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vml" ContentType="application/vnd.openxmlformats-officedocument.vmlDrawing"/>
  <Default Extension="xls" ContentType="application/vnd.ms-exce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notesSlides/notesSlide9.xml" ContentType="application/vnd.openxmlformats-officedocument.presentationml.notesSlide+xml"/>
  <Override PartName="/ppt/charts/chart5.xml" ContentType="application/vnd.openxmlformats-officedocument.drawingml.chart+xml"/>
  <Override PartName="/ppt/theme/themeOverride1.xml" ContentType="application/vnd.openxmlformats-officedocument.themeOverr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87" r:id="rId2"/>
    <p:sldId id="256" r:id="rId3"/>
    <p:sldId id="257" r:id="rId4"/>
    <p:sldId id="258" r:id="rId5"/>
    <p:sldId id="259" r:id="rId6"/>
    <p:sldId id="268" r:id="rId7"/>
    <p:sldId id="261" r:id="rId8"/>
    <p:sldId id="263" r:id="rId9"/>
    <p:sldId id="264" r:id="rId10"/>
    <p:sldId id="267" r:id="rId11"/>
    <p:sldId id="266" r:id="rId12"/>
    <p:sldId id="269" r:id="rId13"/>
    <p:sldId id="275" r:id="rId14"/>
    <p:sldId id="270" r:id="rId15"/>
    <p:sldId id="271" r:id="rId16"/>
    <p:sldId id="272" r:id="rId17"/>
    <p:sldId id="278" r:id="rId18"/>
    <p:sldId id="280" r:id="rId19"/>
    <p:sldId id="273" r:id="rId20"/>
    <p:sldId id="274" r:id="rId21"/>
    <p:sldId id="276" r:id="rId22"/>
    <p:sldId id="277" r:id="rId23"/>
    <p:sldId id="279" r:id="rId24"/>
    <p:sldId id="284" r:id="rId25"/>
    <p:sldId id="281" r:id="rId26"/>
    <p:sldId id="282" r:id="rId27"/>
    <p:sldId id="283" r:id="rId28"/>
    <p:sldId id="286" r:id="rId29"/>
    <p:sldId id="285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0"/>
    <p:restoredTop sz="94666"/>
  </p:normalViewPr>
  <p:slideViewPr>
    <p:cSldViewPr snapToGrid="0" snapToObjects="1">
      <p:cViewPr>
        <p:scale>
          <a:sx n="147" d="100"/>
          <a:sy n="147" d="100"/>
        </p:scale>
        <p:origin x="-4200" y="-928"/>
      </p:cViewPr>
      <p:guideLst>
        <p:guide orient="horz" pos="74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Book7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32"/>
    </mc:Choice>
    <mc:Fallback>
      <c:style val="3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BCT</c:v>
                </c:pt>
              </c:strCache>
            </c:strRef>
          </c:tx>
          <c:spPr>
            <a:solidFill>
              <a:srgbClr val="FF660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dLbl>
              <c:idx val="1"/>
              <c:layout>
                <c:manualLayout>
                  <c:x val="-0.00578425459100538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pCR</c:v>
                </c:pt>
                <c:pt idx="1">
                  <c:v>no pCR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0.515</c:v>
                </c:pt>
                <c:pt idx="1">
                  <c:v>0.343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Mastectomy</c:v>
                </c:pt>
              </c:strCache>
            </c:strRef>
          </c:tx>
          <c:spPr>
            <a:solidFill>
              <a:srgbClr val="FFFF00"/>
            </a:solidFill>
            <a:scene3d>
              <a:camera prst="orthographicFront"/>
              <a:lightRig rig="threePt" dir="t">
                <a:rot lat="0" lon="0" rev="1200000"/>
              </a:lightRig>
            </a:scene3d>
            <a:sp3d>
              <a:bevelT w="63500" h="25400" prst="coolSlant"/>
            </a:sp3d>
          </c:spPr>
          <c:invertIfNegative val="0"/>
          <c:dLbls>
            <c:dLbl>
              <c:idx val="0"/>
              <c:layout>
                <c:manualLayout>
                  <c:x val="0.0077123394546738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0578425459100538"/>
                  <c:y val="0.0077803975640208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80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Sheet1!$A$2:$A$3</c:f>
              <c:strCache>
                <c:ptCount val="2"/>
                <c:pt idx="0">
                  <c:v>pCR</c:v>
                </c:pt>
                <c:pt idx="1">
                  <c:v>no pCR</c:v>
                </c:pt>
              </c:strCache>
            </c:strRef>
          </c:cat>
          <c:val>
            <c:numRef>
              <c:f>Sheet1!$C$2:$C$3</c:f>
              <c:numCache>
                <c:formatCode>0.00%</c:formatCode>
                <c:ptCount val="2"/>
                <c:pt idx="0">
                  <c:v>0.485</c:v>
                </c:pt>
                <c:pt idx="1">
                  <c:v>0.657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-2136424072"/>
        <c:axId val="-2134409544"/>
      </c:barChart>
      <c:catAx>
        <c:axId val="-2136424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-2134409544"/>
        <c:crosses val="autoZero"/>
        <c:auto val="1"/>
        <c:lblAlgn val="ctr"/>
        <c:lblOffset val="100"/>
        <c:noMultiLvlLbl val="0"/>
      </c:catAx>
      <c:valAx>
        <c:axId val="-2134409544"/>
        <c:scaling>
          <c:orientation val="minMax"/>
        </c:scaling>
        <c:delete val="0"/>
        <c:axPos val="l"/>
        <c:numFmt formatCode="0%" sourceLinked="0"/>
        <c:majorTickMark val="out"/>
        <c:minorTickMark val="none"/>
        <c:tickLblPos val="nextTo"/>
        <c:txPr>
          <a:bodyPr/>
          <a:lstStyle/>
          <a:p>
            <a: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pPr>
            <a:endParaRPr lang="en-US"/>
          </a:p>
        </c:txPr>
        <c:crossAx val="-213642407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  <c:overlay val="0"/>
      <c:txPr>
        <a:bodyPr/>
        <a:lstStyle/>
        <a:p>
          <a:pPr>
            <a:defRPr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solidFill>
                <a:schemeClr val="bg2"/>
              </a:solidFill>
            </a:ln>
          </c:spPr>
          <c:explosion val="5"/>
          <c:dPt>
            <c:idx val="0"/>
            <c:bubble3D val="0"/>
            <c:spPr>
              <a:ln>
                <a:solidFill>
                  <a:schemeClr val="bg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4708-426D-AEAD-BC27B42DE9F8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>
                <a:solidFill>
                  <a:schemeClr val="bg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4708-426D-AEAD-BC27B42DE9F8}"/>
              </c:ext>
            </c:extLst>
          </c:dPt>
          <c:dLbls>
            <c:delete val="1"/>
          </c:dLbls>
          <c:cat>
            <c:strRef>
              <c:f>Sheet1!$B$1:$C$1</c:f>
              <c:strCache>
                <c:ptCount val="2"/>
                <c:pt idx="0">
                  <c:v>Response</c:v>
                </c:pt>
                <c:pt idx="1">
                  <c:v>No response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49.4</c:v>
                </c:pt>
                <c:pt idx="1">
                  <c:v>50.6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4-4708-426D-AEAD-BC27B42DE9F8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solidFill>
                <a:schemeClr val="bg2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Pt>
            <c:idx val="0"/>
            <c:bubble3D val="0"/>
            <c:explosion val="5"/>
            <c:extLst xmlns:c16r2="http://schemas.microsoft.com/office/drawing/2015/06/chart">
              <c:ext xmlns:c16="http://schemas.microsoft.com/office/drawing/2014/chart" uri="{C3380CC4-5D6E-409C-BE32-E72D297353CC}">
                <c16:uniqueId val="{00000000-3733-43B5-8B5F-DAC10DE7CE76}"/>
              </c:ext>
            </c:extLst>
          </c:dPt>
          <c:dPt>
            <c:idx val="1"/>
            <c:bubble3D val="0"/>
            <c:spPr>
              <a:solidFill>
                <a:srgbClr val="FF6600"/>
              </a:solidFill>
              <a:ln>
                <a:solidFill>
                  <a:schemeClr val="bg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3733-43B5-8B5F-DAC10DE7CE76}"/>
              </c:ext>
            </c:extLst>
          </c:dPt>
          <c:dLbls>
            <c:delete val="1"/>
          </c:dLbls>
          <c:cat>
            <c:strRef>
              <c:f>Sheet1!$B$1:$C$1</c:f>
              <c:strCache>
                <c:ptCount val="2"/>
                <c:pt idx="0">
                  <c:v>Response</c:v>
                </c:pt>
                <c:pt idx="1">
                  <c:v>No response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64.7</c:v>
                </c:pt>
                <c:pt idx="1">
                  <c:v>35.30000000000001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3733-43B5-8B5F-DAC10DE7CE76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60"/>
      <c:rotY val="0"/>
      <c:rAngAx val="0"/>
      <c:perspective val="6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Sheet1!$A$2</c:f>
              <c:strCache>
                <c:ptCount val="1"/>
                <c:pt idx="0">
                  <c:v>%</c:v>
                </c:pt>
              </c:strCache>
            </c:strRef>
          </c:tx>
          <c:spPr>
            <a:ln>
              <a:solidFill>
                <a:schemeClr val="bg2"/>
              </a:solidFill>
            </a:ln>
            <a:scene3d>
              <a:camera prst="orthographicFront"/>
              <a:lightRig rig="threePt" dir="t"/>
            </a:scene3d>
            <a:sp3d>
              <a:bevelT/>
              <a:contourClr>
                <a:srgbClr val="000000"/>
              </a:contourClr>
            </a:sp3d>
          </c:spPr>
          <c:dPt>
            <c:idx val="1"/>
            <c:bubble3D val="0"/>
            <c:spPr>
              <a:solidFill>
                <a:srgbClr val="FF6600"/>
              </a:solidFill>
              <a:ln>
                <a:solidFill>
                  <a:schemeClr val="bg2"/>
                </a:solidFill>
              </a:ln>
              <a:scene3d>
                <a:camera prst="orthographicFront"/>
                <a:lightRig rig="threePt" dir="t"/>
              </a:scene3d>
              <a:sp3d>
                <a:bevelT/>
                <a:contourClr>
                  <a:srgbClr val="000000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CA17-49F4-B2DA-4BEB500A386F}"/>
              </c:ext>
            </c:extLst>
          </c:dPt>
          <c:dLbls>
            <c:delete val="1"/>
          </c:dLbls>
          <c:cat>
            <c:strRef>
              <c:f>Sheet1!$B$1:$C$1</c:f>
              <c:strCache>
                <c:ptCount val="2"/>
                <c:pt idx="0">
                  <c:v>Response</c:v>
                </c:pt>
                <c:pt idx="1">
                  <c:v>No response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21.1</c:v>
                </c:pt>
                <c:pt idx="1">
                  <c:v>78.9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CA17-49F4-B2DA-4BEB500A386F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en-US" sz="2400" dirty="0" err="1" smtClean="0"/>
              <a:t>IgG</a:t>
            </a:r>
            <a:r>
              <a:rPr lang="en-US" sz="2400" dirty="0" smtClean="0"/>
              <a:t> Signature</a:t>
            </a:r>
            <a:endParaRPr lang="en-US" sz="2400" dirty="0"/>
          </a:p>
        </c:rich>
      </c:tx>
      <c:layout>
        <c:manualLayout>
          <c:xMode val="edge"/>
          <c:yMode val="edge"/>
          <c:x val="0.255707231717986"/>
          <c:y val="0.0"/>
        </c:manualLayout>
      </c:layout>
      <c:overlay val="1"/>
      <c:spPr>
        <a:solidFill>
          <a:schemeClr val="bg1"/>
        </a:solidFill>
      </c:spPr>
    </c:title>
    <c:autoTitleDeleted val="0"/>
    <c:plotArea>
      <c:layout>
        <c:manualLayout>
          <c:layoutTarget val="inner"/>
          <c:xMode val="edge"/>
          <c:yMode val="edge"/>
          <c:x val="0.105932852143482"/>
          <c:y val="0.0514005540974045"/>
          <c:w val="0.873970909886264"/>
          <c:h val="0.83261956838728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Sheet1!$L$97</c:f>
              <c:strCache>
                <c:ptCount val="1"/>
                <c:pt idx="0">
                  <c:v>High (n=109)</c:v>
                </c:pt>
              </c:strCache>
            </c:strRef>
          </c:tx>
          <c:spPr>
            <a:solidFill>
              <a:schemeClr val="accent5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Sheet1!$K$98:$K$101</c:f>
              <c:strCache>
                <c:ptCount val="4"/>
                <c:pt idx="0">
                  <c:v>Overall</c:v>
                </c:pt>
                <c:pt idx="1">
                  <c:v>THL</c:v>
                </c:pt>
                <c:pt idx="2">
                  <c:v>TH</c:v>
                </c:pt>
                <c:pt idx="3">
                  <c:v>TL</c:v>
                </c:pt>
              </c:strCache>
            </c:strRef>
          </c:cat>
          <c:val>
            <c:numRef>
              <c:f>Sheet1!$L$98:$L$101</c:f>
              <c:numCache>
                <c:formatCode>0%</c:formatCode>
                <c:ptCount val="4"/>
                <c:pt idx="0">
                  <c:v>0.61</c:v>
                </c:pt>
                <c:pt idx="1">
                  <c:v>0.66</c:v>
                </c:pt>
                <c:pt idx="2">
                  <c:v>0.62</c:v>
                </c:pt>
                <c:pt idx="3">
                  <c:v>0.5</c:v>
                </c:pt>
              </c:numCache>
            </c:numRef>
          </c:val>
        </c:ser>
        <c:ser>
          <c:idx val="1"/>
          <c:order val="1"/>
          <c:tx>
            <c:strRef>
              <c:f>Sheet1!$M$97</c:f>
              <c:strCache>
                <c:ptCount val="1"/>
                <c:pt idx="0">
                  <c:v>Int (n=76)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0.00650406504065041"/>
                  <c:y val="-0.0036133694670280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0130081300813008"/>
                  <c:y val="0.010840108401084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0650406504065041"/>
                  <c:y val="-0.0036133694670280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Sheet1!$K$98:$K$101</c:f>
              <c:strCache>
                <c:ptCount val="4"/>
                <c:pt idx="0">
                  <c:v>Overall</c:v>
                </c:pt>
                <c:pt idx="1">
                  <c:v>THL</c:v>
                </c:pt>
                <c:pt idx="2">
                  <c:v>TH</c:v>
                </c:pt>
                <c:pt idx="3">
                  <c:v>TL</c:v>
                </c:pt>
              </c:strCache>
            </c:strRef>
          </c:cat>
          <c:val>
            <c:numRef>
              <c:f>Sheet1!$M$98:$M$101</c:f>
              <c:numCache>
                <c:formatCode>0%</c:formatCode>
                <c:ptCount val="4"/>
                <c:pt idx="0">
                  <c:v>0.39</c:v>
                </c:pt>
                <c:pt idx="1">
                  <c:v>0.53</c:v>
                </c:pt>
                <c:pt idx="2">
                  <c:v>0.39</c:v>
                </c:pt>
                <c:pt idx="3">
                  <c:v>0.17</c:v>
                </c:pt>
              </c:numCache>
            </c:numRef>
          </c:val>
        </c:ser>
        <c:ser>
          <c:idx val="2"/>
          <c:order val="2"/>
          <c:tx>
            <c:strRef>
              <c:f>Sheet1!$N$97</c:f>
              <c:strCache>
                <c:ptCount val="1"/>
                <c:pt idx="0">
                  <c:v>Low (n=80)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dLbls>
            <c:dLbl>
              <c:idx val="1"/>
              <c:layout>
                <c:manualLayout>
                  <c:x val="0.0151761517615176"/>
                  <c:y val="-6.62443416352265E-17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00867208672086713"/>
                  <c:y val="0.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Sheet1!$K$98:$K$101</c:f>
              <c:strCache>
                <c:ptCount val="4"/>
                <c:pt idx="0">
                  <c:v>Overall</c:v>
                </c:pt>
                <c:pt idx="1">
                  <c:v>THL</c:v>
                </c:pt>
                <c:pt idx="2">
                  <c:v>TH</c:v>
                </c:pt>
                <c:pt idx="3">
                  <c:v>TL</c:v>
                </c:pt>
              </c:strCache>
            </c:strRef>
          </c:cat>
          <c:val>
            <c:numRef>
              <c:f>Sheet1!$N$98:$N$101</c:f>
              <c:numCache>
                <c:formatCode>0%</c:formatCode>
                <c:ptCount val="4"/>
                <c:pt idx="0">
                  <c:v>0.31</c:v>
                </c:pt>
                <c:pt idx="1">
                  <c:v>0.4</c:v>
                </c:pt>
                <c:pt idx="2">
                  <c:v>0.24</c:v>
                </c:pt>
                <c:pt idx="3">
                  <c:v>0.25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121133096"/>
        <c:axId val="-2064198632"/>
      </c:barChart>
      <c:catAx>
        <c:axId val="212113309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600" b="1"/>
            </a:pPr>
            <a:endParaRPr lang="en-US"/>
          </a:p>
        </c:txPr>
        <c:crossAx val="-2064198632"/>
        <c:crosses val="autoZero"/>
        <c:auto val="1"/>
        <c:lblAlgn val="ctr"/>
        <c:lblOffset val="100"/>
        <c:noMultiLvlLbl val="0"/>
      </c:catAx>
      <c:valAx>
        <c:axId val="-2064198632"/>
        <c:scaling>
          <c:orientation val="minMax"/>
          <c:max val="1.0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2121133096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32478245097411"/>
          <c:y val="0.0457203266258385"/>
          <c:w val="0.250855130913514"/>
          <c:h val="0.25115157480315"/>
        </c:manualLayout>
      </c:layout>
      <c:overlay val="0"/>
      <c:spPr>
        <a:solidFill>
          <a:schemeClr val="bg1"/>
        </a:solidFill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gap"/>
    <c:showDLblsOverMax val="0"/>
  </c:chart>
  <c:spPr>
    <a:solidFill>
      <a:schemeClr val="bg1"/>
    </a:solidFill>
  </c:spPr>
  <c:externalData r:id="rId2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042A5-0ADA-E447-81D5-D7397FA620ED}" type="datetimeFigureOut">
              <a:rPr lang="en-US" smtClean="0"/>
              <a:t>22/01/18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691B8C-B0A5-764F-B9FC-76BE9C224E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890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00736" y="914977"/>
            <a:ext cx="4055129" cy="313459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lIns="82058" tIns="41029" rIns="82058" bIns="41029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46350" y="4352637"/>
            <a:ext cx="4770904" cy="347806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0"/>
              <a:buNone/>
            </a:pPr>
            <a:r>
              <a:rPr lang="en-GB">
                <a:latin typeface="Arial" charset="0"/>
                <a:cs typeface="msgothic" charset="0"/>
              </a:rPr>
              <a:t>Meta-analysis for primary outcomes with neoadjuvant therapy compared with adjuvant therapy for breast cancer. In each panel, each study [Van der Hage et al. (8), Avril et al./Mauriac et al. (9,10), Semiglazov et al. (11), Scholl et al. (12), Scholl et al. (13), Broet et al. (14), Makris et al. (15), NSABP B-18 (16,17), Gazet et al. (18), Danforth et al. (19)] is shown by the point estimate of the risk ratio (square proportional to the weight of each study) and 95% confidence interval (CI) for the risk ratio (extending lines); the summary risk ratio (ALL) and 95% confidence intervals by fixed effects calculations are also shown by diamonds. For all panels, values greater than 1 indicate that neoadjuvant treatment has a worse outcome compared with adjuvant treatment. (A) Death. (B) Disease progression. (C) Distant disease recurrence. (D) Loco-regional disease recurrence. Arrow = 95% confidence interval extends beyond the depicted range.</a:t>
            </a:r>
          </a:p>
        </p:txBody>
      </p:sp>
    </p:spTree>
    <p:extLst>
      <p:ext uri="{BB962C8B-B14F-4D97-AF65-F5344CB8AC3E}">
        <p14:creationId xmlns:p14="http://schemas.microsoft.com/office/powerpoint/2010/main" val="121188929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7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42338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MS PGothic" charset="-128"/>
              </a:rPr>
              <a:t>Capecitabine as a single agent has not been that impressive in earlier studies, and prior studies in the adjuvant setting have not been positive. That’s what’s odd about this, and also that a fairly large proportion of patients had received 5-FU before they got capecitabine</a:t>
            </a:r>
          </a:p>
        </p:txBody>
      </p:sp>
      <p:sp>
        <p:nvSpPr>
          <p:cNvPr id="142339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charset="-128"/>
              </a:defRPr>
            </a:lvl9pPr>
          </a:lstStyle>
          <a:p>
            <a:fld id="{B5BD835F-7046-A24C-8DC3-E318AF95F0B5}" type="slidenum">
              <a:rPr lang="en-US" altLang="en-US">
                <a:solidFill>
                  <a:srgbClr val="000000"/>
                </a:solidFill>
              </a:rPr>
              <a:pPr/>
              <a:t>28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39332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61F90E-FD35-412A-BF0D-C1EB61BBD020}" type="slidenum">
              <a:rPr lang="en-US" smtClean="0">
                <a:cs typeface="Arial" charset="0"/>
              </a:rPr>
              <a:pPr/>
              <a:t>13</a:t>
            </a:fld>
            <a:endParaRPr lang="en-US" smtClean="0">
              <a:cs typeface="Arial" charset="0"/>
            </a:endParaRPr>
          </a:p>
        </p:txBody>
      </p:sp>
      <p:sp>
        <p:nvSpPr>
          <p:cNvPr id="15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84263" y="644525"/>
            <a:ext cx="4687887" cy="3516313"/>
          </a:xfrm>
          <a:ln w="12700" cap="flat">
            <a:solidFill>
              <a:schemeClr val="tx1"/>
            </a:solidFill>
          </a:ln>
        </p:spPr>
      </p:sp>
      <p:sp>
        <p:nvSpPr>
          <p:cNvPr id="153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4988"/>
            <a:ext cx="5029200" cy="4111625"/>
          </a:xfrm>
          <a:noFill/>
          <a:ln/>
        </p:spPr>
        <p:txBody>
          <a:bodyPr lIns="40064" tIns="21368" rIns="40064" bIns="21368"/>
          <a:lstStyle/>
          <a:p>
            <a:pPr defTabSz="252413"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99775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55D49C3-1629-45E7-9F89-E1161F1FB2D3}" type="slidenum">
              <a:rPr lang="en-US" sz="1200"/>
              <a:pPr algn="r"/>
              <a:t>16</a:t>
            </a:fld>
            <a:endParaRPr lang="en-US" sz="1200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38263" y="914400"/>
            <a:ext cx="4181475" cy="3135313"/>
          </a:xfrm>
          <a:solidFill>
            <a:srgbClr val="FFFFFF"/>
          </a:solidFill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6163" y="4352925"/>
            <a:ext cx="4770437" cy="3479800"/>
          </a:xfrm>
          <a:noFill/>
          <a:ln/>
        </p:spPr>
        <p:txBody>
          <a:bodyPr wrap="none" anchor="ctr"/>
          <a:lstStyle/>
          <a:p>
            <a:pPr eaLnBrk="1" hangingPunct="1"/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17343399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58373" name="Rectangle 5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Calibri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16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442420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1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ln/>
        </p:spPr>
      </p:sp>
      <p:sp>
        <p:nvSpPr>
          <p:cNvPr id="174082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74083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F86F53-3B06-42AC-A54B-CF52D1B1C199}" type="slidenum">
              <a:rPr lang="en-US" smtClean="0">
                <a:solidFill>
                  <a:srgbClr val="000000"/>
                </a:solidFill>
                <a:cs typeface="Arial" charset="0"/>
              </a:rPr>
              <a:pPr/>
              <a:t>19</a:t>
            </a:fld>
            <a:endParaRPr lang="en-US" smtClean="0">
              <a:solidFill>
                <a:srgbClr val="00000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0706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371600" y="1143000"/>
            <a:ext cx="4114800" cy="30861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30051" name="Rectangle 3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17850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B63E655-2254-4CD4-B380-66CEFFE8F709}" type="slidenum">
              <a:rPr lang="en-GB" smtClean="0">
                <a:solidFill>
                  <a:prstClr val="black"/>
                </a:solidFill>
                <a:latin typeface="Calibri"/>
              </a:rPr>
              <a:pPr>
                <a:defRPr/>
              </a:pPr>
              <a:t>22</a:t>
            </a:fld>
            <a:endParaRPr lang="en-GB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9323743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NEED CITATIONS FOR EACH OF THESE SIGNATURES.  SHOULD WE DO TIL ANALYSIS IN THESE TISSUES?</a:t>
            </a:r>
          </a:p>
          <a:p>
            <a:pPr>
              <a:defRPr/>
            </a:pPr>
            <a:r>
              <a:rPr lang="en-US" dirty="0" smtClean="0"/>
              <a:t>Talk with Luca about these data</a:t>
            </a:r>
          </a:p>
          <a:p>
            <a:pPr>
              <a:defRPr/>
            </a:pPr>
            <a:r>
              <a:rPr lang="en-US" dirty="0" smtClean="0"/>
              <a:t>Points to make:  In </a:t>
            </a:r>
            <a:r>
              <a:rPr lang="en-US" dirty="0" err="1" smtClean="0"/>
              <a:t>NeoSphere</a:t>
            </a:r>
            <a:r>
              <a:rPr lang="en-US" dirty="0" smtClean="0"/>
              <a:t>, PDL1 and CTLA4 were associated with </a:t>
            </a:r>
            <a:r>
              <a:rPr lang="en-US" dirty="0" err="1" smtClean="0"/>
              <a:t>pCR</a:t>
            </a:r>
            <a:r>
              <a:rPr lang="en-US" dirty="0" smtClean="0"/>
              <a:t>. Similarly we found that a variety of immune signatures were associated with </a:t>
            </a:r>
            <a:r>
              <a:rPr lang="en-US" dirty="0" err="1" smtClean="0"/>
              <a:t>pCR</a:t>
            </a:r>
            <a:r>
              <a:rPr lang="en-US" dirty="0" smtClean="0"/>
              <a:t>. Investigators from BIG have found that benefit of </a:t>
            </a:r>
            <a:r>
              <a:rPr lang="en-US" dirty="0" err="1" smtClean="0"/>
              <a:t>trastuzumab</a:t>
            </a:r>
            <a:r>
              <a:rPr lang="en-US" dirty="0" smtClean="0"/>
              <a:t> appears heavily influenced by the presence of substantial tumor-infiltrating lymphocytes. We examined a variety of signatures. In all cases, an activated signature was associated with higher </a:t>
            </a:r>
            <a:r>
              <a:rPr lang="en-US" dirty="0" err="1" smtClean="0"/>
              <a:t>pCR</a:t>
            </a:r>
            <a:r>
              <a:rPr lang="en-US" dirty="0" smtClean="0"/>
              <a:t> rates regardless of dual or single HER2 therapy. 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67AAA7F-2617-6D49-A19C-6AFDC92859A7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8149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F9E0-A770-3342-85BC-324C8903F0EE}" type="datetimeFigureOut">
              <a:rPr lang="en-US" smtClean="0"/>
              <a:t>22/01/18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77F-85F7-4849-BC14-241DB358D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41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F9E0-A770-3342-85BC-324C8903F0EE}" type="datetimeFigureOut">
              <a:rPr lang="en-US" smtClean="0"/>
              <a:t>22/01/18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77F-85F7-4849-BC14-241DB358D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341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F9E0-A770-3342-85BC-324C8903F0EE}" type="datetimeFigureOut">
              <a:rPr lang="en-US" smtClean="0"/>
              <a:t>22/01/18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77F-85F7-4849-BC14-241DB358D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9493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457200" y="1600202"/>
            <a:ext cx="82296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90C2B7B-5D35-AB43-983C-9312F3ED0BA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6838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able/Fig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3" y="188643"/>
            <a:ext cx="8424936" cy="562075"/>
          </a:xfrm>
        </p:spPr>
        <p:txBody>
          <a:bodyPr/>
          <a:lstStyle>
            <a:lvl1pPr algn="l">
              <a:defRPr sz="2400"/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3" y="908729"/>
            <a:ext cx="8229600" cy="489654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572004" y="5805264"/>
            <a:ext cx="4103689" cy="108000"/>
          </a:xfrm>
        </p:spPr>
        <p:txBody>
          <a:bodyPr lIns="0" tIns="0" rIns="0" bIns="0"/>
          <a:lstStyle>
            <a:lvl1pPr algn="r">
              <a:buNone/>
              <a:defRPr sz="600" i="1" baseline="0"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468318" y="5949290"/>
            <a:ext cx="8208143" cy="359445"/>
          </a:xfrm>
        </p:spPr>
        <p:txBody>
          <a:bodyPr/>
          <a:lstStyle>
            <a:lvl1pPr marL="179981" indent="-179981">
              <a:spcBef>
                <a:spcPts val="0"/>
              </a:spcBef>
              <a:buFont typeface="+mj-lt"/>
              <a:buAutoNum type="arabicPeriod"/>
              <a:defRPr sz="1000"/>
            </a:lvl1pPr>
            <a:lvl2pPr marL="971450" indent="-514297">
              <a:buFont typeface="+mj-lt"/>
              <a:buAutoNum type="arabicPeriod"/>
              <a:defRPr sz="1000"/>
            </a:lvl2pPr>
            <a:lvl3pPr marL="1371458" indent="-457153">
              <a:buFont typeface="+mj-lt"/>
              <a:buAutoNum type="arabicPeriod"/>
              <a:defRPr sz="1000"/>
            </a:lvl3pPr>
            <a:lvl4pPr marL="1828610" indent="-457153">
              <a:buFont typeface="+mj-lt"/>
              <a:buAutoNum type="arabicPeriod"/>
              <a:defRPr sz="1000"/>
            </a:lvl4pPr>
            <a:lvl5pPr marL="2285763" indent="-457153">
              <a:buFont typeface="+mj-lt"/>
              <a:buAutoNum type="arabicPeriod"/>
              <a:defRPr sz="10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5"/>
          </p:nvPr>
        </p:nvSpPr>
        <p:spPr/>
        <p:txBody>
          <a:bodyPr/>
          <a:lstStyle>
            <a:lvl1pPr algn="r">
              <a:defRPr sz="800" baseline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en-US"/>
              <a:t>Presentation to Executive Committee Wednesday 14-MAY-2014</a:t>
            </a:r>
            <a:endParaRPr lang="en-GB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6"/>
          </p:nvPr>
        </p:nvSpPr>
        <p:spPr/>
        <p:txBody>
          <a:bodyPr/>
          <a:lstStyle>
            <a:lvl1pPr>
              <a:defRPr sz="800" baseline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r>
              <a:rPr lang="en-GB"/>
              <a:t>ALTTO: BIG 2-06/N063D/EGF106708 </a:t>
            </a:r>
          </a:p>
          <a:p>
            <a:pPr>
              <a:defRPr/>
            </a:pPr>
            <a:r>
              <a:rPr lang="en-GB"/>
              <a:t>Primary Analysis of DFS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7"/>
          </p:nvPr>
        </p:nvSpPr>
        <p:spPr/>
        <p:txBody>
          <a:bodyPr/>
          <a:lstStyle>
            <a:lvl1pPr algn="ctr">
              <a:defRPr sz="800" baseline="0">
                <a:solidFill>
                  <a:prstClr val="black">
                    <a:tint val="75000"/>
                  </a:prstClr>
                </a:solidFill>
              </a:defRPr>
            </a:lvl1pPr>
          </a:lstStyle>
          <a:p>
            <a:pPr>
              <a:defRPr/>
            </a:pPr>
            <a:fld id="{9E81C04F-55E6-154E-9B22-3AC737B6D136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54408833"/>
      </p:ext>
    </p:extLst>
  </p:cSld>
  <p:clrMapOvr>
    <a:masterClrMapping/>
  </p:clrMapOvr>
  <p:transition xmlns:p14="http://schemas.microsoft.com/office/powerpoint/2010/main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mplate_ppt_5sigoc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4189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mplate_ppt_5sigoc2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0043"/>
            <a:ext cx="8229600" cy="972190"/>
          </a:xfrm>
        </p:spPr>
        <p:txBody>
          <a:bodyPr/>
          <a:lstStyle/>
          <a:p>
            <a:r>
              <a:rPr lang="x-none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95460"/>
            <a:ext cx="8229600" cy="4525963"/>
          </a:xfrm>
        </p:spPr>
        <p:txBody>
          <a:bodyPr/>
          <a:lstStyle/>
          <a:p>
            <a:pPr lvl="0"/>
            <a:r>
              <a:rPr lang="x-none" smtClean="0"/>
              <a:t>Click to edit Master text styles</a:t>
            </a:r>
          </a:p>
          <a:p>
            <a:pPr lvl="1"/>
            <a:r>
              <a:rPr lang="x-none" smtClean="0"/>
              <a:t>Second level</a:t>
            </a:r>
          </a:p>
          <a:p>
            <a:pPr lvl="2"/>
            <a:r>
              <a:rPr lang="x-none" smtClean="0"/>
              <a:t>Third level</a:t>
            </a:r>
          </a:p>
          <a:p>
            <a:pPr lvl="3"/>
            <a:r>
              <a:rPr lang="x-none" smtClean="0"/>
              <a:t>Fourth level</a:t>
            </a:r>
          </a:p>
          <a:p>
            <a:pPr lvl="4"/>
            <a:r>
              <a:rPr lang="x-none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10235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mplate_ppt_5sigoc3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66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F9E0-A770-3342-85BC-324C8903F0EE}" type="datetimeFigureOut">
              <a:rPr lang="en-US" smtClean="0"/>
              <a:t>22/01/18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77F-85F7-4849-BC14-241DB358D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306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F9E0-A770-3342-85BC-324C8903F0EE}" type="datetimeFigureOut">
              <a:rPr lang="en-US" smtClean="0"/>
              <a:t>22/01/18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77F-85F7-4849-BC14-241DB358D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5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F9E0-A770-3342-85BC-324C8903F0EE}" type="datetimeFigureOut">
              <a:rPr lang="en-US" smtClean="0"/>
              <a:t>22/01/18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77F-85F7-4849-BC14-241DB358D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16814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F9E0-A770-3342-85BC-324C8903F0EE}" type="datetimeFigureOut">
              <a:rPr lang="en-US" smtClean="0"/>
              <a:t>22/01/18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77F-85F7-4849-BC14-241DB358D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9760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F9E0-A770-3342-85BC-324C8903F0EE}" type="datetimeFigureOut">
              <a:rPr lang="en-US" smtClean="0"/>
              <a:t>22/01/18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77F-85F7-4849-BC14-241DB358D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339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F9E0-A770-3342-85BC-324C8903F0EE}" type="datetimeFigureOut">
              <a:rPr lang="en-US" smtClean="0"/>
              <a:t>22/01/18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77F-85F7-4849-BC14-241DB358D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690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F9E0-A770-3342-85BC-324C8903F0EE}" type="datetimeFigureOut">
              <a:rPr lang="en-US" smtClean="0"/>
              <a:t>22/01/18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77F-85F7-4849-BC14-241DB358D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823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9F9E0-A770-3342-85BC-324C8903F0EE}" type="datetimeFigureOut">
              <a:rPr lang="en-US" smtClean="0"/>
              <a:t>22/01/18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0CE77F-85F7-4849-BC14-241DB358D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56624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theme" Target="../theme/theme1.xml"/><Relationship Id="rId18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mplate_ppt_5sigoc2.jpg"/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9F9E0-A770-3342-85BC-324C8903F0EE}" type="datetimeFigureOut">
              <a:rPr lang="en-US" smtClean="0"/>
              <a:t>22/01/18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0CE77F-85F7-4849-BC14-241DB358D17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263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4" Type="http://schemas.openxmlformats.org/officeDocument/2006/relationships/chart" Target="../charts/chart4.xml"/><Relationship Id="rId1" Type="http://schemas.openxmlformats.org/officeDocument/2006/relationships/slideLayout" Target="../slideLayouts/slideLayout4.xml"/><Relationship Id="rId2" Type="http://schemas.openxmlformats.org/officeDocument/2006/relationships/chart" Target="../charts/char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4" Type="http://schemas.openxmlformats.org/officeDocument/2006/relationships/image" Target="../media/image7.wmf"/><Relationship Id="rId5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12.emf"/><Relationship Id="rId6" Type="http://schemas.openxmlformats.org/officeDocument/2006/relationships/oleObject" Target="../embeddings/oleObject2.bin"/><Relationship Id="rId7" Type="http://schemas.openxmlformats.org/officeDocument/2006/relationships/image" Target="../media/image13.emf"/><Relationship Id="rId8" Type="http://schemas.openxmlformats.org/officeDocument/2006/relationships/oleObject" Target="../embeddings/oleObject3.bin"/><Relationship Id="rId9" Type="http://schemas.openxmlformats.org/officeDocument/2006/relationships/image" Target="../media/image14.emf"/><Relationship Id="rId10" Type="http://schemas.openxmlformats.org/officeDocument/2006/relationships/oleObject" Target="../embeddings/oleObject4.bin"/><Relationship Id="rId11" Type="http://schemas.openxmlformats.org/officeDocument/2006/relationships/image" Target="../media/image15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_-_2004_Worksheet1.xls"/><Relationship Id="rId4" Type="http://schemas.openxmlformats.org/officeDocument/2006/relationships/image" Target="../media/image16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emf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chart" Target="../charts/char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4" Type="http://schemas.openxmlformats.org/officeDocument/2006/relationships/image" Target="../media/image23.png"/><Relationship Id="rId5" Type="http://schemas.openxmlformats.org/officeDocument/2006/relationships/image" Target="../media/image24.png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0986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38626" y="2043875"/>
            <a:ext cx="1186022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GB" sz="1600" b="1" dirty="0">
                <a:latin typeface="Arial"/>
              </a:rPr>
              <a:t>310 patients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438901" y="2043875"/>
            <a:ext cx="718446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GB" sz="1600" b="1" dirty="0">
                <a:latin typeface="Arial"/>
              </a:rPr>
              <a:t>p Value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52575" y="2564573"/>
            <a:ext cx="1474763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GB" sz="1600" b="1" dirty="0">
                <a:solidFill>
                  <a:srgbClr val="002060"/>
                </a:solidFill>
                <a:latin typeface="Arial"/>
              </a:rPr>
              <a:t>Mapping Agent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24025" y="3097975"/>
            <a:ext cx="1167249" cy="5296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GB" sz="1400" b="1">
                <a:solidFill>
                  <a:srgbClr val="000000"/>
                </a:solidFill>
                <a:latin typeface="Arial"/>
              </a:rPr>
              <a:t>Blue dye only </a:t>
            </a:r>
          </a:p>
          <a:p>
            <a:pPr>
              <a:lnSpc>
                <a:spcPts val="2100"/>
              </a:lnSpc>
            </a:pPr>
            <a:endParaRPr lang="en-GB" sz="1200"/>
          </a:p>
        </p:txBody>
      </p:sp>
      <p:sp>
        <p:nvSpPr>
          <p:cNvPr id="9" name="TextBox 8"/>
          <p:cNvSpPr txBox="1"/>
          <p:nvPr/>
        </p:nvSpPr>
        <p:spPr>
          <a:xfrm>
            <a:off x="1724026" y="3351975"/>
            <a:ext cx="2164693" cy="79893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GB" sz="1400" b="1">
                <a:solidFill>
                  <a:srgbClr val="000000"/>
                </a:solidFill>
                <a:latin typeface="Arial"/>
              </a:rPr>
              <a:t>Radiolabeled colloid only </a:t>
            </a:r>
            <a:br>
              <a:rPr lang="en-GB" sz="1400" b="1">
                <a:solidFill>
                  <a:srgbClr val="000000"/>
                </a:solidFill>
                <a:latin typeface="Arial"/>
              </a:rPr>
            </a:br>
            <a:r>
              <a:rPr lang="en-GB" sz="1400" b="1">
                <a:solidFill>
                  <a:srgbClr val="000000"/>
                </a:solidFill>
                <a:latin typeface="Arial"/>
              </a:rPr>
              <a:t>Both blue dye and </a:t>
            </a:r>
          </a:p>
          <a:p>
            <a:pPr>
              <a:lnSpc>
                <a:spcPts val="2100"/>
              </a:lnSpc>
            </a:pPr>
            <a:endParaRPr lang="en-GB" sz="1400" b="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933575" y="3910775"/>
            <a:ext cx="1685958" cy="52963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100"/>
              </a:lnSpc>
            </a:pPr>
            <a:r>
              <a:rPr lang="en-GB" sz="1400" b="1">
                <a:solidFill>
                  <a:srgbClr val="000000"/>
                </a:solidFill>
                <a:latin typeface="Arial"/>
              </a:rPr>
              <a:t>radiolabeled colloid </a:t>
            </a:r>
          </a:p>
          <a:p>
            <a:pPr>
              <a:lnSpc>
                <a:spcPts val="2100"/>
              </a:lnSpc>
            </a:pPr>
            <a:endParaRPr lang="en-GB" sz="1200"/>
          </a:p>
        </p:txBody>
      </p:sp>
      <p:sp>
        <p:nvSpPr>
          <p:cNvPr id="11" name="TextBox 10"/>
          <p:cNvSpPr txBox="1"/>
          <p:nvPr/>
        </p:nvSpPr>
        <p:spPr>
          <a:xfrm>
            <a:off x="4143376" y="3085273"/>
            <a:ext cx="1445911" cy="1225977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 indent="212132">
              <a:lnSpc>
                <a:spcPts val="2400"/>
              </a:lnSpc>
              <a:tabLst>
                <a:tab pos="63500" algn="l"/>
              </a:tabLst>
              <a:defRPr/>
            </a:pPr>
            <a:r>
              <a:rPr lang="en-GB" sz="1600" b="1" dirty="0">
                <a:solidFill>
                  <a:srgbClr val="000000"/>
                </a:solidFill>
                <a:latin typeface="Arial"/>
              </a:rPr>
              <a:t>2/9    (22.2%) </a:t>
            </a:r>
            <a:br>
              <a:rPr lang="en-GB" sz="1600" b="1" dirty="0">
                <a:solidFill>
                  <a:srgbClr val="000000"/>
                </a:solidFill>
                <a:latin typeface="Arial"/>
              </a:rPr>
            </a:br>
            <a:r>
              <a:rPr lang="en-GB" sz="1600" b="1" dirty="0">
                <a:solidFill>
                  <a:srgbClr val="000000"/>
                </a:solidFill>
                <a:latin typeface="Arial"/>
              </a:rPr>
              <a:t>	10/50  (20.0%) </a:t>
            </a:r>
            <a:br>
              <a:rPr lang="en-GB" sz="1600" b="1" dirty="0">
                <a:solidFill>
                  <a:srgbClr val="000000"/>
                </a:solidFill>
                <a:latin typeface="Arial"/>
              </a:rPr>
            </a:br>
            <a:r>
              <a:rPr lang="en-GB" sz="1600" b="1" dirty="0">
                <a:solidFill>
                  <a:srgbClr val="000000"/>
                </a:solidFill>
                <a:latin typeface="Arial"/>
              </a:rPr>
              <a:t>27/251 (10.8%) </a:t>
            </a:r>
          </a:p>
          <a:p>
            <a:pPr indent="212132">
              <a:lnSpc>
                <a:spcPts val="2400"/>
              </a:lnSpc>
              <a:tabLst>
                <a:tab pos="63500" algn="l"/>
              </a:tabLst>
              <a:defRPr/>
            </a:pPr>
            <a:endParaRPr lang="en-GB" sz="1600" b="1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362700" y="3364675"/>
            <a:ext cx="872635" cy="5766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GB" sz="1600" b="1" dirty="0">
                <a:solidFill>
                  <a:schemeClr val="accent6"/>
                </a:solidFill>
                <a:latin typeface="Arial"/>
              </a:rPr>
              <a:t>p = 0.046 </a:t>
            </a:r>
          </a:p>
          <a:p>
            <a:pPr>
              <a:lnSpc>
                <a:spcPts val="2300"/>
              </a:lnSpc>
            </a:pPr>
            <a:endParaRPr lang="en-GB" sz="1200" dirty="0"/>
          </a:p>
        </p:txBody>
      </p:sp>
      <p:sp>
        <p:nvSpPr>
          <p:cNvPr id="13" name="TextBox 12"/>
          <p:cNvSpPr txBox="1"/>
          <p:nvPr/>
        </p:nvSpPr>
        <p:spPr>
          <a:xfrm>
            <a:off x="1552576" y="4482275"/>
            <a:ext cx="2519620" cy="57665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300"/>
              </a:lnSpc>
            </a:pPr>
            <a:r>
              <a:rPr lang="en-GB" sz="1600" b="1" dirty="0">
                <a:solidFill>
                  <a:srgbClr val="002060"/>
                </a:solidFill>
                <a:latin typeface="Arial"/>
              </a:rPr>
              <a:t>Number of SLN Examined </a:t>
            </a:r>
          </a:p>
          <a:p>
            <a:pPr>
              <a:lnSpc>
                <a:spcPts val="2300"/>
              </a:lnSpc>
            </a:pPr>
            <a:endParaRPr lang="en-GB" sz="1200" dirty="0"/>
          </a:p>
        </p:txBody>
      </p:sp>
      <p:sp>
        <p:nvSpPr>
          <p:cNvPr id="14" name="TextBox 13"/>
          <p:cNvSpPr txBox="1"/>
          <p:nvPr/>
        </p:nvSpPr>
        <p:spPr>
          <a:xfrm>
            <a:off x="1724025" y="4977575"/>
            <a:ext cx="114114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  <a:latin typeface="Arial"/>
              </a:rPr>
              <a:t>2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91000" y="4977575"/>
            <a:ext cx="1288915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  <a:latin typeface="Arial"/>
              </a:rPr>
              <a:t>19/90 (21.1%)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724025" y="5282375"/>
            <a:ext cx="114114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  <a:latin typeface="Arial"/>
              </a:rPr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305301" y="5282375"/>
            <a:ext cx="1117694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  <a:latin typeface="Arial"/>
              </a:rPr>
              <a:t>7/78  (9.0%)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362700" y="5282375"/>
            <a:ext cx="872635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GB" sz="1600" b="1" dirty="0">
                <a:solidFill>
                  <a:schemeClr val="accent6"/>
                </a:solidFill>
                <a:latin typeface="Arial"/>
              </a:rPr>
              <a:t>p = 0.004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724025" y="5587175"/>
            <a:ext cx="114114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  <a:latin typeface="Arial"/>
              </a:rPr>
              <a:t>4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305301" y="5587175"/>
            <a:ext cx="1117694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  <a:latin typeface="Arial"/>
              </a:rPr>
              <a:t>4/60  (6.7%)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724025" y="5891975"/>
            <a:ext cx="233938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GB" sz="1600" b="1">
                <a:solidFill>
                  <a:srgbClr val="000000"/>
                </a:solidFill>
                <a:latin typeface="Arial"/>
              </a:rPr>
              <a:t>5+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257675" y="5891975"/>
            <a:ext cx="1220486" cy="246221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r>
              <a:rPr lang="en-GB" sz="1600" b="1" dirty="0">
                <a:solidFill>
                  <a:srgbClr val="000000"/>
                </a:solidFill>
                <a:latin typeface="Arial"/>
              </a:rPr>
              <a:t>9/82  (11.0%)</a:t>
            </a:r>
          </a:p>
        </p:txBody>
      </p:sp>
      <p:sp>
        <p:nvSpPr>
          <p:cNvPr id="24" name="Title 23"/>
          <p:cNvSpPr>
            <a:spLocks noGrp="1"/>
          </p:cNvSpPr>
          <p:nvPr>
            <p:ph type="title"/>
          </p:nvPr>
        </p:nvSpPr>
        <p:spPr>
          <a:xfrm>
            <a:off x="628650" y="598406"/>
            <a:ext cx="7886700" cy="1325563"/>
          </a:xfrm>
        </p:spPr>
        <p:txBody>
          <a:bodyPr>
            <a:normAutofit/>
          </a:bodyPr>
          <a:lstStyle/>
          <a:p>
            <a:pPr algn="ctr">
              <a:lnSpc>
                <a:spcPts val="4200"/>
              </a:lnSpc>
            </a:pPr>
            <a:r>
              <a:rPr lang="en-GB" sz="3200" b="1" dirty="0">
                <a:solidFill>
                  <a:srgbClr val="002060"/>
                </a:solidFill>
              </a:rPr>
              <a:t>False Negative Rate in cN1 patients with </a:t>
            </a:r>
            <a:r>
              <a:rPr lang="en-GB" sz="3200" b="1" dirty="0" smtClean="0">
                <a:solidFill>
                  <a:srgbClr val="002060"/>
                </a:solidFill>
              </a:rPr>
              <a:t>2 or More SLNs </a:t>
            </a:r>
            <a:r>
              <a:rPr lang="en-GB" sz="3200" b="1" dirty="0">
                <a:solidFill>
                  <a:srgbClr val="002060"/>
                </a:solidFill>
              </a:rPr>
              <a:t>examined </a:t>
            </a:r>
          </a:p>
        </p:txBody>
      </p:sp>
    </p:spTree>
    <p:extLst>
      <p:ext uri="{BB962C8B-B14F-4D97-AF65-F5344CB8AC3E}">
        <p14:creationId xmlns:p14="http://schemas.microsoft.com/office/powerpoint/2010/main" val="18692080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43000" y="1516915"/>
            <a:ext cx="6858000" cy="42631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  <a:tabLst>
                <a:tab pos="1489075" algn="ctr"/>
                <a:tab pos="4454525" algn="ctr"/>
                <a:tab pos="7367588" algn="ctr"/>
              </a:tabLst>
            </a:pPr>
            <a:r>
              <a:rPr lang="en-US" sz="2200" b="1" dirty="0"/>
              <a:t>			 HR Positive, </a:t>
            </a:r>
            <a:br>
              <a:rPr lang="en-US" sz="2200" b="1" dirty="0"/>
            </a:br>
            <a:r>
              <a:rPr lang="en-US" sz="2200" b="1" dirty="0"/>
              <a:t>	Triple Negative	HER2 Positive	HER2 Negative</a:t>
            </a:r>
          </a:p>
          <a:p>
            <a:pPr>
              <a:lnSpc>
                <a:spcPts val="2500"/>
              </a:lnSpc>
              <a:tabLst>
                <a:tab pos="1489075" algn="ctr"/>
                <a:tab pos="4454525" algn="ctr"/>
                <a:tab pos="7367588" algn="ctr"/>
              </a:tabLst>
            </a:pP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500"/>
              </a:lnSpc>
              <a:tabLst>
                <a:tab pos="1489075" algn="ctr"/>
                <a:tab pos="4454525" algn="ctr"/>
                <a:tab pos="7367588" algn="ctr"/>
              </a:tabLst>
            </a:pP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500"/>
              </a:lnSpc>
              <a:tabLst>
                <a:tab pos="1489075" algn="ctr"/>
                <a:tab pos="4454525" algn="ctr"/>
                <a:tab pos="7367588" algn="ctr"/>
              </a:tabLst>
            </a:pP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500"/>
              </a:lnSpc>
              <a:tabLst>
                <a:tab pos="1489075" algn="ctr"/>
                <a:tab pos="4454525" algn="ctr"/>
                <a:tab pos="7367588" algn="ctr"/>
              </a:tabLst>
            </a:pP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500"/>
              </a:lnSpc>
              <a:tabLst>
                <a:tab pos="1489075" algn="ctr"/>
                <a:tab pos="4454525" algn="ctr"/>
                <a:tab pos="7367588" algn="ctr"/>
              </a:tabLst>
            </a:pP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500"/>
              </a:lnSpc>
              <a:tabLst>
                <a:tab pos="1489075" algn="ctr"/>
                <a:tab pos="4454525" algn="ctr"/>
                <a:tab pos="7367588" algn="ctr"/>
              </a:tabLst>
            </a:pP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500"/>
              </a:lnSpc>
              <a:tabLst>
                <a:tab pos="1489075" algn="ctr"/>
                <a:tab pos="4454525" algn="ctr"/>
                <a:tab pos="7367588" algn="ctr"/>
              </a:tabLst>
            </a:pP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ts val="2500"/>
              </a:lnSpc>
              <a:tabLst>
                <a:tab pos="1489075" algn="ctr"/>
                <a:tab pos="4454525" algn="ctr"/>
                <a:tab pos="5486400" algn="l"/>
                <a:tab pos="7367588" algn="ctr"/>
              </a:tabLst>
            </a:pP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b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en-US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112" y="621166"/>
            <a:ext cx="5869781" cy="1261731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Pathological Complete Response Rates in the Axilla</a:t>
            </a: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1302187" y="2410049"/>
          <a:ext cx="2041754" cy="336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3481861" y="2414775"/>
          <a:ext cx="2041754" cy="336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Content Placeholder 5"/>
          <p:cNvGraphicFramePr>
            <a:graphicFrameLocks noGrp="1"/>
          </p:cNvGraphicFramePr>
          <p:nvPr>
            <p:ph sz="half" idx="1"/>
            <p:extLst/>
          </p:nvPr>
        </p:nvGraphicFramePr>
        <p:xfrm>
          <a:off x="5764937" y="2364704"/>
          <a:ext cx="2041754" cy="33673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379035" y="3671777"/>
            <a:ext cx="805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/>
                </a:solidFill>
              </a:rPr>
              <a:t>49.4%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572000" y="3671777"/>
            <a:ext cx="805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/>
                </a:solidFill>
              </a:rPr>
              <a:t>64.7%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734549" y="3220060"/>
            <a:ext cx="805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bg2"/>
                </a:solidFill>
              </a:rPr>
              <a:t>21.1%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974708" y="5547362"/>
            <a:ext cx="14146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p&lt;0.0001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194438" y="6417826"/>
            <a:ext cx="41262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/>
              <a:t>Boughey et al. Ann </a:t>
            </a:r>
            <a:r>
              <a:rPr lang="en-US" sz="1600" dirty="0" err="1"/>
              <a:t>Surg</a:t>
            </a:r>
            <a:r>
              <a:rPr lang="en-US" sz="1600" dirty="0"/>
              <a:t> Oct 2014; 260 (4); 608</a:t>
            </a:r>
          </a:p>
        </p:txBody>
      </p:sp>
    </p:spTree>
    <p:extLst>
      <p:ext uri="{BB962C8B-B14F-4D97-AF65-F5344CB8AC3E}">
        <p14:creationId xmlns:p14="http://schemas.microsoft.com/office/powerpoint/2010/main" val="2062753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7124" y="990252"/>
            <a:ext cx="5546880" cy="48936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00721" y="733082"/>
            <a:ext cx="750701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Death</a:t>
            </a:r>
          </a:p>
        </p:txBody>
      </p:sp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4553618" y="3437069"/>
            <a:ext cx="3333580" cy="26346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pPr algn="ctr"/>
            <a:r>
              <a:rPr lang="en-GB" b="1" dirty="0">
                <a:solidFill>
                  <a:schemeClr val="bg1"/>
                </a:solidFill>
                <a:latin typeface="Arial" charset="0"/>
              </a:rPr>
              <a:t>analysis for primary outcomes with adjuvant therapy for breast cancer</a:t>
            </a:r>
            <a:r>
              <a:rPr lang="en-GB" sz="2800" b="1" dirty="0">
                <a:solidFill>
                  <a:schemeClr val="bg1"/>
                </a:solidFill>
                <a:latin typeface="Arial" charset="0"/>
              </a:rPr>
              <a:t>. 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800721" y="5972308"/>
            <a:ext cx="293868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1000" b="1">
                <a:latin typeface="Arial" charset="0"/>
              </a:rPr>
              <a:t>Mauri D et al. JNCI J Natl Cancer Inst 2005;97:188-194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38097" y="354242"/>
            <a:ext cx="8231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A569F"/>
                </a:solidFill>
              </a:rPr>
              <a:t>Meta-Analysis of Preoperative </a:t>
            </a:r>
            <a:r>
              <a:rPr lang="en-US" sz="2400" b="1" dirty="0" err="1">
                <a:solidFill>
                  <a:srgbClr val="0A569F"/>
                </a:solidFill>
              </a:rPr>
              <a:t>vs</a:t>
            </a:r>
            <a:r>
              <a:rPr lang="en-US" sz="2400" b="1" dirty="0">
                <a:solidFill>
                  <a:srgbClr val="0A569F"/>
                </a:solidFill>
              </a:rPr>
              <a:t> </a:t>
            </a:r>
            <a:r>
              <a:rPr lang="en-US" sz="2400" b="1" dirty="0" smtClean="0">
                <a:solidFill>
                  <a:srgbClr val="0A569F"/>
                </a:solidFill>
              </a:rPr>
              <a:t> Postoperative </a:t>
            </a:r>
            <a:r>
              <a:rPr lang="en-US" sz="2400" b="1" dirty="0">
                <a:solidFill>
                  <a:srgbClr val="0A569F"/>
                </a:solidFill>
              </a:rPr>
              <a:t>Chemotherapy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786164" y="6450439"/>
            <a:ext cx="369792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5pPr>
            <a:lvl6pPr marL="15367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6pPr>
            <a:lvl7pPr marL="19939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7pPr>
            <a:lvl8pPr marL="24511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8pPr>
            <a:lvl9pPr marL="2908300" indent="-2159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charset="0"/>
                <a:ea typeface="ＭＳ Ｐゴシック" charset="0"/>
                <a:cs typeface="msgothic" charset="0"/>
              </a:defRPr>
            </a:lvl9pPr>
          </a:lstStyle>
          <a:p>
            <a:r>
              <a:rPr lang="en-GB" sz="800" dirty="0">
                <a:latin typeface="Arial" charset="0"/>
              </a:rPr>
              <a:t>Journal of the National Cancer Institute, Vol. 97, No. 3, © Oxford University Press 2005, all rights reserved.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53617" y="733082"/>
            <a:ext cx="2054657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Disease Progression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8841" y="3325229"/>
            <a:ext cx="197722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Distant Recurrence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20682" y="3558054"/>
            <a:ext cx="3665649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/>
              <a:t>But most studies of modest size and</a:t>
            </a:r>
          </a:p>
          <a:p>
            <a:pPr algn="ctr"/>
            <a:r>
              <a:rPr lang="en-US" b="1" i="1" dirty="0"/>
              <a:t>entire cohort only included</a:t>
            </a:r>
          </a:p>
          <a:p>
            <a:pPr algn="ctr"/>
            <a:r>
              <a:rPr lang="en-US" b="1" i="1" dirty="0"/>
              <a:t>3946 patients</a:t>
            </a:r>
          </a:p>
          <a:p>
            <a:pPr algn="ctr"/>
            <a:endParaRPr lang="en-US" b="1" i="1" dirty="0"/>
          </a:p>
          <a:p>
            <a:pPr algn="ctr"/>
            <a:r>
              <a:rPr lang="en-US" b="1" i="1" dirty="0"/>
              <a:t>Ability to look for differences in </a:t>
            </a:r>
          </a:p>
          <a:p>
            <a:pPr algn="ctr"/>
            <a:r>
              <a:rPr lang="en-US" b="1" i="1" dirty="0"/>
              <a:t>subtypes limited</a:t>
            </a:r>
          </a:p>
        </p:txBody>
      </p:sp>
    </p:spTree>
    <p:extLst>
      <p:ext uri="{BB962C8B-B14F-4D97-AF65-F5344CB8AC3E}">
        <p14:creationId xmlns:p14="http://schemas.microsoft.com/office/powerpoint/2010/main" val="168169478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7" name="Rectangle 2"/>
          <p:cNvSpPr>
            <a:spLocks noGrp="1" noChangeArrowheads="1"/>
          </p:cNvSpPr>
          <p:nvPr>
            <p:ph type="title"/>
          </p:nvPr>
        </p:nvSpPr>
        <p:spPr>
          <a:xfrm>
            <a:off x="1009489" y="386858"/>
            <a:ext cx="6858000" cy="1143000"/>
          </a:xfrm>
        </p:spPr>
        <p:txBody>
          <a:bodyPr vert="horz" lIns="91428" tIns="45714" rIns="91428" bIns="45714" rtlCol="0" anchor="ctr">
            <a:normAutofit/>
          </a:bodyPr>
          <a:lstStyle/>
          <a:p>
            <a:pPr algn="ctr" eaLnBrk="1" hangingPunct="1"/>
            <a:r>
              <a:rPr lang="en-US" altLang="en-US" sz="3200" b="1" dirty="0">
                <a:solidFill>
                  <a:srgbClr val="000066"/>
                </a:solidFill>
              </a:rPr>
              <a:t>Disease-Free and Overall Survival</a:t>
            </a:r>
            <a:br>
              <a:rPr lang="en-US" altLang="en-US" sz="3200" b="1" dirty="0">
                <a:solidFill>
                  <a:srgbClr val="000066"/>
                </a:solidFill>
              </a:rPr>
            </a:br>
            <a:r>
              <a:rPr lang="en-US" altLang="en-US" sz="3200" b="1" dirty="0">
                <a:solidFill>
                  <a:srgbClr val="000066"/>
                </a:solidFill>
              </a:rPr>
              <a:t>According to Response</a:t>
            </a:r>
          </a:p>
        </p:txBody>
      </p:sp>
      <p:grpSp>
        <p:nvGrpSpPr>
          <p:cNvPr id="152578" name="Group 3"/>
          <p:cNvGrpSpPr>
            <a:grpSpLocks/>
          </p:cNvGrpSpPr>
          <p:nvPr/>
        </p:nvGrpSpPr>
        <p:grpSpPr bwMode="auto">
          <a:xfrm>
            <a:off x="1853208" y="1529860"/>
            <a:ext cx="2776538" cy="3013075"/>
            <a:chOff x="818" y="668"/>
            <a:chExt cx="2795" cy="1694"/>
          </a:xfrm>
          <a:solidFill>
            <a:srgbClr val="000090"/>
          </a:solidFill>
        </p:grpSpPr>
        <p:grpSp>
          <p:nvGrpSpPr>
            <p:cNvPr id="152995" name="Group 4"/>
            <p:cNvGrpSpPr>
              <a:grpSpLocks/>
            </p:cNvGrpSpPr>
            <p:nvPr/>
          </p:nvGrpSpPr>
          <p:grpSpPr bwMode="auto">
            <a:xfrm>
              <a:off x="818" y="668"/>
              <a:ext cx="2795" cy="1321"/>
              <a:chOff x="818" y="668"/>
              <a:chExt cx="2795" cy="1321"/>
            </a:xfrm>
            <a:grpFill/>
          </p:grpSpPr>
          <p:sp>
            <p:nvSpPr>
              <p:cNvPr id="153052" name="Rectangle 5"/>
              <p:cNvSpPr>
                <a:spLocks noChangeArrowheads="1"/>
              </p:cNvSpPr>
              <p:nvPr/>
            </p:nvSpPr>
            <p:spPr bwMode="hidden">
              <a:xfrm>
                <a:off x="818" y="668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53" name="Rectangle 6"/>
              <p:cNvSpPr>
                <a:spLocks noChangeArrowheads="1"/>
              </p:cNvSpPr>
              <p:nvPr/>
            </p:nvSpPr>
            <p:spPr bwMode="hidden">
              <a:xfrm>
                <a:off x="818" y="676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54" name="Rectangle 7"/>
              <p:cNvSpPr>
                <a:spLocks noChangeArrowheads="1"/>
              </p:cNvSpPr>
              <p:nvPr/>
            </p:nvSpPr>
            <p:spPr bwMode="hidden">
              <a:xfrm>
                <a:off x="818" y="680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55" name="Rectangle 8"/>
              <p:cNvSpPr>
                <a:spLocks noChangeArrowheads="1"/>
              </p:cNvSpPr>
              <p:nvPr/>
            </p:nvSpPr>
            <p:spPr bwMode="hidden">
              <a:xfrm>
                <a:off x="818" y="688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56" name="Rectangle 9"/>
              <p:cNvSpPr>
                <a:spLocks noChangeArrowheads="1"/>
              </p:cNvSpPr>
              <p:nvPr/>
            </p:nvSpPr>
            <p:spPr bwMode="hidden">
              <a:xfrm>
                <a:off x="818" y="696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57" name="Rectangle 10"/>
              <p:cNvSpPr>
                <a:spLocks noChangeArrowheads="1"/>
              </p:cNvSpPr>
              <p:nvPr/>
            </p:nvSpPr>
            <p:spPr bwMode="hidden">
              <a:xfrm>
                <a:off x="818" y="700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58" name="Rectangle 11"/>
              <p:cNvSpPr>
                <a:spLocks noChangeArrowheads="1"/>
              </p:cNvSpPr>
              <p:nvPr/>
            </p:nvSpPr>
            <p:spPr bwMode="hidden">
              <a:xfrm>
                <a:off x="818" y="708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59" name="Rectangle 12"/>
              <p:cNvSpPr>
                <a:spLocks noChangeArrowheads="1"/>
              </p:cNvSpPr>
              <p:nvPr/>
            </p:nvSpPr>
            <p:spPr bwMode="hidden">
              <a:xfrm>
                <a:off x="818" y="716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60" name="Rectangle 13"/>
              <p:cNvSpPr>
                <a:spLocks noChangeArrowheads="1"/>
              </p:cNvSpPr>
              <p:nvPr/>
            </p:nvSpPr>
            <p:spPr bwMode="hidden">
              <a:xfrm>
                <a:off x="818" y="720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61" name="Rectangle 14"/>
              <p:cNvSpPr>
                <a:spLocks noChangeArrowheads="1"/>
              </p:cNvSpPr>
              <p:nvPr/>
            </p:nvSpPr>
            <p:spPr bwMode="hidden">
              <a:xfrm>
                <a:off x="818" y="728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62" name="Rectangle 15"/>
              <p:cNvSpPr>
                <a:spLocks noChangeArrowheads="1"/>
              </p:cNvSpPr>
              <p:nvPr/>
            </p:nvSpPr>
            <p:spPr bwMode="hidden">
              <a:xfrm>
                <a:off x="818" y="736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63" name="Rectangle 16"/>
              <p:cNvSpPr>
                <a:spLocks noChangeArrowheads="1"/>
              </p:cNvSpPr>
              <p:nvPr/>
            </p:nvSpPr>
            <p:spPr bwMode="hidden">
              <a:xfrm>
                <a:off x="818" y="740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64" name="Rectangle 17"/>
              <p:cNvSpPr>
                <a:spLocks noChangeArrowheads="1"/>
              </p:cNvSpPr>
              <p:nvPr/>
            </p:nvSpPr>
            <p:spPr bwMode="hidden">
              <a:xfrm>
                <a:off x="818" y="748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65" name="Rectangle 18"/>
              <p:cNvSpPr>
                <a:spLocks noChangeArrowheads="1"/>
              </p:cNvSpPr>
              <p:nvPr/>
            </p:nvSpPr>
            <p:spPr bwMode="hidden">
              <a:xfrm>
                <a:off x="818" y="752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66" name="Rectangle 19"/>
              <p:cNvSpPr>
                <a:spLocks noChangeArrowheads="1"/>
              </p:cNvSpPr>
              <p:nvPr/>
            </p:nvSpPr>
            <p:spPr bwMode="hidden">
              <a:xfrm>
                <a:off x="818" y="760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67" name="Rectangle 20"/>
              <p:cNvSpPr>
                <a:spLocks noChangeArrowheads="1"/>
              </p:cNvSpPr>
              <p:nvPr/>
            </p:nvSpPr>
            <p:spPr bwMode="hidden">
              <a:xfrm>
                <a:off x="818" y="768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68" name="Rectangle 21"/>
              <p:cNvSpPr>
                <a:spLocks noChangeArrowheads="1"/>
              </p:cNvSpPr>
              <p:nvPr/>
            </p:nvSpPr>
            <p:spPr bwMode="hidden">
              <a:xfrm>
                <a:off x="818" y="772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69" name="Rectangle 22"/>
              <p:cNvSpPr>
                <a:spLocks noChangeArrowheads="1"/>
              </p:cNvSpPr>
              <p:nvPr/>
            </p:nvSpPr>
            <p:spPr bwMode="hidden">
              <a:xfrm>
                <a:off x="818" y="780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70" name="Rectangle 23"/>
              <p:cNvSpPr>
                <a:spLocks noChangeArrowheads="1"/>
              </p:cNvSpPr>
              <p:nvPr/>
            </p:nvSpPr>
            <p:spPr bwMode="hidden">
              <a:xfrm>
                <a:off x="818" y="788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71" name="Rectangle 24"/>
              <p:cNvSpPr>
                <a:spLocks noChangeArrowheads="1"/>
              </p:cNvSpPr>
              <p:nvPr/>
            </p:nvSpPr>
            <p:spPr bwMode="hidden">
              <a:xfrm>
                <a:off x="818" y="792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72" name="Rectangle 25"/>
              <p:cNvSpPr>
                <a:spLocks noChangeArrowheads="1"/>
              </p:cNvSpPr>
              <p:nvPr/>
            </p:nvSpPr>
            <p:spPr bwMode="hidden">
              <a:xfrm>
                <a:off x="818" y="800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73" name="Rectangle 26"/>
              <p:cNvSpPr>
                <a:spLocks noChangeArrowheads="1"/>
              </p:cNvSpPr>
              <p:nvPr/>
            </p:nvSpPr>
            <p:spPr bwMode="hidden">
              <a:xfrm>
                <a:off x="818" y="808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74" name="Rectangle 27"/>
              <p:cNvSpPr>
                <a:spLocks noChangeArrowheads="1"/>
              </p:cNvSpPr>
              <p:nvPr/>
            </p:nvSpPr>
            <p:spPr bwMode="hidden">
              <a:xfrm>
                <a:off x="818" y="812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75" name="Rectangle 28"/>
              <p:cNvSpPr>
                <a:spLocks noChangeArrowheads="1"/>
              </p:cNvSpPr>
              <p:nvPr/>
            </p:nvSpPr>
            <p:spPr bwMode="hidden">
              <a:xfrm>
                <a:off x="818" y="820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76" name="Rectangle 29"/>
              <p:cNvSpPr>
                <a:spLocks noChangeArrowheads="1"/>
              </p:cNvSpPr>
              <p:nvPr/>
            </p:nvSpPr>
            <p:spPr bwMode="hidden">
              <a:xfrm>
                <a:off x="818" y="828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77" name="Rectangle 30"/>
              <p:cNvSpPr>
                <a:spLocks noChangeArrowheads="1"/>
              </p:cNvSpPr>
              <p:nvPr/>
            </p:nvSpPr>
            <p:spPr bwMode="hidden">
              <a:xfrm>
                <a:off x="818" y="832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78" name="Rectangle 31"/>
              <p:cNvSpPr>
                <a:spLocks noChangeArrowheads="1"/>
              </p:cNvSpPr>
              <p:nvPr/>
            </p:nvSpPr>
            <p:spPr bwMode="hidden">
              <a:xfrm>
                <a:off x="818" y="840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79" name="Rectangle 32"/>
              <p:cNvSpPr>
                <a:spLocks noChangeArrowheads="1"/>
              </p:cNvSpPr>
              <p:nvPr/>
            </p:nvSpPr>
            <p:spPr bwMode="hidden">
              <a:xfrm>
                <a:off x="818" y="848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80" name="Rectangle 33"/>
              <p:cNvSpPr>
                <a:spLocks noChangeArrowheads="1"/>
              </p:cNvSpPr>
              <p:nvPr/>
            </p:nvSpPr>
            <p:spPr bwMode="hidden">
              <a:xfrm>
                <a:off x="818" y="852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81" name="Rectangle 34"/>
              <p:cNvSpPr>
                <a:spLocks noChangeArrowheads="1"/>
              </p:cNvSpPr>
              <p:nvPr/>
            </p:nvSpPr>
            <p:spPr bwMode="hidden">
              <a:xfrm>
                <a:off x="818" y="860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82" name="Rectangle 35"/>
              <p:cNvSpPr>
                <a:spLocks noChangeArrowheads="1"/>
              </p:cNvSpPr>
              <p:nvPr/>
            </p:nvSpPr>
            <p:spPr bwMode="hidden">
              <a:xfrm>
                <a:off x="818" y="868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83" name="Rectangle 36"/>
              <p:cNvSpPr>
                <a:spLocks noChangeArrowheads="1"/>
              </p:cNvSpPr>
              <p:nvPr/>
            </p:nvSpPr>
            <p:spPr bwMode="hidden">
              <a:xfrm>
                <a:off x="818" y="872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84" name="Rectangle 37"/>
              <p:cNvSpPr>
                <a:spLocks noChangeArrowheads="1"/>
              </p:cNvSpPr>
              <p:nvPr/>
            </p:nvSpPr>
            <p:spPr bwMode="hidden">
              <a:xfrm>
                <a:off x="818" y="880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85" name="Rectangle 38"/>
              <p:cNvSpPr>
                <a:spLocks noChangeArrowheads="1"/>
              </p:cNvSpPr>
              <p:nvPr/>
            </p:nvSpPr>
            <p:spPr bwMode="hidden">
              <a:xfrm>
                <a:off x="818" y="888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86" name="Rectangle 39"/>
              <p:cNvSpPr>
                <a:spLocks noChangeArrowheads="1"/>
              </p:cNvSpPr>
              <p:nvPr/>
            </p:nvSpPr>
            <p:spPr bwMode="hidden">
              <a:xfrm>
                <a:off x="818" y="892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87" name="Rectangle 40"/>
              <p:cNvSpPr>
                <a:spLocks noChangeArrowheads="1"/>
              </p:cNvSpPr>
              <p:nvPr/>
            </p:nvSpPr>
            <p:spPr bwMode="hidden">
              <a:xfrm>
                <a:off x="818" y="900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88" name="Rectangle 41"/>
              <p:cNvSpPr>
                <a:spLocks noChangeArrowheads="1"/>
              </p:cNvSpPr>
              <p:nvPr/>
            </p:nvSpPr>
            <p:spPr bwMode="hidden">
              <a:xfrm>
                <a:off x="818" y="904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89" name="Rectangle 42"/>
              <p:cNvSpPr>
                <a:spLocks noChangeArrowheads="1"/>
              </p:cNvSpPr>
              <p:nvPr/>
            </p:nvSpPr>
            <p:spPr bwMode="hidden">
              <a:xfrm>
                <a:off x="818" y="912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90" name="Rectangle 43"/>
              <p:cNvSpPr>
                <a:spLocks noChangeArrowheads="1"/>
              </p:cNvSpPr>
              <p:nvPr/>
            </p:nvSpPr>
            <p:spPr bwMode="hidden">
              <a:xfrm>
                <a:off x="818" y="920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91" name="Rectangle 44"/>
              <p:cNvSpPr>
                <a:spLocks noChangeArrowheads="1"/>
              </p:cNvSpPr>
              <p:nvPr/>
            </p:nvSpPr>
            <p:spPr bwMode="hidden">
              <a:xfrm>
                <a:off x="818" y="924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92" name="Rectangle 45"/>
              <p:cNvSpPr>
                <a:spLocks noChangeArrowheads="1"/>
              </p:cNvSpPr>
              <p:nvPr/>
            </p:nvSpPr>
            <p:spPr bwMode="hidden">
              <a:xfrm>
                <a:off x="818" y="932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93" name="Rectangle 46"/>
              <p:cNvSpPr>
                <a:spLocks noChangeArrowheads="1"/>
              </p:cNvSpPr>
              <p:nvPr/>
            </p:nvSpPr>
            <p:spPr bwMode="hidden">
              <a:xfrm>
                <a:off x="818" y="940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94" name="Rectangle 47"/>
              <p:cNvSpPr>
                <a:spLocks noChangeArrowheads="1"/>
              </p:cNvSpPr>
              <p:nvPr/>
            </p:nvSpPr>
            <p:spPr bwMode="hidden">
              <a:xfrm>
                <a:off x="818" y="944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95" name="Rectangle 48"/>
              <p:cNvSpPr>
                <a:spLocks noChangeArrowheads="1"/>
              </p:cNvSpPr>
              <p:nvPr/>
            </p:nvSpPr>
            <p:spPr bwMode="hidden">
              <a:xfrm>
                <a:off x="818" y="952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96" name="Rectangle 49"/>
              <p:cNvSpPr>
                <a:spLocks noChangeArrowheads="1"/>
              </p:cNvSpPr>
              <p:nvPr/>
            </p:nvSpPr>
            <p:spPr bwMode="hidden">
              <a:xfrm>
                <a:off x="818" y="960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97" name="Rectangle 50"/>
              <p:cNvSpPr>
                <a:spLocks noChangeArrowheads="1"/>
              </p:cNvSpPr>
              <p:nvPr/>
            </p:nvSpPr>
            <p:spPr bwMode="hidden">
              <a:xfrm>
                <a:off x="818" y="964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98" name="Rectangle 51"/>
              <p:cNvSpPr>
                <a:spLocks noChangeArrowheads="1"/>
              </p:cNvSpPr>
              <p:nvPr/>
            </p:nvSpPr>
            <p:spPr bwMode="hidden">
              <a:xfrm>
                <a:off x="818" y="972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099" name="Rectangle 52"/>
              <p:cNvSpPr>
                <a:spLocks noChangeArrowheads="1"/>
              </p:cNvSpPr>
              <p:nvPr/>
            </p:nvSpPr>
            <p:spPr bwMode="hidden">
              <a:xfrm>
                <a:off x="818" y="980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00" name="Rectangle 53"/>
              <p:cNvSpPr>
                <a:spLocks noChangeArrowheads="1"/>
              </p:cNvSpPr>
              <p:nvPr/>
            </p:nvSpPr>
            <p:spPr bwMode="hidden">
              <a:xfrm>
                <a:off x="818" y="984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01" name="Rectangle 54"/>
              <p:cNvSpPr>
                <a:spLocks noChangeArrowheads="1"/>
              </p:cNvSpPr>
              <p:nvPr/>
            </p:nvSpPr>
            <p:spPr bwMode="hidden">
              <a:xfrm>
                <a:off x="818" y="992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02" name="Rectangle 55"/>
              <p:cNvSpPr>
                <a:spLocks noChangeArrowheads="1"/>
              </p:cNvSpPr>
              <p:nvPr/>
            </p:nvSpPr>
            <p:spPr bwMode="hidden">
              <a:xfrm>
                <a:off x="818" y="1000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03" name="Rectangle 56"/>
              <p:cNvSpPr>
                <a:spLocks noChangeArrowheads="1"/>
              </p:cNvSpPr>
              <p:nvPr/>
            </p:nvSpPr>
            <p:spPr bwMode="hidden">
              <a:xfrm>
                <a:off x="818" y="1004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04" name="Rectangle 57"/>
              <p:cNvSpPr>
                <a:spLocks noChangeArrowheads="1"/>
              </p:cNvSpPr>
              <p:nvPr/>
            </p:nvSpPr>
            <p:spPr bwMode="hidden">
              <a:xfrm>
                <a:off x="818" y="1012"/>
                <a:ext cx="2795" cy="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05" name="Rectangle 58"/>
              <p:cNvSpPr>
                <a:spLocks noChangeArrowheads="1"/>
              </p:cNvSpPr>
              <p:nvPr/>
            </p:nvSpPr>
            <p:spPr bwMode="hidden">
              <a:xfrm>
                <a:off x="818" y="1021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06" name="Rectangle 59"/>
              <p:cNvSpPr>
                <a:spLocks noChangeArrowheads="1"/>
              </p:cNvSpPr>
              <p:nvPr/>
            </p:nvSpPr>
            <p:spPr bwMode="hidden">
              <a:xfrm>
                <a:off x="818" y="1025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07" name="Rectangle 60"/>
              <p:cNvSpPr>
                <a:spLocks noChangeArrowheads="1"/>
              </p:cNvSpPr>
              <p:nvPr/>
            </p:nvSpPr>
            <p:spPr bwMode="hidden">
              <a:xfrm>
                <a:off x="818" y="1033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08" name="Rectangle 61"/>
              <p:cNvSpPr>
                <a:spLocks noChangeArrowheads="1"/>
              </p:cNvSpPr>
              <p:nvPr/>
            </p:nvSpPr>
            <p:spPr bwMode="hidden">
              <a:xfrm>
                <a:off x="818" y="1041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09" name="Rectangle 62"/>
              <p:cNvSpPr>
                <a:spLocks noChangeArrowheads="1"/>
              </p:cNvSpPr>
              <p:nvPr/>
            </p:nvSpPr>
            <p:spPr bwMode="hidden">
              <a:xfrm>
                <a:off x="818" y="1045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10" name="Rectangle 63"/>
              <p:cNvSpPr>
                <a:spLocks noChangeArrowheads="1"/>
              </p:cNvSpPr>
              <p:nvPr/>
            </p:nvSpPr>
            <p:spPr bwMode="hidden">
              <a:xfrm>
                <a:off x="818" y="1053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11" name="Rectangle 64"/>
              <p:cNvSpPr>
                <a:spLocks noChangeArrowheads="1"/>
              </p:cNvSpPr>
              <p:nvPr/>
            </p:nvSpPr>
            <p:spPr bwMode="hidden">
              <a:xfrm>
                <a:off x="818" y="1057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12" name="Rectangle 65"/>
              <p:cNvSpPr>
                <a:spLocks noChangeArrowheads="1"/>
              </p:cNvSpPr>
              <p:nvPr/>
            </p:nvSpPr>
            <p:spPr bwMode="hidden">
              <a:xfrm>
                <a:off x="818" y="1065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13" name="Rectangle 66"/>
              <p:cNvSpPr>
                <a:spLocks noChangeArrowheads="1"/>
              </p:cNvSpPr>
              <p:nvPr/>
            </p:nvSpPr>
            <p:spPr bwMode="hidden">
              <a:xfrm>
                <a:off x="818" y="1073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14" name="Rectangle 67"/>
              <p:cNvSpPr>
                <a:spLocks noChangeArrowheads="1"/>
              </p:cNvSpPr>
              <p:nvPr/>
            </p:nvSpPr>
            <p:spPr bwMode="hidden">
              <a:xfrm>
                <a:off x="818" y="1077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15" name="Rectangle 68"/>
              <p:cNvSpPr>
                <a:spLocks noChangeArrowheads="1"/>
              </p:cNvSpPr>
              <p:nvPr/>
            </p:nvSpPr>
            <p:spPr bwMode="hidden">
              <a:xfrm>
                <a:off x="818" y="1085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16" name="Rectangle 69"/>
              <p:cNvSpPr>
                <a:spLocks noChangeArrowheads="1"/>
              </p:cNvSpPr>
              <p:nvPr/>
            </p:nvSpPr>
            <p:spPr bwMode="hidden">
              <a:xfrm>
                <a:off x="818" y="1093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17" name="Rectangle 70"/>
              <p:cNvSpPr>
                <a:spLocks noChangeArrowheads="1"/>
              </p:cNvSpPr>
              <p:nvPr/>
            </p:nvSpPr>
            <p:spPr bwMode="hidden">
              <a:xfrm>
                <a:off x="818" y="1097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18" name="Rectangle 71"/>
              <p:cNvSpPr>
                <a:spLocks noChangeArrowheads="1"/>
              </p:cNvSpPr>
              <p:nvPr/>
            </p:nvSpPr>
            <p:spPr bwMode="hidden">
              <a:xfrm>
                <a:off x="818" y="1105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19" name="Rectangle 72"/>
              <p:cNvSpPr>
                <a:spLocks noChangeArrowheads="1"/>
              </p:cNvSpPr>
              <p:nvPr/>
            </p:nvSpPr>
            <p:spPr bwMode="hidden">
              <a:xfrm>
                <a:off x="818" y="1113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20" name="Rectangle 73"/>
              <p:cNvSpPr>
                <a:spLocks noChangeArrowheads="1"/>
              </p:cNvSpPr>
              <p:nvPr/>
            </p:nvSpPr>
            <p:spPr bwMode="hidden">
              <a:xfrm>
                <a:off x="818" y="1117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21" name="Rectangle 74"/>
              <p:cNvSpPr>
                <a:spLocks noChangeArrowheads="1"/>
              </p:cNvSpPr>
              <p:nvPr/>
            </p:nvSpPr>
            <p:spPr bwMode="hidden">
              <a:xfrm>
                <a:off x="818" y="1125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22" name="Rectangle 75"/>
              <p:cNvSpPr>
                <a:spLocks noChangeArrowheads="1"/>
              </p:cNvSpPr>
              <p:nvPr/>
            </p:nvSpPr>
            <p:spPr bwMode="hidden">
              <a:xfrm>
                <a:off x="818" y="1133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23" name="Rectangle 76"/>
              <p:cNvSpPr>
                <a:spLocks noChangeArrowheads="1"/>
              </p:cNvSpPr>
              <p:nvPr/>
            </p:nvSpPr>
            <p:spPr bwMode="hidden">
              <a:xfrm>
                <a:off x="818" y="1137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24" name="Rectangle 77"/>
              <p:cNvSpPr>
                <a:spLocks noChangeArrowheads="1"/>
              </p:cNvSpPr>
              <p:nvPr/>
            </p:nvSpPr>
            <p:spPr bwMode="hidden">
              <a:xfrm>
                <a:off x="818" y="1145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25" name="Rectangle 78"/>
              <p:cNvSpPr>
                <a:spLocks noChangeArrowheads="1"/>
              </p:cNvSpPr>
              <p:nvPr/>
            </p:nvSpPr>
            <p:spPr bwMode="hidden">
              <a:xfrm>
                <a:off x="818" y="1153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26" name="Rectangle 79"/>
              <p:cNvSpPr>
                <a:spLocks noChangeArrowheads="1"/>
              </p:cNvSpPr>
              <p:nvPr/>
            </p:nvSpPr>
            <p:spPr bwMode="hidden">
              <a:xfrm>
                <a:off x="818" y="1157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27" name="Rectangle 80"/>
              <p:cNvSpPr>
                <a:spLocks noChangeArrowheads="1"/>
              </p:cNvSpPr>
              <p:nvPr/>
            </p:nvSpPr>
            <p:spPr bwMode="hidden">
              <a:xfrm>
                <a:off x="818" y="1165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28" name="Rectangle 81"/>
              <p:cNvSpPr>
                <a:spLocks noChangeArrowheads="1"/>
              </p:cNvSpPr>
              <p:nvPr/>
            </p:nvSpPr>
            <p:spPr bwMode="hidden">
              <a:xfrm>
                <a:off x="818" y="1173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29" name="Rectangle 82"/>
              <p:cNvSpPr>
                <a:spLocks noChangeArrowheads="1"/>
              </p:cNvSpPr>
              <p:nvPr/>
            </p:nvSpPr>
            <p:spPr bwMode="hidden">
              <a:xfrm>
                <a:off x="818" y="1177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30" name="Rectangle 83"/>
              <p:cNvSpPr>
                <a:spLocks noChangeArrowheads="1"/>
              </p:cNvSpPr>
              <p:nvPr/>
            </p:nvSpPr>
            <p:spPr bwMode="hidden">
              <a:xfrm>
                <a:off x="818" y="1185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31" name="Rectangle 84"/>
              <p:cNvSpPr>
                <a:spLocks noChangeArrowheads="1"/>
              </p:cNvSpPr>
              <p:nvPr/>
            </p:nvSpPr>
            <p:spPr bwMode="hidden">
              <a:xfrm>
                <a:off x="818" y="1193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32" name="Rectangle 85"/>
              <p:cNvSpPr>
                <a:spLocks noChangeArrowheads="1"/>
              </p:cNvSpPr>
              <p:nvPr/>
            </p:nvSpPr>
            <p:spPr bwMode="hidden">
              <a:xfrm>
                <a:off x="818" y="1197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33" name="Rectangle 86"/>
              <p:cNvSpPr>
                <a:spLocks noChangeArrowheads="1"/>
              </p:cNvSpPr>
              <p:nvPr/>
            </p:nvSpPr>
            <p:spPr bwMode="hidden">
              <a:xfrm>
                <a:off x="818" y="1205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34" name="Rectangle 87"/>
              <p:cNvSpPr>
                <a:spLocks noChangeArrowheads="1"/>
              </p:cNvSpPr>
              <p:nvPr/>
            </p:nvSpPr>
            <p:spPr bwMode="hidden">
              <a:xfrm>
                <a:off x="818" y="1209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35" name="Rectangle 88"/>
              <p:cNvSpPr>
                <a:spLocks noChangeArrowheads="1"/>
              </p:cNvSpPr>
              <p:nvPr/>
            </p:nvSpPr>
            <p:spPr bwMode="hidden">
              <a:xfrm>
                <a:off x="818" y="1217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36" name="Rectangle 89"/>
              <p:cNvSpPr>
                <a:spLocks noChangeArrowheads="1"/>
              </p:cNvSpPr>
              <p:nvPr/>
            </p:nvSpPr>
            <p:spPr bwMode="hidden">
              <a:xfrm>
                <a:off x="818" y="1225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37" name="Rectangle 90"/>
              <p:cNvSpPr>
                <a:spLocks noChangeArrowheads="1"/>
              </p:cNvSpPr>
              <p:nvPr/>
            </p:nvSpPr>
            <p:spPr bwMode="hidden">
              <a:xfrm>
                <a:off x="818" y="1229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38" name="Rectangle 91"/>
              <p:cNvSpPr>
                <a:spLocks noChangeArrowheads="1"/>
              </p:cNvSpPr>
              <p:nvPr/>
            </p:nvSpPr>
            <p:spPr bwMode="hidden">
              <a:xfrm>
                <a:off x="818" y="1237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39" name="Rectangle 92"/>
              <p:cNvSpPr>
                <a:spLocks noChangeArrowheads="1"/>
              </p:cNvSpPr>
              <p:nvPr/>
            </p:nvSpPr>
            <p:spPr bwMode="hidden">
              <a:xfrm>
                <a:off x="818" y="1245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40" name="Rectangle 93"/>
              <p:cNvSpPr>
                <a:spLocks noChangeArrowheads="1"/>
              </p:cNvSpPr>
              <p:nvPr/>
            </p:nvSpPr>
            <p:spPr bwMode="hidden">
              <a:xfrm>
                <a:off x="818" y="1249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41" name="Rectangle 94"/>
              <p:cNvSpPr>
                <a:spLocks noChangeArrowheads="1"/>
              </p:cNvSpPr>
              <p:nvPr/>
            </p:nvSpPr>
            <p:spPr bwMode="hidden">
              <a:xfrm>
                <a:off x="818" y="1257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42" name="Rectangle 95"/>
              <p:cNvSpPr>
                <a:spLocks noChangeArrowheads="1"/>
              </p:cNvSpPr>
              <p:nvPr/>
            </p:nvSpPr>
            <p:spPr bwMode="hidden">
              <a:xfrm>
                <a:off x="818" y="1265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43" name="Rectangle 96"/>
              <p:cNvSpPr>
                <a:spLocks noChangeArrowheads="1"/>
              </p:cNvSpPr>
              <p:nvPr/>
            </p:nvSpPr>
            <p:spPr bwMode="hidden">
              <a:xfrm>
                <a:off x="818" y="1269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44" name="Rectangle 97"/>
              <p:cNvSpPr>
                <a:spLocks noChangeArrowheads="1"/>
              </p:cNvSpPr>
              <p:nvPr/>
            </p:nvSpPr>
            <p:spPr bwMode="hidden">
              <a:xfrm>
                <a:off x="818" y="1277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45" name="Rectangle 98"/>
              <p:cNvSpPr>
                <a:spLocks noChangeArrowheads="1"/>
              </p:cNvSpPr>
              <p:nvPr/>
            </p:nvSpPr>
            <p:spPr bwMode="hidden">
              <a:xfrm>
                <a:off x="818" y="1285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46" name="Rectangle 99"/>
              <p:cNvSpPr>
                <a:spLocks noChangeArrowheads="1"/>
              </p:cNvSpPr>
              <p:nvPr/>
            </p:nvSpPr>
            <p:spPr bwMode="hidden">
              <a:xfrm>
                <a:off x="818" y="1289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47" name="Rectangle 100"/>
              <p:cNvSpPr>
                <a:spLocks noChangeArrowheads="1"/>
              </p:cNvSpPr>
              <p:nvPr/>
            </p:nvSpPr>
            <p:spPr bwMode="hidden">
              <a:xfrm>
                <a:off x="818" y="1297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48" name="Rectangle 101"/>
              <p:cNvSpPr>
                <a:spLocks noChangeArrowheads="1"/>
              </p:cNvSpPr>
              <p:nvPr/>
            </p:nvSpPr>
            <p:spPr bwMode="hidden">
              <a:xfrm>
                <a:off x="818" y="1305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49" name="Rectangle 102"/>
              <p:cNvSpPr>
                <a:spLocks noChangeArrowheads="1"/>
              </p:cNvSpPr>
              <p:nvPr/>
            </p:nvSpPr>
            <p:spPr bwMode="hidden">
              <a:xfrm>
                <a:off x="818" y="1309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50" name="Rectangle 103"/>
              <p:cNvSpPr>
                <a:spLocks noChangeArrowheads="1"/>
              </p:cNvSpPr>
              <p:nvPr/>
            </p:nvSpPr>
            <p:spPr bwMode="hidden">
              <a:xfrm>
                <a:off x="818" y="1317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51" name="Rectangle 104"/>
              <p:cNvSpPr>
                <a:spLocks noChangeArrowheads="1"/>
              </p:cNvSpPr>
              <p:nvPr/>
            </p:nvSpPr>
            <p:spPr bwMode="hidden">
              <a:xfrm>
                <a:off x="818" y="1325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52" name="Rectangle 105"/>
              <p:cNvSpPr>
                <a:spLocks noChangeArrowheads="1"/>
              </p:cNvSpPr>
              <p:nvPr/>
            </p:nvSpPr>
            <p:spPr bwMode="hidden">
              <a:xfrm>
                <a:off x="818" y="1329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53" name="Rectangle 106"/>
              <p:cNvSpPr>
                <a:spLocks noChangeArrowheads="1"/>
              </p:cNvSpPr>
              <p:nvPr/>
            </p:nvSpPr>
            <p:spPr bwMode="hidden">
              <a:xfrm>
                <a:off x="818" y="1337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54" name="Rectangle 107"/>
              <p:cNvSpPr>
                <a:spLocks noChangeArrowheads="1"/>
              </p:cNvSpPr>
              <p:nvPr/>
            </p:nvSpPr>
            <p:spPr bwMode="hidden">
              <a:xfrm>
                <a:off x="818" y="1345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55" name="Rectangle 108"/>
              <p:cNvSpPr>
                <a:spLocks noChangeArrowheads="1"/>
              </p:cNvSpPr>
              <p:nvPr/>
            </p:nvSpPr>
            <p:spPr bwMode="hidden">
              <a:xfrm>
                <a:off x="818" y="1349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56" name="Rectangle 109"/>
              <p:cNvSpPr>
                <a:spLocks noChangeArrowheads="1"/>
              </p:cNvSpPr>
              <p:nvPr/>
            </p:nvSpPr>
            <p:spPr bwMode="hidden">
              <a:xfrm>
                <a:off x="818" y="1357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57" name="Rectangle 110"/>
              <p:cNvSpPr>
                <a:spLocks noChangeArrowheads="1"/>
              </p:cNvSpPr>
              <p:nvPr/>
            </p:nvSpPr>
            <p:spPr bwMode="hidden">
              <a:xfrm>
                <a:off x="818" y="1361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58" name="Rectangle 111"/>
              <p:cNvSpPr>
                <a:spLocks noChangeArrowheads="1"/>
              </p:cNvSpPr>
              <p:nvPr/>
            </p:nvSpPr>
            <p:spPr bwMode="hidden">
              <a:xfrm>
                <a:off x="818" y="1369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59" name="Rectangle 112"/>
              <p:cNvSpPr>
                <a:spLocks noChangeArrowheads="1"/>
              </p:cNvSpPr>
              <p:nvPr/>
            </p:nvSpPr>
            <p:spPr bwMode="hidden">
              <a:xfrm>
                <a:off x="818" y="1377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60" name="Rectangle 113"/>
              <p:cNvSpPr>
                <a:spLocks noChangeArrowheads="1"/>
              </p:cNvSpPr>
              <p:nvPr/>
            </p:nvSpPr>
            <p:spPr bwMode="hidden">
              <a:xfrm>
                <a:off x="818" y="1381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61" name="Rectangle 114"/>
              <p:cNvSpPr>
                <a:spLocks noChangeArrowheads="1"/>
              </p:cNvSpPr>
              <p:nvPr/>
            </p:nvSpPr>
            <p:spPr bwMode="hidden">
              <a:xfrm>
                <a:off x="818" y="1389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62" name="Rectangle 115"/>
              <p:cNvSpPr>
                <a:spLocks noChangeArrowheads="1"/>
              </p:cNvSpPr>
              <p:nvPr/>
            </p:nvSpPr>
            <p:spPr bwMode="hidden">
              <a:xfrm>
                <a:off x="818" y="1397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63" name="Rectangle 116"/>
              <p:cNvSpPr>
                <a:spLocks noChangeArrowheads="1"/>
              </p:cNvSpPr>
              <p:nvPr/>
            </p:nvSpPr>
            <p:spPr bwMode="hidden">
              <a:xfrm>
                <a:off x="818" y="1401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64" name="Rectangle 117"/>
              <p:cNvSpPr>
                <a:spLocks noChangeArrowheads="1"/>
              </p:cNvSpPr>
              <p:nvPr/>
            </p:nvSpPr>
            <p:spPr bwMode="hidden">
              <a:xfrm>
                <a:off x="818" y="1409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65" name="Rectangle 118"/>
              <p:cNvSpPr>
                <a:spLocks noChangeArrowheads="1"/>
              </p:cNvSpPr>
              <p:nvPr/>
            </p:nvSpPr>
            <p:spPr bwMode="hidden">
              <a:xfrm>
                <a:off x="818" y="1417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66" name="Rectangle 119"/>
              <p:cNvSpPr>
                <a:spLocks noChangeArrowheads="1"/>
              </p:cNvSpPr>
              <p:nvPr/>
            </p:nvSpPr>
            <p:spPr bwMode="hidden">
              <a:xfrm>
                <a:off x="818" y="1421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67" name="Rectangle 120"/>
              <p:cNvSpPr>
                <a:spLocks noChangeArrowheads="1"/>
              </p:cNvSpPr>
              <p:nvPr/>
            </p:nvSpPr>
            <p:spPr bwMode="hidden">
              <a:xfrm>
                <a:off x="818" y="1429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68" name="Rectangle 121"/>
              <p:cNvSpPr>
                <a:spLocks noChangeArrowheads="1"/>
              </p:cNvSpPr>
              <p:nvPr/>
            </p:nvSpPr>
            <p:spPr bwMode="hidden">
              <a:xfrm>
                <a:off x="818" y="1437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69" name="Rectangle 122"/>
              <p:cNvSpPr>
                <a:spLocks noChangeArrowheads="1"/>
              </p:cNvSpPr>
              <p:nvPr/>
            </p:nvSpPr>
            <p:spPr bwMode="hidden">
              <a:xfrm>
                <a:off x="818" y="1441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70" name="Rectangle 123"/>
              <p:cNvSpPr>
                <a:spLocks noChangeArrowheads="1"/>
              </p:cNvSpPr>
              <p:nvPr/>
            </p:nvSpPr>
            <p:spPr bwMode="hidden">
              <a:xfrm>
                <a:off x="818" y="1449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71" name="Rectangle 124"/>
              <p:cNvSpPr>
                <a:spLocks noChangeArrowheads="1"/>
              </p:cNvSpPr>
              <p:nvPr/>
            </p:nvSpPr>
            <p:spPr bwMode="hidden">
              <a:xfrm>
                <a:off x="818" y="1457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72" name="Rectangle 125"/>
              <p:cNvSpPr>
                <a:spLocks noChangeArrowheads="1"/>
              </p:cNvSpPr>
              <p:nvPr/>
            </p:nvSpPr>
            <p:spPr bwMode="hidden">
              <a:xfrm>
                <a:off x="818" y="1461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73" name="Rectangle 126"/>
              <p:cNvSpPr>
                <a:spLocks noChangeArrowheads="1"/>
              </p:cNvSpPr>
              <p:nvPr/>
            </p:nvSpPr>
            <p:spPr bwMode="hidden">
              <a:xfrm>
                <a:off x="818" y="1469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74" name="Rectangle 127"/>
              <p:cNvSpPr>
                <a:spLocks noChangeArrowheads="1"/>
              </p:cNvSpPr>
              <p:nvPr/>
            </p:nvSpPr>
            <p:spPr bwMode="hidden">
              <a:xfrm>
                <a:off x="818" y="1477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75" name="Rectangle 128"/>
              <p:cNvSpPr>
                <a:spLocks noChangeArrowheads="1"/>
              </p:cNvSpPr>
              <p:nvPr/>
            </p:nvSpPr>
            <p:spPr bwMode="hidden">
              <a:xfrm>
                <a:off x="818" y="1481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76" name="Rectangle 129"/>
              <p:cNvSpPr>
                <a:spLocks noChangeArrowheads="1"/>
              </p:cNvSpPr>
              <p:nvPr/>
            </p:nvSpPr>
            <p:spPr bwMode="hidden">
              <a:xfrm>
                <a:off x="818" y="1489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77" name="Rectangle 130"/>
              <p:cNvSpPr>
                <a:spLocks noChangeArrowheads="1"/>
              </p:cNvSpPr>
              <p:nvPr/>
            </p:nvSpPr>
            <p:spPr bwMode="hidden">
              <a:xfrm>
                <a:off x="818" y="1497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78" name="Rectangle 131"/>
              <p:cNvSpPr>
                <a:spLocks noChangeArrowheads="1"/>
              </p:cNvSpPr>
              <p:nvPr/>
            </p:nvSpPr>
            <p:spPr bwMode="hidden">
              <a:xfrm>
                <a:off x="818" y="1501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79" name="Rectangle 132"/>
              <p:cNvSpPr>
                <a:spLocks noChangeArrowheads="1"/>
              </p:cNvSpPr>
              <p:nvPr/>
            </p:nvSpPr>
            <p:spPr bwMode="hidden">
              <a:xfrm>
                <a:off x="818" y="1509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80" name="Rectangle 133"/>
              <p:cNvSpPr>
                <a:spLocks noChangeArrowheads="1"/>
              </p:cNvSpPr>
              <p:nvPr/>
            </p:nvSpPr>
            <p:spPr bwMode="hidden">
              <a:xfrm>
                <a:off x="818" y="1517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81" name="Rectangle 134"/>
              <p:cNvSpPr>
                <a:spLocks noChangeArrowheads="1"/>
              </p:cNvSpPr>
              <p:nvPr/>
            </p:nvSpPr>
            <p:spPr bwMode="hidden">
              <a:xfrm>
                <a:off x="818" y="1521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82" name="Rectangle 135"/>
              <p:cNvSpPr>
                <a:spLocks noChangeArrowheads="1"/>
              </p:cNvSpPr>
              <p:nvPr/>
            </p:nvSpPr>
            <p:spPr bwMode="hidden">
              <a:xfrm>
                <a:off x="818" y="1529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83" name="Rectangle 136"/>
              <p:cNvSpPr>
                <a:spLocks noChangeArrowheads="1"/>
              </p:cNvSpPr>
              <p:nvPr/>
            </p:nvSpPr>
            <p:spPr bwMode="hidden">
              <a:xfrm>
                <a:off x="818" y="1533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84" name="Rectangle 137"/>
              <p:cNvSpPr>
                <a:spLocks noChangeArrowheads="1"/>
              </p:cNvSpPr>
              <p:nvPr/>
            </p:nvSpPr>
            <p:spPr bwMode="hidden">
              <a:xfrm>
                <a:off x="818" y="1541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85" name="Rectangle 138"/>
              <p:cNvSpPr>
                <a:spLocks noChangeArrowheads="1"/>
              </p:cNvSpPr>
              <p:nvPr/>
            </p:nvSpPr>
            <p:spPr bwMode="hidden">
              <a:xfrm>
                <a:off x="818" y="1549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86" name="Rectangle 139"/>
              <p:cNvSpPr>
                <a:spLocks noChangeArrowheads="1"/>
              </p:cNvSpPr>
              <p:nvPr/>
            </p:nvSpPr>
            <p:spPr bwMode="hidden">
              <a:xfrm>
                <a:off x="818" y="1553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87" name="Rectangle 140"/>
              <p:cNvSpPr>
                <a:spLocks noChangeArrowheads="1"/>
              </p:cNvSpPr>
              <p:nvPr/>
            </p:nvSpPr>
            <p:spPr bwMode="hidden">
              <a:xfrm>
                <a:off x="818" y="1561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88" name="Rectangle 141"/>
              <p:cNvSpPr>
                <a:spLocks noChangeArrowheads="1"/>
              </p:cNvSpPr>
              <p:nvPr/>
            </p:nvSpPr>
            <p:spPr bwMode="hidden">
              <a:xfrm>
                <a:off x="818" y="1569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89" name="Rectangle 142"/>
              <p:cNvSpPr>
                <a:spLocks noChangeArrowheads="1"/>
              </p:cNvSpPr>
              <p:nvPr/>
            </p:nvSpPr>
            <p:spPr bwMode="hidden">
              <a:xfrm>
                <a:off x="818" y="1573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90" name="Rectangle 143"/>
              <p:cNvSpPr>
                <a:spLocks noChangeArrowheads="1"/>
              </p:cNvSpPr>
              <p:nvPr/>
            </p:nvSpPr>
            <p:spPr bwMode="hidden">
              <a:xfrm>
                <a:off x="818" y="1581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91" name="Rectangle 144"/>
              <p:cNvSpPr>
                <a:spLocks noChangeArrowheads="1"/>
              </p:cNvSpPr>
              <p:nvPr/>
            </p:nvSpPr>
            <p:spPr bwMode="hidden">
              <a:xfrm>
                <a:off x="818" y="1589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92" name="Rectangle 145"/>
              <p:cNvSpPr>
                <a:spLocks noChangeArrowheads="1"/>
              </p:cNvSpPr>
              <p:nvPr/>
            </p:nvSpPr>
            <p:spPr bwMode="hidden">
              <a:xfrm>
                <a:off x="818" y="1593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93" name="Rectangle 146"/>
              <p:cNvSpPr>
                <a:spLocks noChangeArrowheads="1"/>
              </p:cNvSpPr>
              <p:nvPr/>
            </p:nvSpPr>
            <p:spPr bwMode="hidden">
              <a:xfrm>
                <a:off x="818" y="1601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94" name="Rectangle 147"/>
              <p:cNvSpPr>
                <a:spLocks noChangeArrowheads="1"/>
              </p:cNvSpPr>
              <p:nvPr/>
            </p:nvSpPr>
            <p:spPr bwMode="hidden">
              <a:xfrm>
                <a:off x="818" y="1609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95" name="Rectangle 148"/>
              <p:cNvSpPr>
                <a:spLocks noChangeArrowheads="1"/>
              </p:cNvSpPr>
              <p:nvPr/>
            </p:nvSpPr>
            <p:spPr bwMode="hidden">
              <a:xfrm>
                <a:off x="818" y="1613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96" name="Rectangle 149"/>
              <p:cNvSpPr>
                <a:spLocks noChangeArrowheads="1"/>
              </p:cNvSpPr>
              <p:nvPr/>
            </p:nvSpPr>
            <p:spPr bwMode="hidden">
              <a:xfrm>
                <a:off x="818" y="1621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97" name="Rectangle 150"/>
              <p:cNvSpPr>
                <a:spLocks noChangeArrowheads="1"/>
              </p:cNvSpPr>
              <p:nvPr/>
            </p:nvSpPr>
            <p:spPr bwMode="hidden">
              <a:xfrm>
                <a:off x="818" y="1629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98" name="Rectangle 151"/>
              <p:cNvSpPr>
                <a:spLocks noChangeArrowheads="1"/>
              </p:cNvSpPr>
              <p:nvPr/>
            </p:nvSpPr>
            <p:spPr bwMode="hidden">
              <a:xfrm>
                <a:off x="818" y="1633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199" name="Rectangle 152"/>
              <p:cNvSpPr>
                <a:spLocks noChangeArrowheads="1"/>
              </p:cNvSpPr>
              <p:nvPr/>
            </p:nvSpPr>
            <p:spPr bwMode="hidden">
              <a:xfrm>
                <a:off x="818" y="1641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00" name="Rectangle 153"/>
              <p:cNvSpPr>
                <a:spLocks noChangeArrowheads="1"/>
              </p:cNvSpPr>
              <p:nvPr/>
            </p:nvSpPr>
            <p:spPr bwMode="hidden">
              <a:xfrm>
                <a:off x="818" y="1649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01" name="Rectangle 154"/>
              <p:cNvSpPr>
                <a:spLocks noChangeArrowheads="1"/>
              </p:cNvSpPr>
              <p:nvPr/>
            </p:nvSpPr>
            <p:spPr bwMode="hidden">
              <a:xfrm>
                <a:off x="818" y="1653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02" name="Rectangle 155"/>
              <p:cNvSpPr>
                <a:spLocks noChangeArrowheads="1"/>
              </p:cNvSpPr>
              <p:nvPr/>
            </p:nvSpPr>
            <p:spPr bwMode="hidden">
              <a:xfrm>
                <a:off x="818" y="1661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03" name="Rectangle 156"/>
              <p:cNvSpPr>
                <a:spLocks noChangeArrowheads="1"/>
              </p:cNvSpPr>
              <p:nvPr/>
            </p:nvSpPr>
            <p:spPr bwMode="hidden">
              <a:xfrm>
                <a:off x="818" y="1669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04" name="Rectangle 157"/>
              <p:cNvSpPr>
                <a:spLocks noChangeArrowheads="1"/>
              </p:cNvSpPr>
              <p:nvPr/>
            </p:nvSpPr>
            <p:spPr bwMode="hidden">
              <a:xfrm>
                <a:off x="818" y="1673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05" name="Rectangle 158"/>
              <p:cNvSpPr>
                <a:spLocks noChangeArrowheads="1"/>
              </p:cNvSpPr>
              <p:nvPr/>
            </p:nvSpPr>
            <p:spPr bwMode="hidden">
              <a:xfrm>
                <a:off x="818" y="1681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06" name="Rectangle 159"/>
              <p:cNvSpPr>
                <a:spLocks noChangeArrowheads="1"/>
              </p:cNvSpPr>
              <p:nvPr/>
            </p:nvSpPr>
            <p:spPr bwMode="hidden">
              <a:xfrm>
                <a:off x="818" y="1685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07" name="Rectangle 160"/>
              <p:cNvSpPr>
                <a:spLocks noChangeArrowheads="1"/>
              </p:cNvSpPr>
              <p:nvPr/>
            </p:nvSpPr>
            <p:spPr bwMode="hidden">
              <a:xfrm>
                <a:off x="818" y="1693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08" name="Rectangle 161"/>
              <p:cNvSpPr>
                <a:spLocks noChangeArrowheads="1"/>
              </p:cNvSpPr>
              <p:nvPr/>
            </p:nvSpPr>
            <p:spPr bwMode="hidden">
              <a:xfrm>
                <a:off x="818" y="1701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09" name="Rectangle 162"/>
              <p:cNvSpPr>
                <a:spLocks noChangeArrowheads="1"/>
              </p:cNvSpPr>
              <p:nvPr/>
            </p:nvSpPr>
            <p:spPr bwMode="hidden">
              <a:xfrm>
                <a:off x="818" y="1705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10" name="Rectangle 163"/>
              <p:cNvSpPr>
                <a:spLocks noChangeArrowheads="1"/>
              </p:cNvSpPr>
              <p:nvPr/>
            </p:nvSpPr>
            <p:spPr bwMode="hidden">
              <a:xfrm>
                <a:off x="818" y="1713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11" name="Rectangle 164"/>
              <p:cNvSpPr>
                <a:spLocks noChangeArrowheads="1"/>
              </p:cNvSpPr>
              <p:nvPr/>
            </p:nvSpPr>
            <p:spPr bwMode="hidden">
              <a:xfrm>
                <a:off x="818" y="1721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12" name="Rectangle 165"/>
              <p:cNvSpPr>
                <a:spLocks noChangeArrowheads="1"/>
              </p:cNvSpPr>
              <p:nvPr/>
            </p:nvSpPr>
            <p:spPr bwMode="hidden">
              <a:xfrm>
                <a:off x="818" y="1725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13" name="Rectangle 166"/>
              <p:cNvSpPr>
                <a:spLocks noChangeArrowheads="1"/>
              </p:cNvSpPr>
              <p:nvPr/>
            </p:nvSpPr>
            <p:spPr bwMode="hidden">
              <a:xfrm>
                <a:off x="818" y="1733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14" name="Rectangle 167"/>
              <p:cNvSpPr>
                <a:spLocks noChangeArrowheads="1"/>
              </p:cNvSpPr>
              <p:nvPr/>
            </p:nvSpPr>
            <p:spPr bwMode="hidden">
              <a:xfrm>
                <a:off x="818" y="1741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15" name="Rectangle 168"/>
              <p:cNvSpPr>
                <a:spLocks noChangeArrowheads="1"/>
              </p:cNvSpPr>
              <p:nvPr/>
            </p:nvSpPr>
            <p:spPr bwMode="hidden">
              <a:xfrm>
                <a:off x="818" y="1745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16" name="Rectangle 169"/>
              <p:cNvSpPr>
                <a:spLocks noChangeArrowheads="1"/>
              </p:cNvSpPr>
              <p:nvPr/>
            </p:nvSpPr>
            <p:spPr bwMode="hidden">
              <a:xfrm>
                <a:off x="818" y="1753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17" name="Rectangle 170"/>
              <p:cNvSpPr>
                <a:spLocks noChangeArrowheads="1"/>
              </p:cNvSpPr>
              <p:nvPr/>
            </p:nvSpPr>
            <p:spPr bwMode="hidden">
              <a:xfrm>
                <a:off x="818" y="1761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18" name="Rectangle 171"/>
              <p:cNvSpPr>
                <a:spLocks noChangeArrowheads="1"/>
              </p:cNvSpPr>
              <p:nvPr/>
            </p:nvSpPr>
            <p:spPr bwMode="hidden">
              <a:xfrm>
                <a:off x="818" y="1765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19" name="Rectangle 172"/>
              <p:cNvSpPr>
                <a:spLocks noChangeArrowheads="1"/>
              </p:cNvSpPr>
              <p:nvPr/>
            </p:nvSpPr>
            <p:spPr bwMode="hidden">
              <a:xfrm>
                <a:off x="818" y="1773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20" name="Rectangle 173"/>
              <p:cNvSpPr>
                <a:spLocks noChangeArrowheads="1"/>
              </p:cNvSpPr>
              <p:nvPr/>
            </p:nvSpPr>
            <p:spPr bwMode="hidden">
              <a:xfrm>
                <a:off x="818" y="1781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21" name="Rectangle 174"/>
              <p:cNvSpPr>
                <a:spLocks noChangeArrowheads="1"/>
              </p:cNvSpPr>
              <p:nvPr/>
            </p:nvSpPr>
            <p:spPr bwMode="hidden">
              <a:xfrm>
                <a:off x="818" y="1785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22" name="Rectangle 175"/>
              <p:cNvSpPr>
                <a:spLocks noChangeArrowheads="1"/>
              </p:cNvSpPr>
              <p:nvPr/>
            </p:nvSpPr>
            <p:spPr bwMode="hidden">
              <a:xfrm>
                <a:off x="818" y="1793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23" name="Rectangle 176"/>
              <p:cNvSpPr>
                <a:spLocks noChangeArrowheads="1"/>
              </p:cNvSpPr>
              <p:nvPr/>
            </p:nvSpPr>
            <p:spPr bwMode="hidden">
              <a:xfrm>
                <a:off x="818" y="1801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24" name="Rectangle 177"/>
              <p:cNvSpPr>
                <a:spLocks noChangeArrowheads="1"/>
              </p:cNvSpPr>
              <p:nvPr/>
            </p:nvSpPr>
            <p:spPr bwMode="hidden">
              <a:xfrm>
                <a:off x="818" y="1805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25" name="Rectangle 178"/>
              <p:cNvSpPr>
                <a:spLocks noChangeArrowheads="1"/>
              </p:cNvSpPr>
              <p:nvPr/>
            </p:nvSpPr>
            <p:spPr bwMode="hidden">
              <a:xfrm>
                <a:off x="818" y="1813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26" name="Rectangle 179"/>
              <p:cNvSpPr>
                <a:spLocks noChangeArrowheads="1"/>
              </p:cNvSpPr>
              <p:nvPr/>
            </p:nvSpPr>
            <p:spPr bwMode="hidden">
              <a:xfrm>
                <a:off x="818" y="1821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27" name="Rectangle 180"/>
              <p:cNvSpPr>
                <a:spLocks noChangeArrowheads="1"/>
              </p:cNvSpPr>
              <p:nvPr/>
            </p:nvSpPr>
            <p:spPr bwMode="hidden">
              <a:xfrm>
                <a:off x="818" y="1825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28" name="Rectangle 181"/>
              <p:cNvSpPr>
                <a:spLocks noChangeArrowheads="1"/>
              </p:cNvSpPr>
              <p:nvPr/>
            </p:nvSpPr>
            <p:spPr bwMode="hidden">
              <a:xfrm>
                <a:off x="818" y="1833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29" name="Rectangle 182"/>
              <p:cNvSpPr>
                <a:spLocks noChangeArrowheads="1"/>
              </p:cNvSpPr>
              <p:nvPr/>
            </p:nvSpPr>
            <p:spPr bwMode="hidden">
              <a:xfrm>
                <a:off x="818" y="1837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30" name="Rectangle 183"/>
              <p:cNvSpPr>
                <a:spLocks noChangeArrowheads="1"/>
              </p:cNvSpPr>
              <p:nvPr/>
            </p:nvSpPr>
            <p:spPr bwMode="hidden">
              <a:xfrm>
                <a:off x="818" y="1845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31" name="Rectangle 184"/>
              <p:cNvSpPr>
                <a:spLocks noChangeArrowheads="1"/>
              </p:cNvSpPr>
              <p:nvPr/>
            </p:nvSpPr>
            <p:spPr bwMode="hidden">
              <a:xfrm>
                <a:off x="818" y="1853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32" name="Rectangle 185"/>
              <p:cNvSpPr>
                <a:spLocks noChangeArrowheads="1"/>
              </p:cNvSpPr>
              <p:nvPr/>
            </p:nvSpPr>
            <p:spPr bwMode="hidden">
              <a:xfrm>
                <a:off x="818" y="1857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33" name="Rectangle 186"/>
              <p:cNvSpPr>
                <a:spLocks noChangeArrowheads="1"/>
              </p:cNvSpPr>
              <p:nvPr/>
            </p:nvSpPr>
            <p:spPr bwMode="hidden">
              <a:xfrm>
                <a:off x="818" y="1865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34" name="Rectangle 187"/>
              <p:cNvSpPr>
                <a:spLocks noChangeArrowheads="1"/>
              </p:cNvSpPr>
              <p:nvPr/>
            </p:nvSpPr>
            <p:spPr bwMode="hidden">
              <a:xfrm>
                <a:off x="818" y="1873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35" name="Rectangle 188"/>
              <p:cNvSpPr>
                <a:spLocks noChangeArrowheads="1"/>
              </p:cNvSpPr>
              <p:nvPr/>
            </p:nvSpPr>
            <p:spPr bwMode="hidden">
              <a:xfrm>
                <a:off x="818" y="1877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36" name="Rectangle 189"/>
              <p:cNvSpPr>
                <a:spLocks noChangeArrowheads="1"/>
              </p:cNvSpPr>
              <p:nvPr/>
            </p:nvSpPr>
            <p:spPr bwMode="hidden">
              <a:xfrm>
                <a:off x="818" y="1885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37" name="Rectangle 190"/>
              <p:cNvSpPr>
                <a:spLocks noChangeArrowheads="1"/>
              </p:cNvSpPr>
              <p:nvPr/>
            </p:nvSpPr>
            <p:spPr bwMode="hidden">
              <a:xfrm>
                <a:off x="818" y="1893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38" name="Rectangle 191"/>
              <p:cNvSpPr>
                <a:spLocks noChangeArrowheads="1"/>
              </p:cNvSpPr>
              <p:nvPr/>
            </p:nvSpPr>
            <p:spPr bwMode="hidden">
              <a:xfrm>
                <a:off x="818" y="1897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39" name="Rectangle 192"/>
              <p:cNvSpPr>
                <a:spLocks noChangeArrowheads="1"/>
              </p:cNvSpPr>
              <p:nvPr/>
            </p:nvSpPr>
            <p:spPr bwMode="hidden">
              <a:xfrm>
                <a:off x="818" y="1905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40" name="Rectangle 193"/>
              <p:cNvSpPr>
                <a:spLocks noChangeArrowheads="1"/>
              </p:cNvSpPr>
              <p:nvPr/>
            </p:nvSpPr>
            <p:spPr bwMode="hidden">
              <a:xfrm>
                <a:off x="818" y="1913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41" name="Rectangle 194"/>
              <p:cNvSpPr>
                <a:spLocks noChangeArrowheads="1"/>
              </p:cNvSpPr>
              <p:nvPr/>
            </p:nvSpPr>
            <p:spPr bwMode="hidden">
              <a:xfrm>
                <a:off x="818" y="1917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42" name="Rectangle 195"/>
              <p:cNvSpPr>
                <a:spLocks noChangeArrowheads="1"/>
              </p:cNvSpPr>
              <p:nvPr/>
            </p:nvSpPr>
            <p:spPr bwMode="hidden">
              <a:xfrm>
                <a:off x="818" y="1925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43" name="Rectangle 196"/>
              <p:cNvSpPr>
                <a:spLocks noChangeArrowheads="1"/>
              </p:cNvSpPr>
              <p:nvPr/>
            </p:nvSpPr>
            <p:spPr bwMode="hidden">
              <a:xfrm>
                <a:off x="818" y="1933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44" name="Rectangle 197"/>
              <p:cNvSpPr>
                <a:spLocks noChangeArrowheads="1"/>
              </p:cNvSpPr>
              <p:nvPr/>
            </p:nvSpPr>
            <p:spPr bwMode="hidden">
              <a:xfrm>
                <a:off x="818" y="1937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45" name="Rectangle 198"/>
              <p:cNvSpPr>
                <a:spLocks noChangeArrowheads="1"/>
              </p:cNvSpPr>
              <p:nvPr/>
            </p:nvSpPr>
            <p:spPr bwMode="hidden">
              <a:xfrm>
                <a:off x="818" y="1945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46" name="Rectangle 199"/>
              <p:cNvSpPr>
                <a:spLocks noChangeArrowheads="1"/>
              </p:cNvSpPr>
              <p:nvPr/>
            </p:nvSpPr>
            <p:spPr bwMode="hidden">
              <a:xfrm>
                <a:off x="818" y="1953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47" name="Rectangle 200"/>
              <p:cNvSpPr>
                <a:spLocks noChangeArrowheads="1"/>
              </p:cNvSpPr>
              <p:nvPr/>
            </p:nvSpPr>
            <p:spPr bwMode="hidden">
              <a:xfrm>
                <a:off x="818" y="1957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48" name="Rectangle 201"/>
              <p:cNvSpPr>
                <a:spLocks noChangeArrowheads="1"/>
              </p:cNvSpPr>
              <p:nvPr/>
            </p:nvSpPr>
            <p:spPr bwMode="hidden">
              <a:xfrm>
                <a:off x="818" y="1965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49" name="Rectangle 202"/>
              <p:cNvSpPr>
                <a:spLocks noChangeArrowheads="1"/>
              </p:cNvSpPr>
              <p:nvPr/>
            </p:nvSpPr>
            <p:spPr bwMode="hidden">
              <a:xfrm>
                <a:off x="818" y="1973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50" name="Rectangle 203"/>
              <p:cNvSpPr>
                <a:spLocks noChangeArrowheads="1"/>
              </p:cNvSpPr>
              <p:nvPr/>
            </p:nvSpPr>
            <p:spPr bwMode="hidden">
              <a:xfrm>
                <a:off x="818" y="1977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3251" name="Rectangle 204"/>
              <p:cNvSpPr>
                <a:spLocks noChangeArrowheads="1"/>
              </p:cNvSpPr>
              <p:nvPr/>
            </p:nvSpPr>
            <p:spPr bwMode="hidden">
              <a:xfrm>
                <a:off x="818" y="1985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</p:grpSp>
        <p:sp>
          <p:nvSpPr>
            <p:cNvPr id="152996" name="Rectangle 205"/>
            <p:cNvSpPr>
              <a:spLocks noChangeArrowheads="1"/>
            </p:cNvSpPr>
            <p:nvPr/>
          </p:nvSpPr>
          <p:spPr bwMode="hidden">
            <a:xfrm>
              <a:off x="818" y="1989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997" name="Rectangle 206"/>
            <p:cNvSpPr>
              <a:spLocks noChangeArrowheads="1"/>
            </p:cNvSpPr>
            <p:nvPr/>
          </p:nvSpPr>
          <p:spPr bwMode="hidden">
            <a:xfrm>
              <a:off x="818" y="1997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998" name="Rectangle 207"/>
            <p:cNvSpPr>
              <a:spLocks noChangeArrowheads="1"/>
            </p:cNvSpPr>
            <p:nvPr/>
          </p:nvSpPr>
          <p:spPr bwMode="hidden">
            <a:xfrm>
              <a:off x="818" y="2005"/>
              <a:ext cx="2795" cy="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999" name="Rectangle 208"/>
            <p:cNvSpPr>
              <a:spLocks noChangeArrowheads="1"/>
            </p:cNvSpPr>
            <p:nvPr/>
          </p:nvSpPr>
          <p:spPr bwMode="hidden">
            <a:xfrm>
              <a:off x="818" y="2009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00" name="Rectangle 209"/>
            <p:cNvSpPr>
              <a:spLocks noChangeArrowheads="1"/>
            </p:cNvSpPr>
            <p:nvPr/>
          </p:nvSpPr>
          <p:spPr bwMode="hidden">
            <a:xfrm>
              <a:off x="818" y="2017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01" name="Rectangle 210"/>
            <p:cNvSpPr>
              <a:spLocks noChangeArrowheads="1"/>
            </p:cNvSpPr>
            <p:nvPr/>
          </p:nvSpPr>
          <p:spPr bwMode="hidden">
            <a:xfrm>
              <a:off x="818" y="2025"/>
              <a:ext cx="2795" cy="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02" name="Rectangle 211"/>
            <p:cNvSpPr>
              <a:spLocks noChangeArrowheads="1"/>
            </p:cNvSpPr>
            <p:nvPr/>
          </p:nvSpPr>
          <p:spPr bwMode="hidden">
            <a:xfrm>
              <a:off x="818" y="2029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03" name="Rectangle 212"/>
            <p:cNvSpPr>
              <a:spLocks noChangeArrowheads="1"/>
            </p:cNvSpPr>
            <p:nvPr/>
          </p:nvSpPr>
          <p:spPr bwMode="hidden">
            <a:xfrm>
              <a:off x="818" y="2037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04" name="Rectangle 213"/>
            <p:cNvSpPr>
              <a:spLocks noChangeArrowheads="1"/>
            </p:cNvSpPr>
            <p:nvPr/>
          </p:nvSpPr>
          <p:spPr bwMode="hidden">
            <a:xfrm>
              <a:off x="818" y="2045"/>
              <a:ext cx="2795" cy="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05" name="Rectangle 214"/>
            <p:cNvSpPr>
              <a:spLocks noChangeArrowheads="1"/>
            </p:cNvSpPr>
            <p:nvPr/>
          </p:nvSpPr>
          <p:spPr bwMode="hidden">
            <a:xfrm>
              <a:off x="818" y="2049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06" name="Rectangle 215"/>
            <p:cNvSpPr>
              <a:spLocks noChangeArrowheads="1"/>
            </p:cNvSpPr>
            <p:nvPr/>
          </p:nvSpPr>
          <p:spPr bwMode="hidden">
            <a:xfrm>
              <a:off x="818" y="2057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07" name="Rectangle 216"/>
            <p:cNvSpPr>
              <a:spLocks noChangeArrowheads="1"/>
            </p:cNvSpPr>
            <p:nvPr/>
          </p:nvSpPr>
          <p:spPr bwMode="hidden">
            <a:xfrm>
              <a:off x="818" y="2065"/>
              <a:ext cx="2795" cy="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08" name="Rectangle 217"/>
            <p:cNvSpPr>
              <a:spLocks noChangeArrowheads="1"/>
            </p:cNvSpPr>
            <p:nvPr/>
          </p:nvSpPr>
          <p:spPr bwMode="hidden">
            <a:xfrm>
              <a:off x="818" y="2069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09" name="Rectangle 218"/>
            <p:cNvSpPr>
              <a:spLocks noChangeArrowheads="1"/>
            </p:cNvSpPr>
            <p:nvPr/>
          </p:nvSpPr>
          <p:spPr bwMode="hidden">
            <a:xfrm>
              <a:off x="818" y="2077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10" name="Rectangle 219"/>
            <p:cNvSpPr>
              <a:spLocks noChangeArrowheads="1"/>
            </p:cNvSpPr>
            <p:nvPr/>
          </p:nvSpPr>
          <p:spPr bwMode="hidden">
            <a:xfrm>
              <a:off x="818" y="2085"/>
              <a:ext cx="2795" cy="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11" name="Rectangle 220"/>
            <p:cNvSpPr>
              <a:spLocks noChangeArrowheads="1"/>
            </p:cNvSpPr>
            <p:nvPr/>
          </p:nvSpPr>
          <p:spPr bwMode="hidden">
            <a:xfrm>
              <a:off x="818" y="2089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12" name="Rectangle 221"/>
            <p:cNvSpPr>
              <a:spLocks noChangeArrowheads="1"/>
            </p:cNvSpPr>
            <p:nvPr/>
          </p:nvSpPr>
          <p:spPr bwMode="hidden">
            <a:xfrm>
              <a:off x="818" y="2097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13" name="Rectangle 222"/>
            <p:cNvSpPr>
              <a:spLocks noChangeArrowheads="1"/>
            </p:cNvSpPr>
            <p:nvPr/>
          </p:nvSpPr>
          <p:spPr bwMode="hidden">
            <a:xfrm>
              <a:off x="818" y="2105"/>
              <a:ext cx="2795" cy="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14" name="Rectangle 223"/>
            <p:cNvSpPr>
              <a:spLocks noChangeArrowheads="1"/>
            </p:cNvSpPr>
            <p:nvPr/>
          </p:nvSpPr>
          <p:spPr bwMode="hidden">
            <a:xfrm>
              <a:off x="818" y="2109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15" name="Rectangle 224"/>
            <p:cNvSpPr>
              <a:spLocks noChangeArrowheads="1"/>
            </p:cNvSpPr>
            <p:nvPr/>
          </p:nvSpPr>
          <p:spPr bwMode="hidden">
            <a:xfrm>
              <a:off x="818" y="2117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16" name="Rectangle 225"/>
            <p:cNvSpPr>
              <a:spLocks noChangeArrowheads="1"/>
            </p:cNvSpPr>
            <p:nvPr/>
          </p:nvSpPr>
          <p:spPr bwMode="hidden">
            <a:xfrm>
              <a:off x="818" y="2125"/>
              <a:ext cx="2795" cy="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17" name="Rectangle 226"/>
            <p:cNvSpPr>
              <a:spLocks noChangeArrowheads="1"/>
            </p:cNvSpPr>
            <p:nvPr/>
          </p:nvSpPr>
          <p:spPr bwMode="hidden">
            <a:xfrm>
              <a:off x="818" y="2129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18" name="Rectangle 227"/>
            <p:cNvSpPr>
              <a:spLocks noChangeArrowheads="1"/>
            </p:cNvSpPr>
            <p:nvPr/>
          </p:nvSpPr>
          <p:spPr bwMode="hidden">
            <a:xfrm>
              <a:off x="818" y="2137"/>
              <a:ext cx="2795" cy="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19" name="Rectangle 228"/>
            <p:cNvSpPr>
              <a:spLocks noChangeArrowheads="1"/>
            </p:cNvSpPr>
            <p:nvPr/>
          </p:nvSpPr>
          <p:spPr bwMode="hidden">
            <a:xfrm>
              <a:off x="818" y="2141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20" name="Rectangle 229"/>
            <p:cNvSpPr>
              <a:spLocks noChangeArrowheads="1"/>
            </p:cNvSpPr>
            <p:nvPr/>
          </p:nvSpPr>
          <p:spPr bwMode="hidden">
            <a:xfrm>
              <a:off x="818" y="2149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21" name="Rectangle 230"/>
            <p:cNvSpPr>
              <a:spLocks noChangeArrowheads="1"/>
            </p:cNvSpPr>
            <p:nvPr/>
          </p:nvSpPr>
          <p:spPr bwMode="hidden">
            <a:xfrm>
              <a:off x="818" y="2157"/>
              <a:ext cx="2795" cy="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22" name="Rectangle 231"/>
            <p:cNvSpPr>
              <a:spLocks noChangeArrowheads="1"/>
            </p:cNvSpPr>
            <p:nvPr/>
          </p:nvSpPr>
          <p:spPr bwMode="hidden">
            <a:xfrm>
              <a:off x="818" y="2161"/>
              <a:ext cx="2795" cy="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23" name="Rectangle 232"/>
            <p:cNvSpPr>
              <a:spLocks noChangeArrowheads="1"/>
            </p:cNvSpPr>
            <p:nvPr/>
          </p:nvSpPr>
          <p:spPr bwMode="hidden">
            <a:xfrm>
              <a:off x="818" y="2170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24" name="Rectangle 233"/>
            <p:cNvSpPr>
              <a:spLocks noChangeArrowheads="1"/>
            </p:cNvSpPr>
            <p:nvPr/>
          </p:nvSpPr>
          <p:spPr bwMode="hidden">
            <a:xfrm>
              <a:off x="818" y="2178"/>
              <a:ext cx="2795" cy="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25" name="Rectangle 234"/>
            <p:cNvSpPr>
              <a:spLocks noChangeArrowheads="1"/>
            </p:cNvSpPr>
            <p:nvPr/>
          </p:nvSpPr>
          <p:spPr bwMode="hidden">
            <a:xfrm>
              <a:off x="818" y="2182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26" name="Rectangle 235"/>
            <p:cNvSpPr>
              <a:spLocks noChangeArrowheads="1"/>
            </p:cNvSpPr>
            <p:nvPr/>
          </p:nvSpPr>
          <p:spPr bwMode="hidden">
            <a:xfrm>
              <a:off x="818" y="2190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27" name="Rectangle 236"/>
            <p:cNvSpPr>
              <a:spLocks noChangeArrowheads="1"/>
            </p:cNvSpPr>
            <p:nvPr/>
          </p:nvSpPr>
          <p:spPr bwMode="hidden">
            <a:xfrm>
              <a:off x="818" y="2198"/>
              <a:ext cx="2795" cy="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28" name="Rectangle 237"/>
            <p:cNvSpPr>
              <a:spLocks noChangeArrowheads="1"/>
            </p:cNvSpPr>
            <p:nvPr/>
          </p:nvSpPr>
          <p:spPr bwMode="hidden">
            <a:xfrm>
              <a:off x="818" y="2202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29" name="Rectangle 238"/>
            <p:cNvSpPr>
              <a:spLocks noChangeArrowheads="1"/>
            </p:cNvSpPr>
            <p:nvPr/>
          </p:nvSpPr>
          <p:spPr bwMode="hidden">
            <a:xfrm>
              <a:off x="818" y="2210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30" name="Rectangle 239"/>
            <p:cNvSpPr>
              <a:spLocks noChangeArrowheads="1"/>
            </p:cNvSpPr>
            <p:nvPr/>
          </p:nvSpPr>
          <p:spPr bwMode="hidden">
            <a:xfrm>
              <a:off x="818" y="2218"/>
              <a:ext cx="2795" cy="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31" name="Rectangle 240"/>
            <p:cNvSpPr>
              <a:spLocks noChangeArrowheads="1"/>
            </p:cNvSpPr>
            <p:nvPr/>
          </p:nvSpPr>
          <p:spPr bwMode="hidden">
            <a:xfrm>
              <a:off x="818" y="2222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32" name="Rectangle 241"/>
            <p:cNvSpPr>
              <a:spLocks noChangeArrowheads="1"/>
            </p:cNvSpPr>
            <p:nvPr/>
          </p:nvSpPr>
          <p:spPr bwMode="hidden">
            <a:xfrm>
              <a:off x="818" y="2230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33" name="Rectangle 242"/>
            <p:cNvSpPr>
              <a:spLocks noChangeArrowheads="1"/>
            </p:cNvSpPr>
            <p:nvPr/>
          </p:nvSpPr>
          <p:spPr bwMode="hidden">
            <a:xfrm>
              <a:off x="818" y="2238"/>
              <a:ext cx="2795" cy="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34" name="Rectangle 243"/>
            <p:cNvSpPr>
              <a:spLocks noChangeArrowheads="1"/>
            </p:cNvSpPr>
            <p:nvPr/>
          </p:nvSpPr>
          <p:spPr bwMode="hidden">
            <a:xfrm>
              <a:off x="818" y="2242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35" name="Rectangle 244"/>
            <p:cNvSpPr>
              <a:spLocks noChangeArrowheads="1"/>
            </p:cNvSpPr>
            <p:nvPr/>
          </p:nvSpPr>
          <p:spPr bwMode="hidden">
            <a:xfrm>
              <a:off x="818" y="2250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36" name="Rectangle 245"/>
            <p:cNvSpPr>
              <a:spLocks noChangeArrowheads="1"/>
            </p:cNvSpPr>
            <p:nvPr/>
          </p:nvSpPr>
          <p:spPr bwMode="hidden">
            <a:xfrm>
              <a:off x="818" y="2258"/>
              <a:ext cx="2795" cy="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37" name="Rectangle 246"/>
            <p:cNvSpPr>
              <a:spLocks noChangeArrowheads="1"/>
            </p:cNvSpPr>
            <p:nvPr/>
          </p:nvSpPr>
          <p:spPr bwMode="hidden">
            <a:xfrm>
              <a:off x="818" y="2262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38" name="Rectangle 247"/>
            <p:cNvSpPr>
              <a:spLocks noChangeArrowheads="1"/>
            </p:cNvSpPr>
            <p:nvPr/>
          </p:nvSpPr>
          <p:spPr bwMode="hidden">
            <a:xfrm>
              <a:off x="818" y="2270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39" name="Rectangle 248"/>
            <p:cNvSpPr>
              <a:spLocks noChangeArrowheads="1"/>
            </p:cNvSpPr>
            <p:nvPr/>
          </p:nvSpPr>
          <p:spPr bwMode="hidden">
            <a:xfrm>
              <a:off x="818" y="2278"/>
              <a:ext cx="2795" cy="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40" name="Rectangle 249"/>
            <p:cNvSpPr>
              <a:spLocks noChangeArrowheads="1"/>
            </p:cNvSpPr>
            <p:nvPr/>
          </p:nvSpPr>
          <p:spPr bwMode="hidden">
            <a:xfrm>
              <a:off x="818" y="2282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41" name="Rectangle 250"/>
            <p:cNvSpPr>
              <a:spLocks noChangeArrowheads="1"/>
            </p:cNvSpPr>
            <p:nvPr/>
          </p:nvSpPr>
          <p:spPr bwMode="hidden">
            <a:xfrm>
              <a:off x="818" y="2290"/>
              <a:ext cx="2795" cy="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42" name="Rectangle 251"/>
            <p:cNvSpPr>
              <a:spLocks noChangeArrowheads="1"/>
            </p:cNvSpPr>
            <p:nvPr/>
          </p:nvSpPr>
          <p:spPr bwMode="hidden">
            <a:xfrm>
              <a:off x="818" y="2294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43" name="Rectangle 252"/>
            <p:cNvSpPr>
              <a:spLocks noChangeArrowheads="1"/>
            </p:cNvSpPr>
            <p:nvPr/>
          </p:nvSpPr>
          <p:spPr bwMode="hidden">
            <a:xfrm>
              <a:off x="818" y="2302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44" name="Rectangle 253"/>
            <p:cNvSpPr>
              <a:spLocks noChangeArrowheads="1"/>
            </p:cNvSpPr>
            <p:nvPr/>
          </p:nvSpPr>
          <p:spPr bwMode="hidden">
            <a:xfrm>
              <a:off x="818" y="2310"/>
              <a:ext cx="2795" cy="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45" name="Rectangle 254"/>
            <p:cNvSpPr>
              <a:spLocks noChangeArrowheads="1"/>
            </p:cNvSpPr>
            <p:nvPr/>
          </p:nvSpPr>
          <p:spPr bwMode="hidden">
            <a:xfrm>
              <a:off x="818" y="2314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46" name="Rectangle 255"/>
            <p:cNvSpPr>
              <a:spLocks noChangeArrowheads="1"/>
            </p:cNvSpPr>
            <p:nvPr/>
          </p:nvSpPr>
          <p:spPr bwMode="hidden">
            <a:xfrm>
              <a:off x="818" y="2322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47" name="Rectangle 256"/>
            <p:cNvSpPr>
              <a:spLocks noChangeArrowheads="1"/>
            </p:cNvSpPr>
            <p:nvPr/>
          </p:nvSpPr>
          <p:spPr bwMode="hidden">
            <a:xfrm>
              <a:off x="818" y="2330"/>
              <a:ext cx="2795" cy="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48" name="Rectangle 257"/>
            <p:cNvSpPr>
              <a:spLocks noChangeArrowheads="1"/>
            </p:cNvSpPr>
            <p:nvPr/>
          </p:nvSpPr>
          <p:spPr bwMode="hidden">
            <a:xfrm>
              <a:off x="818" y="2334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49" name="Rectangle 258"/>
            <p:cNvSpPr>
              <a:spLocks noChangeArrowheads="1"/>
            </p:cNvSpPr>
            <p:nvPr/>
          </p:nvSpPr>
          <p:spPr bwMode="hidden">
            <a:xfrm>
              <a:off x="818" y="2342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50" name="Rectangle 259"/>
            <p:cNvSpPr>
              <a:spLocks noChangeArrowheads="1"/>
            </p:cNvSpPr>
            <p:nvPr/>
          </p:nvSpPr>
          <p:spPr bwMode="hidden">
            <a:xfrm>
              <a:off x="818" y="2350"/>
              <a:ext cx="2795" cy="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3051" name="Rectangle 260"/>
            <p:cNvSpPr>
              <a:spLocks noChangeArrowheads="1"/>
            </p:cNvSpPr>
            <p:nvPr/>
          </p:nvSpPr>
          <p:spPr bwMode="hidden">
            <a:xfrm>
              <a:off x="818" y="2354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</p:grpSp>
      <p:sp>
        <p:nvSpPr>
          <p:cNvPr id="152579" name="Rectangle 261"/>
          <p:cNvSpPr>
            <a:spLocks noChangeArrowheads="1"/>
          </p:cNvSpPr>
          <p:nvPr/>
        </p:nvSpPr>
        <p:spPr bwMode="auto">
          <a:xfrm>
            <a:off x="1872258" y="1625110"/>
            <a:ext cx="2776538" cy="301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580" name="Rectangle 262"/>
          <p:cNvSpPr>
            <a:spLocks noChangeArrowheads="1"/>
          </p:cNvSpPr>
          <p:nvPr/>
        </p:nvSpPr>
        <p:spPr bwMode="auto">
          <a:xfrm>
            <a:off x="1872258" y="1625110"/>
            <a:ext cx="2776538" cy="3013075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581" name="Line 263"/>
          <p:cNvSpPr>
            <a:spLocks noChangeShapeType="1"/>
          </p:cNvSpPr>
          <p:nvPr/>
        </p:nvSpPr>
        <p:spPr bwMode="auto">
          <a:xfrm>
            <a:off x="1872258" y="1625110"/>
            <a:ext cx="0" cy="3013075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582" name="Line 264"/>
          <p:cNvSpPr>
            <a:spLocks noChangeShapeType="1"/>
          </p:cNvSpPr>
          <p:nvPr/>
        </p:nvSpPr>
        <p:spPr bwMode="auto">
          <a:xfrm>
            <a:off x="1828206" y="4638183"/>
            <a:ext cx="44053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583" name="Line 265"/>
          <p:cNvSpPr>
            <a:spLocks noChangeShapeType="1"/>
          </p:cNvSpPr>
          <p:nvPr/>
        </p:nvSpPr>
        <p:spPr bwMode="auto">
          <a:xfrm>
            <a:off x="1828206" y="4347673"/>
            <a:ext cx="44053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584" name="Line 266"/>
          <p:cNvSpPr>
            <a:spLocks noChangeShapeType="1"/>
          </p:cNvSpPr>
          <p:nvPr/>
        </p:nvSpPr>
        <p:spPr bwMode="auto">
          <a:xfrm>
            <a:off x="1828206" y="4061921"/>
            <a:ext cx="44053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585" name="Line 267"/>
          <p:cNvSpPr>
            <a:spLocks noChangeShapeType="1"/>
          </p:cNvSpPr>
          <p:nvPr/>
        </p:nvSpPr>
        <p:spPr bwMode="auto">
          <a:xfrm>
            <a:off x="1828206" y="3768235"/>
            <a:ext cx="44053" cy="3175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586" name="Line 268"/>
          <p:cNvSpPr>
            <a:spLocks noChangeShapeType="1"/>
          </p:cNvSpPr>
          <p:nvPr/>
        </p:nvSpPr>
        <p:spPr bwMode="auto">
          <a:xfrm>
            <a:off x="1828206" y="3477721"/>
            <a:ext cx="44053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587" name="Line 269"/>
          <p:cNvSpPr>
            <a:spLocks noChangeShapeType="1"/>
          </p:cNvSpPr>
          <p:nvPr/>
        </p:nvSpPr>
        <p:spPr bwMode="auto">
          <a:xfrm>
            <a:off x="1828206" y="3191973"/>
            <a:ext cx="44053" cy="31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588" name="Line 270"/>
          <p:cNvSpPr>
            <a:spLocks noChangeShapeType="1"/>
          </p:cNvSpPr>
          <p:nvPr/>
        </p:nvSpPr>
        <p:spPr bwMode="auto">
          <a:xfrm>
            <a:off x="1828206" y="2901458"/>
            <a:ext cx="44053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589" name="Line 271"/>
          <p:cNvSpPr>
            <a:spLocks noChangeShapeType="1"/>
          </p:cNvSpPr>
          <p:nvPr/>
        </p:nvSpPr>
        <p:spPr bwMode="auto">
          <a:xfrm>
            <a:off x="1828206" y="2609358"/>
            <a:ext cx="44053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590" name="Line 272"/>
          <p:cNvSpPr>
            <a:spLocks noChangeShapeType="1"/>
          </p:cNvSpPr>
          <p:nvPr/>
        </p:nvSpPr>
        <p:spPr bwMode="auto">
          <a:xfrm>
            <a:off x="1828206" y="2323608"/>
            <a:ext cx="44053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591" name="Line 273"/>
          <p:cNvSpPr>
            <a:spLocks noChangeShapeType="1"/>
          </p:cNvSpPr>
          <p:nvPr/>
        </p:nvSpPr>
        <p:spPr bwMode="auto">
          <a:xfrm>
            <a:off x="1828206" y="2029923"/>
            <a:ext cx="44053" cy="31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592" name="Line 274"/>
          <p:cNvSpPr>
            <a:spLocks noChangeShapeType="1"/>
          </p:cNvSpPr>
          <p:nvPr/>
        </p:nvSpPr>
        <p:spPr bwMode="auto">
          <a:xfrm>
            <a:off x="1828206" y="1739408"/>
            <a:ext cx="44053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593" name="Line 275"/>
          <p:cNvSpPr>
            <a:spLocks noChangeShapeType="1"/>
          </p:cNvSpPr>
          <p:nvPr/>
        </p:nvSpPr>
        <p:spPr bwMode="auto">
          <a:xfrm>
            <a:off x="1813919" y="4638183"/>
            <a:ext cx="58340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594" name="Line 276"/>
          <p:cNvSpPr>
            <a:spLocks noChangeShapeType="1"/>
          </p:cNvSpPr>
          <p:nvPr/>
        </p:nvSpPr>
        <p:spPr bwMode="auto">
          <a:xfrm>
            <a:off x="1813919" y="4061921"/>
            <a:ext cx="58340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595" name="Line 277"/>
          <p:cNvSpPr>
            <a:spLocks noChangeShapeType="1"/>
          </p:cNvSpPr>
          <p:nvPr/>
        </p:nvSpPr>
        <p:spPr bwMode="auto">
          <a:xfrm>
            <a:off x="1813919" y="3477721"/>
            <a:ext cx="58340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596" name="Line 278"/>
          <p:cNvSpPr>
            <a:spLocks noChangeShapeType="1"/>
          </p:cNvSpPr>
          <p:nvPr/>
        </p:nvSpPr>
        <p:spPr bwMode="auto">
          <a:xfrm>
            <a:off x="1813919" y="2901458"/>
            <a:ext cx="5834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597" name="Line 279"/>
          <p:cNvSpPr>
            <a:spLocks noChangeShapeType="1"/>
          </p:cNvSpPr>
          <p:nvPr/>
        </p:nvSpPr>
        <p:spPr bwMode="auto">
          <a:xfrm>
            <a:off x="1813919" y="2323608"/>
            <a:ext cx="58340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598" name="Line 280"/>
          <p:cNvSpPr>
            <a:spLocks noChangeShapeType="1"/>
          </p:cNvSpPr>
          <p:nvPr/>
        </p:nvSpPr>
        <p:spPr bwMode="auto">
          <a:xfrm>
            <a:off x="1813919" y="1739408"/>
            <a:ext cx="58340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599" name="Line 281"/>
          <p:cNvSpPr>
            <a:spLocks noChangeShapeType="1"/>
          </p:cNvSpPr>
          <p:nvPr/>
        </p:nvSpPr>
        <p:spPr bwMode="auto">
          <a:xfrm>
            <a:off x="1872258" y="4638183"/>
            <a:ext cx="2776538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00" name="Line 282"/>
          <p:cNvSpPr>
            <a:spLocks noChangeShapeType="1"/>
          </p:cNvSpPr>
          <p:nvPr/>
        </p:nvSpPr>
        <p:spPr bwMode="auto">
          <a:xfrm flipV="1">
            <a:off x="1872258" y="4638185"/>
            <a:ext cx="0" cy="85725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01" name="Line 283"/>
          <p:cNvSpPr>
            <a:spLocks noChangeShapeType="1"/>
          </p:cNvSpPr>
          <p:nvPr/>
        </p:nvSpPr>
        <p:spPr bwMode="auto">
          <a:xfrm flipV="1">
            <a:off x="2219921" y="4638185"/>
            <a:ext cx="0" cy="85725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02" name="Line 284"/>
          <p:cNvSpPr>
            <a:spLocks noChangeShapeType="1"/>
          </p:cNvSpPr>
          <p:nvPr/>
        </p:nvSpPr>
        <p:spPr bwMode="auto">
          <a:xfrm flipV="1">
            <a:off x="2567583" y="4638185"/>
            <a:ext cx="1191" cy="85725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03" name="Line 285"/>
          <p:cNvSpPr>
            <a:spLocks noChangeShapeType="1"/>
          </p:cNvSpPr>
          <p:nvPr/>
        </p:nvSpPr>
        <p:spPr bwMode="auto">
          <a:xfrm flipV="1">
            <a:off x="2911675" y="4638185"/>
            <a:ext cx="2381" cy="85725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04" name="Line 286"/>
          <p:cNvSpPr>
            <a:spLocks noChangeShapeType="1"/>
          </p:cNvSpPr>
          <p:nvPr/>
        </p:nvSpPr>
        <p:spPr bwMode="auto">
          <a:xfrm flipV="1">
            <a:off x="3259338" y="4638185"/>
            <a:ext cx="2381" cy="85725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05" name="Line 287"/>
          <p:cNvSpPr>
            <a:spLocks noChangeShapeType="1"/>
          </p:cNvSpPr>
          <p:nvPr/>
        </p:nvSpPr>
        <p:spPr bwMode="auto">
          <a:xfrm flipV="1">
            <a:off x="3609380" y="4638185"/>
            <a:ext cx="0" cy="85725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06" name="Line 288"/>
          <p:cNvSpPr>
            <a:spLocks noChangeShapeType="1"/>
          </p:cNvSpPr>
          <p:nvPr/>
        </p:nvSpPr>
        <p:spPr bwMode="auto">
          <a:xfrm flipV="1">
            <a:off x="3957044" y="4638185"/>
            <a:ext cx="1190" cy="85725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07" name="Line 289"/>
          <p:cNvSpPr>
            <a:spLocks noChangeShapeType="1"/>
          </p:cNvSpPr>
          <p:nvPr/>
        </p:nvSpPr>
        <p:spPr bwMode="auto">
          <a:xfrm flipV="1">
            <a:off x="4299944" y="4638185"/>
            <a:ext cx="1190" cy="85725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08" name="Line 290"/>
          <p:cNvSpPr>
            <a:spLocks noChangeShapeType="1"/>
          </p:cNvSpPr>
          <p:nvPr/>
        </p:nvSpPr>
        <p:spPr bwMode="auto">
          <a:xfrm>
            <a:off x="1872258" y="1739410"/>
            <a:ext cx="347663" cy="857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09" name="Line 291"/>
          <p:cNvSpPr>
            <a:spLocks noChangeShapeType="1"/>
          </p:cNvSpPr>
          <p:nvPr/>
        </p:nvSpPr>
        <p:spPr bwMode="auto">
          <a:xfrm>
            <a:off x="2219920" y="1825133"/>
            <a:ext cx="347663" cy="147638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10" name="Line 292"/>
          <p:cNvSpPr>
            <a:spLocks noChangeShapeType="1"/>
          </p:cNvSpPr>
          <p:nvPr/>
        </p:nvSpPr>
        <p:spPr bwMode="auto">
          <a:xfrm>
            <a:off x="2567583" y="1972771"/>
            <a:ext cx="344091" cy="571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11" name="Line 293"/>
          <p:cNvSpPr>
            <a:spLocks noChangeShapeType="1"/>
          </p:cNvSpPr>
          <p:nvPr/>
        </p:nvSpPr>
        <p:spPr bwMode="auto">
          <a:xfrm>
            <a:off x="2911674" y="2029921"/>
            <a:ext cx="347663" cy="571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12" name="Line 294"/>
          <p:cNvSpPr>
            <a:spLocks noChangeShapeType="1"/>
          </p:cNvSpPr>
          <p:nvPr/>
        </p:nvSpPr>
        <p:spPr bwMode="auto">
          <a:xfrm>
            <a:off x="3259338" y="2087071"/>
            <a:ext cx="350044" cy="1143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13" name="Line 295"/>
          <p:cNvSpPr>
            <a:spLocks noChangeShapeType="1"/>
          </p:cNvSpPr>
          <p:nvPr/>
        </p:nvSpPr>
        <p:spPr bwMode="auto">
          <a:xfrm>
            <a:off x="3609380" y="2201373"/>
            <a:ext cx="347663" cy="31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14" name="Line 296"/>
          <p:cNvSpPr>
            <a:spLocks noChangeShapeType="1"/>
          </p:cNvSpPr>
          <p:nvPr/>
        </p:nvSpPr>
        <p:spPr bwMode="auto">
          <a:xfrm>
            <a:off x="3957043" y="2201372"/>
            <a:ext cx="342900" cy="122237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15" name="Line 297"/>
          <p:cNvSpPr>
            <a:spLocks noChangeShapeType="1"/>
          </p:cNvSpPr>
          <p:nvPr/>
        </p:nvSpPr>
        <p:spPr bwMode="auto">
          <a:xfrm>
            <a:off x="4299944" y="2323610"/>
            <a:ext cx="348853" cy="285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16" name="Line 298"/>
          <p:cNvSpPr>
            <a:spLocks noChangeShapeType="1"/>
          </p:cNvSpPr>
          <p:nvPr/>
        </p:nvSpPr>
        <p:spPr bwMode="auto">
          <a:xfrm>
            <a:off x="1872258" y="1739408"/>
            <a:ext cx="347663" cy="147638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17" name="Line 299"/>
          <p:cNvSpPr>
            <a:spLocks noChangeShapeType="1"/>
          </p:cNvSpPr>
          <p:nvPr/>
        </p:nvSpPr>
        <p:spPr bwMode="auto">
          <a:xfrm>
            <a:off x="2219920" y="1887046"/>
            <a:ext cx="347663" cy="28575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18" name="Line 300"/>
          <p:cNvSpPr>
            <a:spLocks noChangeShapeType="1"/>
          </p:cNvSpPr>
          <p:nvPr/>
        </p:nvSpPr>
        <p:spPr bwMode="auto">
          <a:xfrm>
            <a:off x="2567583" y="2172796"/>
            <a:ext cx="344091" cy="207962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19" name="Line 301"/>
          <p:cNvSpPr>
            <a:spLocks noChangeShapeType="1"/>
          </p:cNvSpPr>
          <p:nvPr/>
        </p:nvSpPr>
        <p:spPr bwMode="auto">
          <a:xfrm>
            <a:off x="2911674" y="2380758"/>
            <a:ext cx="347663" cy="5715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20" name="Line 302"/>
          <p:cNvSpPr>
            <a:spLocks noChangeShapeType="1"/>
          </p:cNvSpPr>
          <p:nvPr/>
        </p:nvSpPr>
        <p:spPr bwMode="auto">
          <a:xfrm>
            <a:off x="3259338" y="2437909"/>
            <a:ext cx="350044" cy="14287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21" name="Line 303"/>
          <p:cNvSpPr>
            <a:spLocks noChangeShapeType="1"/>
          </p:cNvSpPr>
          <p:nvPr/>
        </p:nvSpPr>
        <p:spPr bwMode="auto">
          <a:xfrm>
            <a:off x="3609380" y="2580785"/>
            <a:ext cx="347663" cy="857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22" name="Line 304"/>
          <p:cNvSpPr>
            <a:spLocks noChangeShapeType="1"/>
          </p:cNvSpPr>
          <p:nvPr/>
        </p:nvSpPr>
        <p:spPr bwMode="auto">
          <a:xfrm>
            <a:off x="3957043" y="2666510"/>
            <a:ext cx="342900" cy="1492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23" name="Line 305"/>
          <p:cNvSpPr>
            <a:spLocks noChangeShapeType="1"/>
          </p:cNvSpPr>
          <p:nvPr/>
        </p:nvSpPr>
        <p:spPr bwMode="auto">
          <a:xfrm>
            <a:off x="4299944" y="2815735"/>
            <a:ext cx="348853" cy="2857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24" name="Line 306"/>
          <p:cNvSpPr>
            <a:spLocks noChangeShapeType="1"/>
          </p:cNvSpPr>
          <p:nvPr/>
        </p:nvSpPr>
        <p:spPr bwMode="auto">
          <a:xfrm>
            <a:off x="1872258" y="1739410"/>
            <a:ext cx="347663" cy="233363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25" name="Line 307"/>
          <p:cNvSpPr>
            <a:spLocks noChangeShapeType="1"/>
          </p:cNvSpPr>
          <p:nvPr/>
        </p:nvSpPr>
        <p:spPr bwMode="auto">
          <a:xfrm>
            <a:off x="2219920" y="1972771"/>
            <a:ext cx="347663" cy="32385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26" name="Line 308"/>
          <p:cNvSpPr>
            <a:spLocks noChangeShapeType="1"/>
          </p:cNvSpPr>
          <p:nvPr/>
        </p:nvSpPr>
        <p:spPr bwMode="auto">
          <a:xfrm>
            <a:off x="2567583" y="2296621"/>
            <a:ext cx="344091" cy="227012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27" name="Line 309"/>
          <p:cNvSpPr>
            <a:spLocks noChangeShapeType="1"/>
          </p:cNvSpPr>
          <p:nvPr/>
        </p:nvSpPr>
        <p:spPr bwMode="auto">
          <a:xfrm>
            <a:off x="2911674" y="2523635"/>
            <a:ext cx="347663" cy="20637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28" name="Line 310"/>
          <p:cNvSpPr>
            <a:spLocks noChangeShapeType="1"/>
          </p:cNvSpPr>
          <p:nvPr/>
        </p:nvSpPr>
        <p:spPr bwMode="auto">
          <a:xfrm>
            <a:off x="3259338" y="2730008"/>
            <a:ext cx="350044" cy="57150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29" name="Line 311"/>
          <p:cNvSpPr>
            <a:spLocks noChangeShapeType="1"/>
          </p:cNvSpPr>
          <p:nvPr/>
        </p:nvSpPr>
        <p:spPr bwMode="auto">
          <a:xfrm>
            <a:off x="3609380" y="2787160"/>
            <a:ext cx="347663" cy="8572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30" name="Line 312"/>
          <p:cNvSpPr>
            <a:spLocks noChangeShapeType="1"/>
          </p:cNvSpPr>
          <p:nvPr/>
        </p:nvSpPr>
        <p:spPr bwMode="auto">
          <a:xfrm>
            <a:off x="3957043" y="2872883"/>
            <a:ext cx="342900" cy="84138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31" name="Line 313"/>
          <p:cNvSpPr>
            <a:spLocks noChangeShapeType="1"/>
          </p:cNvSpPr>
          <p:nvPr/>
        </p:nvSpPr>
        <p:spPr bwMode="auto">
          <a:xfrm>
            <a:off x="4299944" y="2957023"/>
            <a:ext cx="348853" cy="8572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32" name="Line 314"/>
          <p:cNvSpPr>
            <a:spLocks noChangeShapeType="1"/>
          </p:cNvSpPr>
          <p:nvPr/>
        </p:nvSpPr>
        <p:spPr bwMode="auto">
          <a:xfrm>
            <a:off x="1872258" y="1739410"/>
            <a:ext cx="347663" cy="34766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33" name="Line 315"/>
          <p:cNvSpPr>
            <a:spLocks noChangeShapeType="1"/>
          </p:cNvSpPr>
          <p:nvPr/>
        </p:nvSpPr>
        <p:spPr bwMode="auto">
          <a:xfrm>
            <a:off x="2219920" y="2087072"/>
            <a:ext cx="347663" cy="35083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34" name="Line 316"/>
          <p:cNvSpPr>
            <a:spLocks noChangeShapeType="1"/>
          </p:cNvSpPr>
          <p:nvPr/>
        </p:nvSpPr>
        <p:spPr bwMode="auto">
          <a:xfrm>
            <a:off x="2567583" y="2437910"/>
            <a:ext cx="344091" cy="2000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35" name="Line 317"/>
          <p:cNvSpPr>
            <a:spLocks noChangeShapeType="1"/>
          </p:cNvSpPr>
          <p:nvPr/>
        </p:nvSpPr>
        <p:spPr bwMode="auto">
          <a:xfrm>
            <a:off x="2911674" y="2637935"/>
            <a:ext cx="347663" cy="1492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36" name="Line 318"/>
          <p:cNvSpPr>
            <a:spLocks noChangeShapeType="1"/>
          </p:cNvSpPr>
          <p:nvPr/>
        </p:nvSpPr>
        <p:spPr bwMode="auto">
          <a:xfrm>
            <a:off x="3259338" y="2787160"/>
            <a:ext cx="350044" cy="857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37" name="Line 319"/>
          <p:cNvSpPr>
            <a:spLocks noChangeShapeType="1"/>
          </p:cNvSpPr>
          <p:nvPr/>
        </p:nvSpPr>
        <p:spPr bwMode="auto">
          <a:xfrm>
            <a:off x="3609380" y="2872883"/>
            <a:ext cx="347663" cy="8413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38" name="Line 320"/>
          <p:cNvSpPr>
            <a:spLocks noChangeShapeType="1"/>
          </p:cNvSpPr>
          <p:nvPr/>
        </p:nvSpPr>
        <p:spPr bwMode="auto">
          <a:xfrm>
            <a:off x="3957043" y="2957023"/>
            <a:ext cx="342900" cy="857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39" name="Line 321"/>
          <p:cNvSpPr>
            <a:spLocks noChangeShapeType="1"/>
          </p:cNvSpPr>
          <p:nvPr/>
        </p:nvSpPr>
        <p:spPr bwMode="auto">
          <a:xfrm>
            <a:off x="4299944" y="3042746"/>
            <a:ext cx="348853" cy="1206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40" name="Rectangle 322"/>
          <p:cNvSpPr>
            <a:spLocks noChangeArrowheads="1"/>
          </p:cNvSpPr>
          <p:nvPr/>
        </p:nvSpPr>
        <p:spPr bwMode="auto">
          <a:xfrm>
            <a:off x="1709231" y="4782193"/>
            <a:ext cx="90995" cy="19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1279525" eaLnBrk="0" hangingPunct="0">
              <a:lnSpc>
                <a:spcPct val="90000"/>
              </a:lnSpc>
            </a:pPr>
            <a:r>
              <a:rPr lang="en-US" sz="1400" b="1">
                <a:solidFill>
                  <a:srgbClr val="FFFFFF"/>
                </a:solidFill>
              </a:rPr>
              <a:t>0</a:t>
            </a:r>
            <a:endParaRPr lang="en-US" sz="1400" b="1"/>
          </a:p>
        </p:txBody>
      </p:sp>
      <p:sp>
        <p:nvSpPr>
          <p:cNvPr id="152641" name="Rectangle 323"/>
          <p:cNvSpPr>
            <a:spLocks noChangeArrowheads="1"/>
          </p:cNvSpPr>
          <p:nvPr/>
        </p:nvSpPr>
        <p:spPr bwMode="auto">
          <a:xfrm>
            <a:off x="1487352" y="4204343"/>
            <a:ext cx="312874" cy="19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1279525" eaLnBrk="0" hangingPunct="0">
              <a:lnSpc>
                <a:spcPct val="90000"/>
              </a:lnSpc>
            </a:pPr>
            <a:r>
              <a:rPr lang="en-US" sz="1400" b="1">
                <a:solidFill>
                  <a:srgbClr val="FFFFFF"/>
                </a:solidFill>
              </a:rPr>
              <a:t>20%</a:t>
            </a:r>
            <a:endParaRPr lang="en-US" sz="1400" b="1"/>
          </a:p>
        </p:txBody>
      </p:sp>
      <p:sp>
        <p:nvSpPr>
          <p:cNvPr id="152642" name="Rectangle 324"/>
          <p:cNvSpPr>
            <a:spLocks noChangeArrowheads="1"/>
          </p:cNvSpPr>
          <p:nvPr/>
        </p:nvSpPr>
        <p:spPr bwMode="auto">
          <a:xfrm>
            <a:off x="1487352" y="3620143"/>
            <a:ext cx="312874" cy="19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1279525" eaLnBrk="0" hangingPunct="0">
              <a:lnSpc>
                <a:spcPct val="90000"/>
              </a:lnSpc>
            </a:pPr>
            <a:r>
              <a:rPr lang="en-US" sz="1400" b="1">
                <a:solidFill>
                  <a:srgbClr val="FFFFFF"/>
                </a:solidFill>
              </a:rPr>
              <a:t>40%</a:t>
            </a:r>
            <a:endParaRPr lang="en-US" sz="1400" b="1"/>
          </a:p>
        </p:txBody>
      </p:sp>
      <p:sp>
        <p:nvSpPr>
          <p:cNvPr id="152643" name="Rectangle 325"/>
          <p:cNvSpPr>
            <a:spLocks noChangeArrowheads="1"/>
          </p:cNvSpPr>
          <p:nvPr/>
        </p:nvSpPr>
        <p:spPr bwMode="auto">
          <a:xfrm>
            <a:off x="1487352" y="3043880"/>
            <a:ext cx="312874" cy="1974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1279525" eaLnBrk="0" hangingPunct="0">
              <a:lnSpc>
                <a:spcPct val="90000"/>
              </a:lnSpc>
            </a:pPr>
            <a:r>
              <a:rPr lang="en-US" sz="1400" b="1">
                <a:solidFill>
                  <a:srgbClr val="FFFFFF"/>
                </a:solidFill>
              </a:rPr>
              <a:t>60%</a:t>
            </a:r>
            <a:endParaRPr lang="en-US" sz="1400" b="1"/>
          </a:p>
        </p:txBody>
      </p:sp>
      <p:sp>
        <p:nvSpPr>
          <p:cNvPr id="152644" name="Rectangle 326"/>
          <p:cNvSpPr>
            <a:spLocks noChangeArrowheads="1"/>
          </p:cNvSpPr>
          <p:nvPr/>
        </p:nvSpPr>
        <p:spPr bwMode="auto">
          <a:xfrm>
            <a:off x="1487352" y="2466030"/>
            <a:ext cx="312874" cy="19749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1279525" eaLnBrk="0" hangingPunct="0">
              <a:lnSpc>
                <a:spcPct val="90000"/>
              </a:lnSpc>
            </a:pPr>
            <a:r>
              <a:rPr lang="en-US" sz="1400" b="1">
                <a:solidFill>
                  <a:srgbClr val="FFFFFF"/>
                </a:solidFill>
              </a:rPr>
              <a:t>80%</a:t>
            </a:r>
            <a:endParaRPr lang="en-US" sz="1400" b="1"/>
          </a:p>
        </p:txBody>
      </p:sp>
      <p:sp>
        <p:nvSpPr>
          <p:cNvPr id="152645" name="Rectangle 327"/>
          <p:cNvSpPr>
            <a:spLocks noChangeArrowheads="1"/>
          </p:cNvSpPr>
          <p:nvPr/>
        </p:nvSpPr>
        <p:spPr bwMode="auto">
          <a:xfrm>
            <a:off x="1439219" y="2587711"/>
            <a:ext cx="403869" cy="19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r" defTabSz="1279525" eaLnBrk="0" hangingPunct="0">
              <a:lnSpc>
                <a:spcPct val="90000"/>
              </a:lnSpc>
            </a:pPr>
            <a:r>
              <a:rPr lang="en-US" sz="1400" b="1">
                <a:solidFill>
                  <a:srgbClr val="FFFFFF"/>
                </a:solidFill>
              </a:rPr>
              <a:t>100%</a:t>
            </a:r>
            <a:endParaRPr lang="en-US" sz="1400" b="1"/>
          </a:p>
        </p:txBody>
      </p:sp>
      <p:sp>
        <p:nvSpPr>
          <p:cNvPr id="152646" name="Rectangle 328"/>
          <p:cNvSpPr>
            <a:spLocks noChangeArrowheads="1"/>
          </p:cNvSpPr>
          <p:nvPr/>
        </p:nvSpPr>
        <p:spPr bwMode="auto">
          <a:xfrm>
            <a:off x="2566988" y="5131443"/>
            <a:ext cx="90995" cy="19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279525" eaLnBrk="0" hangingPunct="0">
              <a:lnSpc>
                <a:spcPct val="90000"/>
              </a:lnSpc>
            </a:pPr>
            <a:r>
              <a:rPr lang="en-US" sz="1400" b="1">
                <a:solidFill>
                  <a:srgbClr val="FFFFFF"/>
                </a:solidFill>
              </a:rPr>
              <a:t>2</a:t>
            </a:r>
            <a:endParaRPr lang="en-US" sz="1400" b="1"/>
          </a:p>
        </p:txBody>
      </p:sp>
      <p:sp>
        <p:nvSpPr>
          <p:cNvPr id="152647" name="Rectangle 329"/>
          <p:cNvSpPr>
            <a:spLocks noChangeArrowheads="1"/>
          </p:cNvSpPr>
          <p:nvPr/>
        </p:nvSpPr>
        <p:spPr bwMode="auto">
          <a:xfrm>
            <a:off x="3258741" y="5131443"/>
            <a:ext cx="90995" cy="19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279525" eaLnBrk="0" hangingPunct="0">
              <a:lnSpc>
                <a:spcPct val="90000"/>
              </a:lnSpc>
            </a:pPr>
            <a:r>
              <a:rPr lang="en-US" sz="1400" b="1">
                <a:solidFill>
                  <a:srgbClr val="FFFFFF"/>
                </a:solidFill>
              </a:rPr>
              <a:t>4</a:t>
            </a:r>
            <a:endParaRPr lang="en-US" sz="1400" b="1"/>
          </a:p>
        </p:txBody>
      </p:sp>
      <p:sp>
        <p:nvSpPr>
          <p:cNvPr id="152648" name="Rectangle 330"/>
          <p:cNvSpPr>
            <a:spLocks noChangeArrowheads="1"/>
          </p:cNvSpPr>
          <p:nvPr/>
        </p:nvSpPr>
        <p:spPr bwMode="auto">
          <a:xfrm>
            <a:off x="3956447" y="5131443"/>
            <a:ext cx="90995" cy="19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279525" eaLnBrk="0" hangingPunct="0">
              <a:lnSpc>
                <a:spcPct val="90000"/>
              </a:lnSpc>
            </a:pPr>
            <a:r>
              <a:rPr lang="en-US" sz="1400" b="1">
                <a:solidFill>
                  <a:srgbClr val="FFFFFF"/>
                </a:solidFill>
              </a:rPr>
              <a:t>6</a:t>
            </a:r>
            <a:endParaRPr lang="en-US" sz="1400" b="1"/>
          </a:p>
        </p:txBody>
      </p:sp>
      <p:sp>
        <p:nvSpPr>
          <p:cNvPr id="152649" name="Rectangle 331"/>
          <p:cNvSpPr>
            <a:spLocks noChangeArrowheads="1"/>
          </p:cNvSpPr>
          <p:nvPr/>
        </p:nvSpPr>
        <p:spPr bwMode="auto">
          <a:xfrm>
            <a:off x="4648200" y="5131443"/>
            <a:ext cx="90995" cy="19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279525" eaLnBrk="0" hangingPunct="0">
              <a:lnSpc>
                <a:spcPct val="90000"/>
              </a:lnSpc>
            </a:pPr>
            <a:r>
              <a:rPr lang="en-US" sz="1400" b="1">
                <a:solidFill>
                  <a:srgbClr val="FFFFFF"/>
                </a:solidFill>
              </a:rPr>
              <a:t>8</a:t>
            </a:r>
            <a:endParaRPr lang="en-US" sz="1400" b="1"/>
          </a:p>
        </p:txBody>
      </p:sp>
      <p:sp>
        <p:nvSpPr>
          <p:cNvPr id="152650" name="Rectangle 332"/>
          <p:cNvSpPr>
            <a:spLocks noChangeArrowheads="1"/>
          </p:cNvSpPr>
          <p:nvPr/>
        </p:nvSpPr>
        <p:spPr bwMode="auto">
          <a:xfrm>
            <a:off x="1632347" y="5021905"/>
            <a:ext cx="596402" cy="345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128890" tIns="64445" rIns="128890" bIns="64445">
            <a:spAutoFit/>
          </a:bodyPr>
          <a:lstStyle/>
          <a:p>
            <a:pPr defTabSz="1279525" eaLnBrk="0" hangingPunct="0"/>
            <a:r>
              <a:rPr lang="en-US" altLang="en-US" sz="1400" b="1">
                <a:solidFill>
                  <a:srgbClr val="FFFFFF"/>
                </a:solidFill>
              </a:rPr>
              <a:t>Year</a:t>
            </a:r>
          </a:p>
        </p:txBody>
      </p:sp>
      <p:sp>
        <p:nvSpPr>
          <p:cNvPr id="152651" name="Text Box 333"/>
          <p:cNvSpPr txBox="1">
            <a:spLocks noChangeArrowheads="1"/>
          </p:cNvSpPr>
          <p:nvPr/>
        </p:nvSpPr>
        <p:spPr bwMode="auto">
          <a:xfrm>
            <a:off x="3272433" y="3411046"/>
            <a:ext cx="1074809" cy="33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pPr defTabSz="912813"/>
            <a:r>
              <a:rPr lang="en-US" sz="1600" b="1" dirty="0">
                <a:solidFill>
                  <a:srgbClr val="FFFFFF"/>
                </a:solidFill>
              </a:rPr>
              <a:t>P</a:t>
            </a:r>
            <a:r>
              <a:rPr lang="en-US" sz="1600" b="1" dirty="0">
                <a:solidFill>
                  <a:schemeClr val="bg1"/>
                </a:solidFill>
              </a:rPr>
              <a:t>=0.00005</a:t>
            </a:r>
          </a:p>
        </p:txBody>
      </p:sp>
      <p:sp>
        <p:nvSpPr>
          <p:cNvPr id="152652" name="Rectangle 334"/>
          <p:cNvSpPr>
            <a:spLocks noChangeArrowheads="1"/>
          </p:cNvSpPr>
          <p:nvPr/>
        </p:nvSpPr>
        <p:spPr bwMode="auto">
          <a:xfrm>
            <a:off x="2159199" y="3295160"/>
            <a:ext cx="1008459" cy="37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890" tIns="64445" rIns="128890" bIns="64445">
            <a:spAutoFit/>
          </a:bodyPr>
          <a:lstStyle/>
          <a:p>
            <a:pPr defTabSz="1279525" eaLnBrk="0" hangingPunct="0"/>
            <a:r>
              <a:rPr lang="en-US" altLang="en-US" sz="1600" b="1">
                <a:solidFill>
                  <a:schemeClr val="accent1"/>
                </a:solidFill>
              </a:rPr>
              <a:t>pINV</a:t>
            </a:r>
          </a:p>
        </p:txBody>
      </p:sp>
      <p:sp>
        <p:nvSpPr>
          <p:cNvPr id="123981" name="Rectangle 335"/>
          <p:cNvSpPr>
            <a:spLocks noChangeArrowheads="1"/>
          </p:cNvSpPr>
          <p:nvPr/>
        </p:nvSpPr>
        <p:spPr bwMode="auto">
          <a:xfrm>
            <a:off x="2178249" y="3666635"/>
            <a:ext cx="709613" cy="37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890" tIns="64445" rIns="128890" bIns="64445">
            <a:spAutoFit/>
          </a:bodyPr>
          <a:lstStyle/>
          <a:p>
            <a:pPr defTabSz="1279525" eaLnBrk="0" hangingPunct="0">
              <a:defRPr/>
            </a:pPr>
            <a:r>
              <a:rPr lang="en-US" altLang="en-US" sz="1600" b="1" dirty="0" err="1">
                <a:solidFill>
                  <a:schemeClr val="accent1">
                    <a:lumMod val="75000"/>
                  </a:schemeClr>
                </a:solidFill>
              </a:rPr>
              <a:t>cPR</a:t>
            </a:r>
            <a:endParaRPr lang="en-US" altLang="en-US" sz="1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52654" name="Rectangle 336"/>
          <p:cNvSpPr>
            <a:spLocks noChangeArrowheads="1"/>
          </p:cNvSpPr>
          <p:nvPr/>
        </p:nvSpPr>
        <p:spPr bwMode="auto">
          <a:xfrm>
            <a:off x="2156818" y="4090498"/>
            <a:ext cx="884634" cy="37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890" tIns="64445" rIns="128890" bIns="64445">
            <a:spAutoFit/>
          </a:bodyPr>
          <a:lstStyle/>
          <a:p>
            <a:pPr defTabSz="1279525" eaLnBrk="0" hangingPunct="0"/>
            <a:r>
              <a:rPr lang="en-US" altLang="en-US" sz="1600" b="1">
                <a:solidFill>
                  <a:srgbClr val="FFFFFF"/>
                </a:solidFill>
              </a:rPr>
              <a:t>cNR</a:t>
            </a:r>
          </a:p>
        </p:txBody>
      </p:sp>
      <p:sp>
        <p:nvSpPr>
          <p:cNvPr id="152655" name="Rectangle 337"/>
          <p:cNvSpPr>
            <a:spLocks noChangeArrowheads="1"/>
          </p:cNvSpPr>
          <p:nvPr/>
        </p:nvSpPr>
        <p:spPr bwMode="auto">
          <a:xfrm>
            <a:off x="2166344" y="2858598"/>
            <a:ext cx="726281" cy="37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890" tIns="64445" rIns="128890" bIns="64445">
            <a:spAutoFit/>
          </a:bodyPr>
          <a:lstStyle/>
          <a:p>
            <a:pPr defTabSz="1279525" eaLnBrk="0" hangingPunct="0"/>
            <a:r>
              <a:rPr lang="en-US" altLang="en-US" sz="1600" b="1">
                <a:solidFill>
                  <a:srgbClr val="FFFF00"/>
                </a:solidFill>
              </a:rPr>
              <a:t>pCR</a:t>
            </a:r>
          </a:p>
        </p:txBody>
      </p:sp>
      <p:sp>
        <p:nvSpPr>
          <p:cNvPr id="152656" name="Line 338"/>
          <p:cNvSpPr>
            <a:spLocks noChangeShapeType="1"/>
          </p:cNvSpPr>
          <p:nvPr/>
        </p:nvSpPr>
        <p:spPr bwMode="auto">
          <a:xfrm>
            <a:off x="1971082" y="3176096"/>
            <a:ext cx="202406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57" name="Line 339"/>
          <p:cNvSpPr>
            <a:spLocks noChangeShapeType="1"/>
          </p:cNvSpPr>
          <p:nvPr/>
        </p:nvSpPr>
        <p:spPr bwMode="auto">
          <a:xfrm>
            <a:off x="1971082" y="3987308"/>
            <a:ext cx="202406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58" name="Line 340"/>
          <p:cNvSpPr>
            <a:spLocks noChangeShapeType="1"/>
          </p:cNvSpPr>
          <p:nvPr/>
        </p:nvSpPr>
        <p:spPr bwMode="auto">
          <a:xfrm>
            <a:off x="1982988" y="3571383"/>
            <a:ext cx="202406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59" name="Line 341"/>
          <p:cNvSpPr>
            <a:spLocks noChangeShapeType="1"/>
          </p:cNvSpPr>
          <p:nvPr/>
        </p:nvSpPr>
        <p:spPr bwMode="auto">
          <a:xfrm>
            <a:off x="1971082" y="4392121"/>
            <a:ext cx="202406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100"/>
          </a:p>
        </p:txBody>
      </p:sp>
      <p:grpSp>
        <p:nvGrpSpPr>
          <p:cNvPr id="152660" name="Group 342"/>
          <p:cNvGrpSpPr>
            <a:grpSpLocks/>
          </p:cNvGrpSpPr>
          <p:nvPr/>
        </p:nvGrpSpPr>
        <p:grpSpPr bwMode="auto">
          <a:xfrm>
            <a:off x="4872633" y="1529860"/>
            <a:ext cx="2753916" cy="3021013"/>
            <a:chOff x="824" y="657"/>
            <a:chExt cx="2795" cy="1694"/>
          </a:xfrm>
          <a:solidFill>
            <a:srgbClr val="000090"/>
          </a:solidFill>
        </p:grpSpPr>
        <p:grpSp>
          <p:nvGrpSpPr>
            <p:cNvPr id="152738" name="Group 343"/>
            <p:cNvGrpSpPr>
              <a:grpSpLocks/>
            </p:cNvGrpSpPr>
            <p:nvPr/>
          </p:nvGrpSpPr>
          <p:grpSpPr bwMode="auto">
            <a:xfrm>
              <a:off x="824" y="657"/>
              <a:ext cx="2795" cy="1321"/>
              <a:chOff x="824" y="657"/>
              <a:chExt cx="2795" cy="1321"/>
            </a:xfrm>
            <a:grpFill/>
          </p:grpSpPr>
          <p:sp>
            <p:nvSpPr>
              <p:cNvPr id="152795" name="Rectangle 344"/>
              <p:cNvSpPr>
                <a:spLocks noChangeArrowheads="1"/>
              </p:cNvSpPr>
              <p:nvPr/>
            </p:nvSpPr>
            <p:spPr bwMode="hidden">
              <a:xfrm>
                <a:off x="824" y="657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796" name="Rectangle 345"/>
              <p:cNvSpPr>
                <a:spLocks noChangeArrowheads="1"/>
              </p:cNvSpPr>
              <p:nvPr/>
            </p:nvSpPr>
            <p:spPr bwMode="hidden">
              <a:xfrm>
                <a:off x="824" y="665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797" name="Rectangle 346"/>
              <p:cNvSpPr>
                <a:spLocks noChangeArrowheads="1"/>
              </p:cNvSpPr>
              <p:nvPr/>
            </p:nvSpPr>
            <p:spPr bwMode="hidden">
              <a:xfrm>
                <a:off x="824" y="669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798" name="Rectangle 347"/>
              <p:cNvSpPr>
                <a:spLocks noChangeArrowheads="1"/>
              </p:cNvSpPr>
              <p:nvPr/>
            </p:nvSpPr>
            <p:spPr bwMode="hidden">
              <a:xfrm>
                <a:off x="824" y="677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799" name="Rectangle 348"/>
              <p:cNvSpPr>
                <a:spLocks noChangeArrowheads="1"/>
              </p:cNvSpPr>
              <p:nvPr/>
            </p:nvSpPr>
            <p:spPr bwMode="hidden">
              <a:xfrm>
                <a:off x="824" y="685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00" name="Rectangle 349"/>
              <p:cNvSpPr>
                <a:spLocks noChangeArrowheads="1"/>
              </p:cNvSpPr>
              <p:nvPr/>
            </p:nvSpPr>
            <p:spPr bwMode="hidden">
              <a:xfrm>
                <a:off x="824" y="689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01" name="Rectangle 350"/>
              <p:cNvSpPr>
                <a:spLocks noChangeArrowheads="1"/>
              </p:cNvSpPr>
              <p:nvPr/>
            </p:nvSpPr>
            <p:spPr bwMode="hidden">
              <a:xfrm>
                <a:off x="824" y="697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02" name="Rectangle 351"/>
              <p:cNvSpPr>
                <a:spLocks noChangeArrowheads="1"/>
              </p:cNvSpPr>
              <p:nvPr/>
            </p:nvSpPr>
            <p:spPr bwMode="hidden">
              <a:xfrm>
                <a:off x="824" y="705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03" name="Rectangle 352"/>
              <p:cNvSpPr>
                <a:spLocks noChangeArrowheads="1"/>
              </p:cNvSpPr>
              <p:nvPr/>
            </p:nvSpPr>
            <p:spPr bwMode="hidden">
              <a:xfrm>
                <a:off x="824" y="709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04" name="Rectangle 353"/>
              <p:cNvSpPr>
                <a:spLocks noChangeArrowheads="1"/>
              </p:cNvSpPr>
              <p:nvPr/>
            </p:nvSpPr>
            <p:spPr bwMode="hidden">
              <a:xfrm>
                <a:off x="824" y="717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05" name="Rectangle 354"/>
              <p:cNvSpPr>
                <a:spLocks noChangeArrowheads="1"/>
              </p:cNvSpPr>
              <p:nvPr/>
            </p:nvSpPr>
            <p:spPr bwMode="hidden">
              <a:xfrm>
                <a:off x="824" y="725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06" name="Rectangle 355"/>
              <p:cNvSpPr>
                <a:spLocks noChangeArrowheads="1"/>
              </p:cNvSpPr>
              <p:nvPr/>
            </p:nvSpPr>
            <p:spPr bwMode="hidden">
              <a:xfrm>
                <a:off x="824" y="729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07" name="Rectangle 356"/>
              <p:cNvSpPr>
                <a:spLocks noChangeArrowheads="1"/>
              </p:cNvSpPr>
              <p:nvPr/>
            </p:nvSpPr>
            <p:spPr bwMode="hidden">
              <a:xfrm>
                <a:off x="824" y="737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08" name="Rectangle 357"/>
              <p:cNvSpPr>
                <a:spLocks noChangeArrowheads="1"/>
              </p:cNvSpPr>
              <p:nvPr/>
            </p:nvSpPr>
            <p:spPr bwMode="hidden">
              <a:xfrm>
                <a:off x="824" y="741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09" name="Rectangle 358"/>
              <p:cNvSpPr>
                <a:spLocks noChangeArrowheads="1"/>
              </p:cNvSpPr>
              <p:nvPr/>
            </p:nvSpPr>
            <p:spPr bwMode="hidden">
              <a:xfrm>
                <a:off x="824" y="749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10" name="Rectangle 359"/>
              <p:cNvSpPr>
                <a:spLocks noChangeArrowheads="1"/>
              </p:cNvSpPr>
              <p:nvPr/>
            </p:nvSpPr>
            <p:spPr bwMode="hidden">
              <a:xfrm>
                <a:off x="824" y="757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11" name="Rectangle 360"/>
              <p:cNvSpPr>
                <a:spLocks noChangeArrowheads="1"/>
              </p:cNvSpPr>
              <p:nvPr/>
            </p:nvSpPr>
            <p:spPr bwMode="hidden">
              <a:xfrm>
                <a:off x="824" y="761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12" name="Rectangle 361"/>
              <p:cNvSpPr>
                <a:spLocks noChangeArrowheads="1"/>
              </p:cNvSpPr>
              <p:nvPr/>
            </p:nvSpPr>
            <p:spPr bwMode="hidden">
              <a:xfrm>
                <a:off x="824" y="769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13" name="Rectangle 362"/>
              <p:cNvSpPr>
                <a:spLocks noChangeArrowheads="1"/>
              </p:cNvSpPr>
              <p:nvPr/>
            </p:nvSpPr>
            <p:spPr bwMode="hidden">
              <a:xfrm>
                <a:off x="824" y="777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14" name="Rectangle 363"/>
              <p:cNvSpPr>
                <a:spLocks noChangeArrowheads="1"/>
              </p:cNvSpPr>
              <p:nvPr/>
            </p:nvSpPr>
            <p:spPr bwMode="hidden">
              <a:xfrm>
                <a:off x="824" y="781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15" name="Rectangle 364"/>
              <p:cNvSpPr>
                <a:spLocks noChangeArrowheads="1"/>
              </p:cNvSpPr>
              <p:nvPr/>
            </p:nvSpPr>
            <p:spPr bwMode="hidden">
              <a:xfrm>
                <a:off x="824" y="789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16" name="Rectangle 365"/>
              <p:cNvSpPr>
                <a:spLocks noChangeArrowheads="1"/>
              </p:cNvSpPr>
              <p:nvPr/>
            </p:nvSpPr>
            <p:spPr bwMode="hidden">
              <a:xfrm>
                <a:off x="824" y="797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17" name="Rectangle 366"/>
              <p:cNvSpPr>
                <a:spLocks noChangeArrowheads="1"/>
              </p:cNvSpPr>
              <p:nvPr/>
            </p:nvSpPr>
            <p:spPr bwMode="hidden">
              <a:xfrm>
                <a:off x="824" y="801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18" name="Rectangle 367"/>
              <p:cNvSpPr>
                <a:spLocks noChangeArrowheads="1"/>
              </p:cNvSpPr>
              <p:nvPr/>
            </p:nvSpPr>
            <p:spPr bwMode="hidden">
              <a:xfrm>
                <a:off x="824" y="809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19" name="Rectangle 368"/>
              <p:cNvSpPr>
                <a:spLocks noChangeArrowheads="1"/>
              </p:cNvSpPr>
              <p:nvPr/>
            </p:nvSpPr>
            <p:spPr bwMode="hidden">
              <a:xfrm>
                <a:off x="824" y="817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20" name="Rectangle 369"/>
              <p:cNvSpPr>
                <a:spLocks noChangeArrowheads="1"/>
              </p:cNvSpPr>
              <p:nvPr/>
            </p:nvSpPr>
            <p:spPr bwMode="hidden">
              <a:xfrm>
                <a:off x="824" y="821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21" name="Rectangle 370"/>
              <p:cNvSpPr>
                <a:spLocks noChangeArrowheads="1"/>
              </p:cNvSpPr>
              <p:nvPr/>
            </p:nvSpPr>
            <p:spPr bwMode="hidden">
              <a:xfrm>
                <a:off x="824" y="829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22" name="Rectangle 371"/>
              <p:cNvSpPr>
                <a:spLocks noChangeArrowheads="1"/>
              </p:cNvSpPr>
              <p:nvPr/>
            </p:nvSpPr>
            <p:spPr bwMode="hidden">
              <a:xfrm>
                <a:off x="824" y="837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23" name="Rectangle 372"/>
              <p:cNvSpPr>
                <a:spLocks noChangeArrowheads="1"/>
              </p:cNvSpPr>
              <p:nvPr/>
            </p:nvSpPr>
            <p:spPr bwMode="hidden">
              <a:xfrm>
                <a:off x="824" y="841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24" name="Rectangle 373"/>
              <p:cNvSpPr>
                <a:spLocks noChangeArrowheads="1"/>
              </p:cNvSpPr>
              <p:nvPr/>
            </p:nvSpPr>
            <p:spPr bwMode="hidden">
              <a:xfrm>
                <a:off x="824" y="849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25" name="Rectangle 374"/>
              <p:cNvSpPr>
                <a:spLocks noChangeArrowheads="1"/>
              </p:cNvSpPr>
              <p:nvPr/>
            </p:nvSpPr>
            <p:spPr bwMode="hidden">
              <a:xfrm>
                <a:off x="824" y="857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26" name="Rectangle 375"/>
              <p:cNvSpPr>
                <a:spLocks noChangeArrowheads="1"/>
              </p:cNvSpPr>
              <p:nvPr/>
            </p:nvSpPr>
            <p:spPr bwMode="hidden">
              <a:xfrm>
                <a:off x="824" y="861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27" name="Rectangle 376"/>
              <p:cNvSpPr>
                <a:spLocks noChangeArrowheads="1"/>
              </p:cNvSpPr>
              <p:nvPr/>
            </p:nvSpPr>
            <p:spPr bwMode="hidden">
              <a:xfrm>
                <a:off x="824" y="869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28" name="Rectangle 377"/>
              <p:cNvSpPr>
                <a:spLocks noChangeArrowheads="1"/>
              </p:cNvSpPr>
              <p:nvPr/>
            </p:nvSpPr>
            <p:spPr bwMode="hidden">
              <a:xfrm>
                <a:off x="824" y="877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29" name="Rectangle 378"/>
              <p:cNvSpPr>
                <a:spLocks noChangeArrowheads="1"/>
              </p:cNvSpPr>
              <p:nvPr/>
            </p:nvSpPr>
            <p:spPr bwMode="hidden">
              <a:xfrm>
                <a:off x="824" y="881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30" name="Rectangle 379"/>
              <p:cNvSpPr>
                <a:spLocks noChangeArrowheads="1"/>
              </p:cNvSpPr>
              <p:nvPr/>
            </p:nvSpPr>
            <p:spPr bwMode="hidden">
              <a:xfrm>
                <a:off x="824" y="889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31" name="Rectangle 380"/>
              <p:cNvSpPr>
                <a:spLocks noChangeArrowheads="1"/>
              </p:cNvSpPr>
              <p:nvPr/>
            </p:nvSpPr>
            <p:spPr bwMode="hidden">
              <a:xfrm>
                <a:off x="824" y="893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32" name="Rectangle 381"/>
              <p:cNvSpPr>
                <a:spLocks noChangeArrowheads="1"/>
              </p:cNvSpPr>
              <p:nvPr/>
            </p:nvSpPr>
            <p:spPr bwMode="hidden">
              <a:xfrm>
                <a:off x="824" y="901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33" name="Rectangle 382"/>
              <p:cNvSpPr>
                <a:spLocks noChangeArrowheads="1"/>
              </p:cNvSpPr>
              <p:nvPr/>
            </p:nvSpPr>
            <p:spPr bwMode="hidden">
              <a:xfrm>
                <a:off x="824" y="909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34" name="Rectangle 383"/>
              <p:cNvSpPr>
                <a:spLocks noChangeArrowheads="1"/>
              </p:cNvSpPr>
              <p:nvPr/>
            </p:nvSpPr>
            <p:spPr bwMode="hidden">
              <a:xfrm>
                <a:off x="824" y="913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35" name="Rectangle 384"/>
              <p:cNvSpPr>
                <a:spLocks noChangeArrowheads="1"/>
              </p:cNvSpPr>
              <p:nvPr/>
            </p:nvSpPr>
            <p:spPr bwMode="hidden">
              <a:xfrm>
                <a:off x="824" y="921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36" name="Rectangle 385"/>
              <p:cNvSpPr>
                <a:spLocks noChangeArrowheads="1"/>
              </p:cNvSpPr>
              <p:nvPr/>
            </p:nvSpPr>
            <p:spPr bwMode="hidden">
              <a:xfrm>
                <a:off x="824" y="929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37" name="Rectangle 386"/>
              <p:cNvSpPr>
                <a:spLocks noChangeArrowheads="1"/>
              </p:cNvSpPr>
              <p:nvPr/>
            </p:nvSpPr>
            <p:spPr bwMode="hidden">
              <a:xfrm>
                <a:off x="824" y="933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38" name="Rectangle 387"/>
              <p:cNvSpPr>
                <a:spLocks noChangeArrowheads="1"/>
              </p:cNvSpPr>
              <p:nvPr/>
            </p:nvSpPr>
            <p:spPr bwMode="hidden">
              <a:xfrm>
                <a:off x="824" y="941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39" name="Rectangle 388"/>
              <p:cNvSpPr>
                <a:spLocks noChangeArrowheads="1"/>
              </p:cNvSpPr>
              <p:nvPr/>
            </p:nvSpPr>
            <p:spPr bwMode="hidden">
              <a:xfrm>
                <a:off x="824" y="949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40" name="Rectangle 389"/>
              <p:cNvSpPr>
                <a:spLocks noChangeArrowheads="1"/>
              </p:cNvSpPr>
              <p:nvPr/>
            </p:nvSpPr>
            <p:spPr bwMode="hidden">
              <a:xfrm>
                <a:off x="824" y="953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41" name="Rectangle 390"/>
              <p:cNvSpPr>
                <a:spLocks noChangeArrowheads="1"/>
              </p:cNvSpPr>
              <p:nvPr/>
            </p:nvSpPr>
            <p:spPr bwMode="hidden">
              <a:xfrm>
                <a:off x="824" y="961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42" name="Rectangle 391"/>
              <p:cNvSpPr>
                <a:spLocks noChangeArrowheads="1"/>
              </p:cNvSpPr>
              <p:nvPr/>
            </p:nvSpPr>
            <p:spPr bwMode="hidden">
              <a:xfrm>
                <a:off x="824" y="969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43" name="Rectangle 392"/>
              <p:cNvSpPr>
                <a:spLocks noChangeArrowheads="1"/>
              </p:cNvSpPr>
              <p:nvPr/>
            </p:nvSpPr>
            <p:spPr bwMode="hidden">
              <a:xfrm>
                <a:off x="824" y="973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44" name="Rectangle 393"/>
              <p:cNvSpPr>
                <a:spLocks noChangeArrowheads="1"/>
              </p:cNvSpPr>
              <p:nvPr/>
            </p:nvSpPr>
            <p:spPr bwMode="hidden">
              <a:xfrm>
                <a:off x="824" y="981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45" name="Rectangle 394"/>
              <p:cNvSpPr>
                <a:spLocks noChangeArrowheads="1"/>
              </p:cNvSpPr>
              <p:nvPr/>
            </p:nvSpPr>
            <p:spPr bwMode="hidden">
              <a:xfrm>
                <a:off x="824" y="989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46" name="Rectangle 395"/>
              <p:cNvSpPr>
                <a:spLocks noChangeArrowheads="1"/>
              </p:cNvSpPr>
              <p:nvPr/>
            </p:nvSpPr>
            <p:spPr bwMode="hidden">
              <a:xfrm>
                <a:off x="824" y="993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47" name="Rectangle 396"/>
              <p:cNvSpPr>
                <a:spLocks noChangeArrowheads="1"/>
              </p:cNvSpPr>
              <p:nvPr/>
            </p:nvSpPr>
            <p:spPr bwMode="hidden">
              <a:xfrm>
                <a:off x="824" y="1001"/>
                <a:ext cx="2795" cy="9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48" name="Rectangle 397"/>
              <p:cNvSpPr>
                <a:spLocks noChangeArrowheads="1"/>
              </p:cNvSpPr>
              <p:nvPr/>
            </p:nvSpPr>
            <p:spPr bwMode="hidden">
              <a:xfrm>
                <a:off x="824" y="1010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49" name="Rectangle 398"/>
              <p:cNvSpPr>
                <a:spLocks noChangeArrowheads="1"/>
              </p:cNvSpPr>
              <p:nvPr/>
            </p:nvSpPr>
            <p:spPr bwMode="hidden">
              <a:xfrm>
                <a:off x="824" y="1014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50" name="Rectangle 399"/>
              <p:cNvSpPr>
                <a:spLocks noChangeArrowheads="1"/>
              </p:cNvSpPr>
              <p:nvPr/>
            </p:nvSpPr>
            <p:spPr bwMode="hidden">
              <a:xfrm>
                <a:off x="824" y="1022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51" name="Rectangle 400"/>
              <p:cNvSpPr>
                <a:spLocks noChangeArrowheads="1"/>
              </p:cNvSpPr>
              <p:nvPr/>
            </p:nvSpPr>
            <p:spPr bwMode="hidden">
              <a:xfrm>
                <a:off x="824" y="1030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52" name="Rectangle 401"/>
              <p:cNvSpPr>
                <a:spLocks noChangeArrowheads="1"/>
              </p:cNvSpPr>
              <p:nvPr/>
            </p:nvSpPr>
            <p:spPr bwMode="hidden">
              <a:xfrm>
                <a:off x="824" y="1034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53" name="Rectangle 402"/>
              <p:cNvSpPr>
                <a:spLocks noChangeArrowheads="1"/>
              </p:cNvSpPr>
              <p:nvPr/>
            </p:nvSpPr>
            <p:spPr bwMode="hidden">
              <a:xfrm>
                <a:off x="824" y="1042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54" name="Rectangle 403"/>
              <p:cNvSpPr>
                <a:spLocks noChangeArrowheads="1"/>
              </p:cNvSpPr>
              <p:nvPr/>
            </p:nvSpPr>
            <p:spPr bwMode="hidden">
              <a:xfrm>
                <a:off x="824" y="1046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55" name="Rectangle 404"/>
              <p:cNvSpPr>
                <a:spLocks noChangeArrowheads="1"/>
              </p:cNvSpPr>
              <p:nvPr/>
            </p:nvSpPr>
            <p:spPr bwMode="hidden">
              <a:xfrm>
                <a:off x="824" y="1054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56" name="Rectangle 405"/>
              <p:cNvSpPr>
                <a:spLocks noChangeArrowheads="1"/>
              </p:cNvSpPr>
              <p:nvPr/>
            </p:nvSpPr>
            <p:spPr bwMode="hidden">
              <a:xfrm>
                <a:off x="824" y="1062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57" name="Rectangle 406"/>
              <p:cNvSpPr>
                <a:spLocks noChangeArrowheads="1"/>
              </p:cNvSpPr>
              <p:nvPr/>
            </p:nvSpPr>
            <p:spPr bwMode="hidden">
              <a:xfrm>
                <a:off x="824" y="1066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58" name="Rectangle 407"/>
              <p:cNvSpPr>
                <a:spLocks noChangeArrowheads="1"/>
              </p:cNvSpPr>
              <p:nvPr/>
            </p:nvSpPr>
            <p:spPr bwMode="hidden">
              <a:xfrm>
                <a:off x="824" y="1074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59" name="Rectangle 408"/>
              <p:cNvSpPr>
                <a:spLocks noChangeArrowheads="1"/>
              </p:cNvSpPr>
              <p:nvPr/>
            </p:nvSpPr>
            <p:spPr bwMode="hidden">
              <a:xfrm>
                <a:off x="824" y="1082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60" name="Rectangle 409"/>
              <p:cNvSpPr>
                <a:spLocks noChangeArrowheads="1"/>
              </p:cNvSpPr>
              <p:nvPr/>
            </p:nvSpPr>
            <p:spPr bwMode="hidden">
              <a:xfrm>
                <a:off x="824" y="1086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61" name="Rectangle 410"/>
              <p:cNvSpPr>
                <a:spLocks noChangeArrowheads="1"/>
              </p:cNvSpPr>
              <p:nvPr/>
            </p:nvSpPr>
            <p:spPr bwMode="hidden">
              <a:xfrm>
                <a:off x="824" y="1094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62" name="Rectangle 411"/>
              <p:cNvSpPr>
                <a:spLocks noChangeArrowheads="1"/>
              </p:cNvSpPr>
              <p:nvPr/>
            </p:nvSpPr>
            <p:spPr bwMode="hidden">
              <a:xfrm>
                <a:off x="824" y="1102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63" name="Rectangle 412"/>
              <p:cNvSpPr>
                <a:spLocks noChangeArrowheads="1"/>
              </p:cNvSpPr>
              <p:nvPr/>
            </p:nvSpPr>
            <p:spPr bwMode="hidden">
              <a:xfrm>
                <a:off x="824" y="1106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64" name="Rectangle 413"/>
              <p:cNvSpPr>
                <a:spLocks noChangeArrowheads="1"/>
              </p:cNvSpPr>
              <p:nvPr/>
            </p:nvSpPr>
            <p:spPr bwMode="hidden">
              <a:xfrm>
                <a:off x="824" y="1114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65" name="Rectangle 414"/>
              <p:cNvSpPr>
                <a:spLocks noChangeArrowheads="1"/>
              </p:cNvSpPr>
              <p:nvPr/>
            </p:nvSpPr>
            <p:spPr bwMode="hidden">
              <a:xfrm>
                <a:off x="824" y="1122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66" name="Rectangle 415"/>
              <p:cNvSpPr>
                <a:spLocks noChangeArrowheads="1"/>
              </p:cNvSpPr>
              <p:nvPr/>
            </p:nvSpPr>
            <p:spPr bwMode="hidden">
              <a:xfrm>
                <a:off x="824" y="1126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67" name="Rectangle 416"/>
              <p:cNvSpPr>
                <a:spLocks noChangeArrowheads="1"/>
              </p:cNvSpPr>
              <p:nvPr/>
            </p:nvSpPr>
            <p:spPr bwMode="hidden">
              <a:xfrm>
                <a:off x="824" y="1134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68" name="Rectangle 417"/>
              <p:cNvSpPr>
                <a:spLocks noChangeArrowheads="1"/>
              </p:cNvSpPr>
              <p:nvPr/>
            </p:nvSpPr>
            <p:spPr bwMode="hidden">
              <a:xfrm>
                <a:off x="824" y="1142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69" name="Rectangle 418"/>
              <p:cNvSpPr>
                <a:spLocks noChangeArrowheads="1"/>
              </p:cNvSpPr>
              <p:nvPr/>
            </p:nvSpPr>
            <p:spPr bwMode="hidden">
              <a:xfrm>
                <a:off x="824" y="1146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70" name="Rectangle 419"/>
              <p:cNvSpPr>
                <a:spLocks noChangeArrowheads="1"/>
              </p:cNvSpPr>
              <p:nvPr/>
            </p:nvSpPr>
            <p:spPr bwMode="hidden">
              <a:xfrm>
                <a:off x="824" y="1154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71" name="Rectangle 420"/>
              <p:cNvSpPr>
                <a:spLocks noChangeArrowheads="1"/>
              </p:cNvSpPr>
              <p:nvPr/>
            </p:nvSpPr>
            <p:spPr bwMode="hidden">
              <a:xfrm>
                <a:off x="824" y="1162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72" name="Rectangle 421"/>
              <p:cNvSpPr>
                <a:spLocks noChangeArrowheads="1"/>
              </p:cNvSpPr>
              <p:nvPr/>
            </p:nvSpPr>
            <p:spPr bwMode="hidden">
              <a:xfrm>
                <a:off x="824" y="1166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73" name="Rectangle 422"/>
              <p:cNvSpPr>
                <a:spLocks noChangeArrowheads="1"/>
              </p:cNvSpPr>
              <p:nvPr/>
            </p:nvSpPr>
            <p:spPr bwMode="hidden">
              <a:xfrm>
                <a:off x="824" y="1174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74" name="Rectangle 423"/>
              <p:cNvSpPr>
                <a:spLocks noChangeArrowheads="1"/>
              </p:cNvSpPr>
              <p:nvPr/>
            </p:nvSpPr>
            <p:spPr bwMode="hidden">
              <a:xfrm>
                <a:off x="824" y="1182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75" name="Rectangle 424"/>
              <p:cNvSpPr>
                <a:spLocks noChangeArrowheads="1"/>
              </p:cNvSpPr>
              <p:nvPr/>
            </p:nvSpPr>
            <p:spPr bwMode="hidden">
              <a:xfrm>
                <a:off x="824" y="1186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76" name="Rectangle 425"/>
              <p:cNvSpPr>
                <a:spLocks noChangeArrowheads="1"/>
              </p:cNvSpPr>
              <p:nvPr/>
            </p:nvSpPr>
            <p:spPr bwMode="hidden">
              <a:xfrm>
                <a:off x="824" y="1194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77" name="Rectangle 426"/>
              <p:cNvSpPr>
                <a:spLocks noChangeArrowheads="1"/>
              </p:cNvSpPr>
              <p:nvPr/>
            </p:nvSpPr>
            <p:spPr bwMode="hidden">
              <a:xfrm>
                <a:off x="824" y="1198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78" name="Rectangle 427"/>
              <p:cNvSpPr>
                <a:spLocks noChangeArrowheads="1"/>
              </p:cNvSpPr>
              <p:nvPr/>
            </p:nvSpPr>
            <p:spPr bwMode="hidden">
              <a:xfrm>
                <a:off x="824" y="1206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79" name="Rectangle 428"/>
              <p:cNvSpPr>
                <a:spLocks noChangeArrowheads="1"/>
              </p:cNvSpPr>
              <p:nvPr/>
            </p:nvSpPr>
            <p:spPr bwMode="hidden">
              <a:xfrm>
                <a:off x="824" y="1214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80" name="Rectangle 429"/>
              <p:cNvSpPr>
                <a:spLocks noChangeArrowheads="1"/>
              </p:cNvSpPr>
              <p:nvPr/>
            </p:nvSpPr>
            <p:spPr bwMode="hidden">
              <a:xfrm>
                <a:off x="824" y="1218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81" name="Rectangle 430"/>
              <p:cNvSpPr>
                <a:spLocks noChangeArrowheads="1"/>
              </p:cNvSpPr>
              <p:nvPr/>
            </p:nvSpPr>
            <p:spPr bwMode="hidden">
              <a:xfrm>
                <a:off x="824" y="1226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82" name="Rectangle 431"/>
              <p:cNvSpPr>
                <a:spLocks noChangeArrowheads="1"/>
              </p:cNvSpPr>
              <p:nvPr/>
            </p:nvSpPr>
            <p:spPr bwMode="hidden">
              <a:xfrm>
                <a:off x="824" y="1234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83" name="Rectangle 432"/>
              <p:cNvSpPr>
                <a:spLocks noChangeArrowheads="1"/>
              </p:cNvSpPr>
              <p:nvPr/>
            </p:nvSpPr>
            <p:spPr bwMode="hidden">
              <a:xfrm>
                <a:off x="824" y="1238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84" name="Rectangle 433"/>
              <p:cNvSpPr>
                <a:spLocks noChangeArrowheads="1"/>
              </p:cNvSpPr>
              <p:nvPr/>
            </p:nvSpPr>
            <p:spPr bwMode="hidden">
              <a:xfrm>
                <a:off x="824" y="1246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85" name="Rectangle 434"/>
              <p:cNvSpPr>
                <a:spLocks noChangeArrowheads="1"/>
              </p:cNvSpPr>
              <p:nvPr/>
            </p:nvSpPr>
            <p:spPr bwMode="hidden">
              <a:xfrm>
                <a:off x="824" y="1254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86" name="Rectangle 435"/>
              <p:cNvSpPr>
                <a:spLocks noChangeArrowheads="1"/>
              </p:cNvSpPr>
              <p:nvPr/>
            </p:nvSpPr>
            <p:spPr bwMode="hidden">
              <a:xfrm>
                <a:off x="824" y="1258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87" name="Rectangle 436"/>
              <p:cNvSpPr>
                <a:spLocks noChangeArrowheads="1"/>
              </p:cNvSpPr>
              <p:nvPr/>
            </p:nvSpPr>
            <p:spPr bwMode="hidden">
              <a:xfrm>
                <a:off x="824" y="1266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88" name="Rectangle 437"/>
              <p:cNvSpPr>
                <a:spLocks noChangeArrowheads="1"/>
              </p:cNvSpPr>
              <p:nvPr/>
            </p:nvSpPr>
            <p:spPr bwMode="hidden">
              <a:xfrm>
                <a:off x="824" y="1274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89" name="Rectangle 438"/>
              <p:cNvSpPr>
                <a:spLocks noChangeArrowheads="1"/>
              </p:cNvSpPr>
              <p:nvPr/>
            </p:nvSpPr>
            <p:spPr bwMode="hidden">
              <a:xfrm>
                <a:off x="824" y="1278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90" name="Rectangle 439"/>
              <p:cNvSpPr>
                <a:spLocks noChangeArrowheads="1"/>
              </p:cNvSpPr>
              <p:nvPr/>
            </p:nvSpPr>
            <p:spPr bwMode="hidden">
              <a:xfrm>
                <a:off x="824" y="1286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91" name="Rectangle 440"/>
              <p:cNvSpPr>
                <a:spLocks noChangeArrowheads="1"/>
              </p:cNvSpPr>
              <p:nvPr/>
            </p:nvSpPr>
            <p:spPr bwMode="hidden">
              <a:xfrm>
                <a:off x="824" y="1294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92" name="Rectangle 441"/>
              <p:cNvSpPr>
                <a:spLocks noChangeArrowheads="1"/>
              </p:cNvSpPr>
              <p:nvPr/>
            </p:nvSpPr>
            <p:spPr bwMode="hidden">
              <a:xfrm>
                <a:off x="824" y="1298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93" name="Rectangle 442"/>
              <p:cNvSpPr>
                <a:spLocks noChangeArrowheads="1"/>
              </p:cNvSpPr>
              <p:nvPr/>
            </p:nvSpPr>
            <p:spPr bwMode="hidden">
              <a:xfrm>
                <a:off x="824" y="1306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94" name="Rectangle 443"/>
              <p:cNvSpPr>
                <a:spLocks noChangeArrowheads="1"/>
              </p:cNvSpPr>
              <p:nvPr/>
            </p:nvSpPr>
            <p:spPr bwMode="hidden">
              <a:xfrm>
                <a:off x="824" y="1314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95" name="Rectangle 444"/>
              <p:cNvSpPr>
                <a:spLocks noChangeArrowheads="1"/>
              </p:cNvSpPr>
              <p:nvPr/>
            </p:nvSpPr>
            <p:spPr bwMode="hidden">
              <a:xfrm>
                <a:off x="824" y="1318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96" name="Rectangle 445"/>
              <p:cNvSpPr>
                <a:spLocks noChangeArrowheads="1"/>
              </p:cNvSpPr>
              <p:nvPr/>
            </p:nvSpPr>
            <p:spPr bwMode="hidden">
              <a:xfrm>
                <a:off x="824" y="1326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97" name="Rectangle 446"/>
              <p:cNvSpPr>
                <a:spLocks noChangeArrowheads="1"/>
              </p:cNvSpPr>
              <p:nvPr/>
            </p:nvSpPr>
            <p:spPr bwMode="hidden">
              <a:xfrm>
                <a:off x="824" y="1334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98" name="Rectangle 447"/>
              <p:cNvSpPr>
                <a:spLocks noChangeArrowheads="1"/>
              </p:cNvSpPr>
              <p:nvPr/>
            </p:nvSpPr>
            <p:spPr bwMode="hidden">
              <a:xfrm>
                <a:off x="824" y="1338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899" name="Rectangle 448"/>
              <p:cNvSpPr>
                <a:spLocks noChangeArrowheads="1"/>
              </p:cNvSpPr>
              <p:nvPr/>
            </p:nvSpPr>
            <p:spPr bwMode="hidden">
              <a:xfrm>
                <a:off x="824" y="1346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00" name="Rectangle 449"/>
              <p:cNvSpPr>
                <a:spLocks noChangeArrowheads="1"/>
              </p:cNvSpPr>
              <p:nvPr/>
            </p:nvSpPr>
            <p:spPr bwMode="hidden">
              <a:xfrm>
                <a:off x="824" y="1350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01" name="Rectangle 450"/>
              <p:cNvSpPr>
                <a:spLocks noChangeArrowheads="1"/>
              </p:cNvSpPr>
              <p:nvPr/>
            </p:nvSpPr>
            <p:spPr bwMode="hidden">
              <a:xfrm>
                <a:off x="824" y="1358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02" name="Rectangle 451"/>
              <p:cNvSpPr>
                <a:spLocks noChangeArrowheads="1"/>
              </p:cNvSpPr>
              <p:nvPr/>
            </p:nvSpPr>
            <p:spPr bwMode="hidden">
              <a:xfrm>
                <a:off x="824" y="1366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03" name="Rectangle 452"/>
              <p:cNvSpPr>
                <a:spLocks noChangeArrowheads="1"/>
              </p:cNvSpPr>
              <p:nvPr/>
            </p:nvSpPr>
            <p:spPr bwMode="hidden">
              <a:xfrm>
                <a:off x="824" y="1370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04" name="Rectangle 453"/>
              <p:cNvSpPr>
                <a:spLocks noChangeArrowheads="1"/>
              </p:cNvSpPr>
              <p:nvPr/>
            </p:nvSpPr>
            <p:spPr bwMode="hidden">
              <a:xfrm>
                <a:off x="824" y="1378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05" name="Rectangle 454"/>
              <p:cNvSpPr>
                <a:spLocks noChangeArrowheads="1"/>
              </p:cNvSpPr>
              <p:nvPr/>
            </p:nvSpPr>
            <p:spPr bwMode="hidden">
              <a:xfrm>
                <a:off x="824" y="1386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06" name="Rectangle 455"/>
              <p:cNvSpPr>
                <a:spLocks noChangeArrowheads="1"/>
              </p:cNvSpPr>
              <p:nvPr/>
            </p:nvSpPr>
            <p:spPr bwMode="hidden">
              <a:xfrm>
                <a:off x="824" y="1390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07" name="Rectangle 456"/>
              <p:cNvSpPr>
                <a:spLocks noChangeArrowheads="1"/>
              </p:cNvSpPr>
              <p:nvPr/>
            </p:nvSpPr>
            <p:spPr bwMode="hidden">
              <a:xfrm>
                <a:off x="824" y="1398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08" name="Rectangle 457"/>
              <p:cNvSpPr>
                <a:spLocks noChangeArrowheads="1"/>
              </p:cNvSpPr>
              <p:nvPr/>
            </p:nvSpPr>
            <p:spPr bwMode="hidden">
              <a:xfrm>
                <a:off x="824" y="1406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09" name="Rectangle 458"/>
              <p:cNvSpPr>
                <a:spLocks noChangeArrowheads="1"/>
              </p:cNvSpPr>
              <p:nvPr/>
            </p:nvSpPr>
            <p:spPr bwMode="hidden">
              <a:xfrm>
                <a:off x="824" y="1410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10" name="Rectangle 459"/>
              <p:cNvSpPr>
                <a:spLocks noChangeArrowheads="1"/>
              </p:cNvSpPr>
              <p:nvPr/>
            </p:nvSpPr>
            <p:spPr bwMode="hidden">
              <a:xfrm>
                <a:off x="824" y="1418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11" name="Rectangle 460"/>
              <p:cNvSpPr>
                <a:spLocks noChangeArrowheads="1"/>
              </p:cNvSpPr>
              <p:nvPr/>
            </p:nvSpPr>
            <p:spPr bwMode="hidden">
              <a:xfrm>
                <a:off x="824" y="1426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12" name="Rectangle 461"/>
              <p:cNvSpPr>
                <a:spLocks noChangeArrowheads="1"/>
              </p:cNvSpPr>
              <p:nvPr/>
            </p:nvSpPr>
            <p:spPr bwMode="hidden">
              <a:xfrm>
                <a:off x="824" y="1430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13" name="Rectangle 462"/>
              <p:cNvSpPr>
                <a:spLocks noChangeArrowheads="1"/>
              </p:cNvSpPr>
              <p:nvPr/>
            </p:nvSpPr>
            <p:spPr bwMode="hidden">
              <a:xfrm>
                <a:off x="824" y="1438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14" name="Rectangle 463"/>
              <p:cNvSpPr>
                <a:spLocks noChangeArrowheads="1"/>
              </p:cNvSpPr>
              <p:nvPr/>
            </p:nvSpPr>
            <p:spPr bwMode="hidden">
              <a:xfrm>
                <a:off x="824" y="1446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15" name="Rectangle 464"/>
              <p:cNvSpPr>
                <a:spLocks noChangeArrowheads="1"/>
              </p:cNvSpPr>
              <p:nvPr/>
            </p:nvSpPr>
            <p:spPr bwMode="hidden">
              <a:xfrm>
                <a:off x="824" y="1450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16" name="Rectangle 465"/>
              <p:cNvSpPr>
                <a:spLocks noChangeArrowheads="1"/>
              </p:cNvSpPr>
              <p:nvPr/>
            </p:nvSpPr>
            <p:spPr bwMode="hidden">
              <a:xfrm>
                <a:off x="824" y="1458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17" name="Rectangle 466"/>
              <p:cNvSpPr>
                <a:spLocks noChangeArrowheads="1"/>
              </p:cNvSpPr>
              <p:nvPr/>
            </p:nvSpPr>
            <p:spPr bwMode="hidden">
              <a:xfrm>
                <a:off x="824" y="1466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18" name="Rectangle 467"/>
              <p:cNvSpPr>
                <a:spLocks noChangeArrowheads="1"/>
              </p:cNvSpPr>
              <p:nvPr/>
            </p:nvSpPr>
            <p:spPr bwMode="hidden">
              <a:xfrm>
                <a:off x="824" y="1470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19" name="Rectangle 468"/>
              <p:cNvSpPr>
                <a:spLocks noChangeArrowheads="1"/>
              </p:cNvSpPr>
              <p:nvPr/>
            </p:nvSpPr>
            <p:spPr bwMode="hidden">
              <a:xfrm>
                <a:off x="824" y="1478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20" name="Rectangle 469"/>
              <p:cNvSpPr>
                <a:spLocks noChangeArrowheads="1"/>
              </p:cNvSpPr>
              <p:nvPr/>
            </p:nvSpPr>
            <p:spPr bwMode="hidden">
              <a:xfrm>
                <a:off x="824" y="1486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21" name="Rectangle 470"/>
              <p:cNvSpPr>
                <a:spLocks noChangeArrowheads="1"/>
              </p:cNvSpPr>
              <p:nvPr/>
            </p:nvSpPr>
            <p:spPr bwMode="hidden">
              <a:xfrm>
                <a:off x="824" y="1490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22" name="Rectangle 471"/>
              <p:cNvSpPr>
                <a:spLocks noChangeArrowheads="1"/>
              </p:cNvSpPr>
              <p:nvPr/>
            </p:nvSpPr>
            <p:spPr bwMode="hidden">
              <a:xfrm>
                <a:off x="824" y="1498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23" name="Rectangle 472"/>
              <p:cNvSpPr>
                <a:spLocks noChangeArrowheads="1"/>
              </p:cNvSpPr>
              <p:nvPr/>
            </p:nvSpPr>
            <p:spPr bwMode="hidden">
              <a:xfrm>
                <a:off x="824" y="1506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24" name="Rectangle 473"/>
              <p:cNvSpPr>
                <a:spLocks noChangeArrowheads="1"/>
              </p:cNvSpPr>
              <p:nvPr/>
            </p:nvSpPr>
            <p:spPr bwMode="hidden">
              <a:xfrm>
                <a:off x="824" y="1510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25" name="Rectangle 474"/>
              <p:cNvSpPr>
                <a:spLocks noChangeArrowheads="1"/>
              </p:cNvSpPr>
              <p:nvPr/>
            </p:nvSpPr>
            <p:spPr bwMode="hidden">
              <a:xfrm>
                <a:off x="824" y="1518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26" name="Rectangle 475"/>
              <p:cNvSpPr>
                <a:spLocks noChangeArrowheads="1"/>
              </p:cNvSpPr>
              <p:nvPr/>
            </p:nvSpPr>
            <p:spPr bwMode="hidden">
              <a:xfrm>
                <a:off x="824" y="1522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27" name="Rectangle 476"/>
              <p:cNvSpPr>
                <a:spLocks noChangeArrowheads="1"/>
              </p:cNvSpPr>
              <p:nvPr/>
            </p:nvSpPr>
            <p:spPr bwMode="hidden">
              <a:xfrm>
                <a:off x="824" y="1530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28" name="Rectangle 477"/>
              <p:cNvSpPr>
                <a:spLocks noChangeArrowheads="1"/>
              </p:cNvSpPr>
              <p:nvPr/>
            </p:nvSpPr>
            <p:spPr bwMode="hidden">
              <a:xfrm>
                <a:off x="824" y="1538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29" name="Rectangle 478"/>
              <p:cNvSpPr>
                <a:spLocks noChangeArrowheads="1"/>
              </p:cNvSpPr>
              <p:nvPr/>
            </p:nvSpPr>
            <p:spPr bwMode="hidden">
              <a:xfrm>
                <a:off x="824" y="1542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30" name="Rectangle 479"/>
              <p:cNvSpPr>
                <a:spLocks noChangeArrowheads="1"/>
              </p:cNvSpPr>
              <p:nvPr/>
            </p:nvSpPr>
            <p:spPr bwMode="hidden">
              <a:xfrm>
                <a:off x="824" y="1550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31" name="Rectangle 480"/>
              <p:cNvSpPr>
                <a:spLocks noChangeArrowheads="1"/>
              </p:cNvSpPr>
              <p:nvPr/>
            </p:nvSpPr>
            <p:spPr bwMode="hidden">
              <a:xfrm>
                <a:off x="824" y="1558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32" name="Rectangle 481"/>
              <p:cNvSpPr>
                <a:spLocks noChangeArrowheads="1"/>
              </p:cNvSpPr>
              <p:nvPr/>
            </p:nvSpPr>
            <p:spPr bwMode="hidden">
              <a:xfrm>
                <a:off x="824" y="1562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33" name="Rectangle 482"/>
              <p:cNvSpPr>
                <a:spLocks noChangeArrowheads="1"/>
              </p:cNvSpPr>
              <p:nvPr/>
            </p:nvSpPr>
            <p:spPr bwMode="hidden">
              <a:xfrm>
                <a:off x="824" y="1570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34" name="Rectangle 483"/>
              <p:cNvSpPr>
                <a:spLocks noChangeArrowheads="1"/>
              </p:cNvSpPr>
              <p:nvPr/>
            </p:nvSpPr>
            <p:spPr bwMode="hidden">
              <a:xfrm>
                <a:off x="824" y="1578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35" name="Rectangle 484"/>
              <p:cNvSpPr>
                <a:spLocks noChangeArrowheads="1"/>
              </p:cNvSpPr>
              <p:nvPr/>
            </p:nvSpPr>
            <p:spPr bwMode="hidden">
              <a:xfrm>
                <a:off x="824" y="1582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36" name="Rectangle 485"/>
              <p:cNvSpPr>
                <a:spLocks noChangeArrowheads="1"/>
              </p:cNvSpPr>
              <p:nvPr/>
            </p:nvSpPr>
            <p:spPr bwMode="hidden">
              <a:xfrm>
                <a:off x="824" y="1590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37" name="Rectangle 486"/>
              <p:cNvSpPr>
                <a:spLocks noChangeArrowheads="1"/>
              </p:cNvSpPr>
              <p:nvPr/>
            </p:nvSpPr>
            <p:spPr bwMode="hidden">
              <a:xfrm>
                <a:off x="824" y="1598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38" name="Rectangle 487"/>
              <p:cNvSpPr>
                <a:spLocks noChangeArrowheads="1"/>
              </p:cNvSpPr>
              <p:nvPr/>
            </p:nvSpPr>
            <p:spPr bwMode="hidden">
              <a:xfrm>
                <a:off x="824" y="1602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39" name="Rectangle 488"/>
              <p:cNvSpPr>
                <a:spLocks noChangeArrowheads="1"/>
              </p:cNvSpPr>
              <p:nvPr/>
            </p:nvSpPr>
            <p:spPr bwMode="hidden">
              <a:xfrm>
                <a:off x="824" y="1610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40" name="Rectangle 489"/>
              <p:cNvSpPr>
                <a:spLocks noChangeArrowheads="1"/>
              </p:cNvSpPr>
              <p:nvPr/>
            </p:nvSpPr>
            <p:spPr bwMode="hidden">
              <a:xfrm>
                <a:off x="824" y="1618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41" name="Rectangle 490"/>
              <p:cNvSpPr>
                <a:spLocks noChangeArrowheads="1"/>
              </p:cNvSpPr>
              <p:nvPr/>
            </p:nvSpPr>
            <p:spPr bwMode="hidden">
              <a:xfrm>
                <a:off x="824" y="1622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42" name="Rectangle 491"/>
              <p:cNvSpPr>
                <a:spLocks noChangeArrowheads="1"/>
              </p:cNvSpPr>
              <p:nvPr/>
            </p:nvSpPr>
            <p:spPr bwMode="hidden">
              <a:xfrm>
                <a:off x="824" y="1630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43" name="Rectangle 492"/>
              <p:cNvSpPr>
                <a:spLocks noChangeArrowheads="1"/>
              </p:cNvSpPr>
              <p:nvPr/>
            </p:nvSpPr>
            <p:spPr bwMode="hidden">
              <a:xfrm>
                <a:off x="824" y="1638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44" name="Rectangle 493"/>
              <p:cNvSpPr>
                <a:spLocks noChangeArrowheads="1"/>
              </p:cNvSpPr>
              <p:nvPr/>
            </p:nvSpPr>
            <p:spPr bwMode="hidden">
              <a:xfrm>
                <a:off x="824" y="1642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45" name="Rectangle 494"/>
              <p:cNvSpPr>
                <a:spLocks noChangeArrowheads="1"/>
              </p:cNvSpPr>
              <p:nvPr/>
            </p:nvSpPr>
            <p:spPr bwMode="hidden">
              <a:xfrm>
                <a:off x="824" y="1650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46" name="Rectangle 495"/>
              <p:cNvSpPr>
                <a:spLocks noChangeArrowheads="1"/>
              </p:cNvSpPr>
              <p:nvPr/>
            </p:nvSpPr>
            <p:spPr bwMode="hidden">
              <a:xfrm>
                <a:off x="824" y="1658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47" name="Rectangle 496"/>
              <p:cNvSpPr>
                <a:spLocks noChangeArrowheads="1"/>
              </p:cNvSpPr>
              <p:nvPr/>
            </p:nvSpPr>
            <p:spPr bwMode="hidden">
              <a:xfrm>
                <a:off x="824" y="1662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48" name="Rectangle 497"/>
              <p:cNvSpPr>
                <a:spLocks noChangeArrowheads="1"/>
              </p:cNvSpPr>
              <p:nvPr/>
            </p:nvSpPr>
            <p:spPr bwMode="hidden">
              <a:xfrm>
                <a:off x="824" y="1670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49" name="Rectangle 498"/>
              <p:cNvSpPr>
                <a:spLocks noChangeArrowheads="1"/>
              </p:cNvSpPr>
              <p:nvPr/>
            </p:nvSpPr>
            <p:spPr bwMode="hidden">
              <a:xfrm>
                <a:off x="824" y="1674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50" name="Rectangle 499"/>
              <p:cNvSpPr>
                <a:spLocks noChangeArrowheads="1"/>
              </p:cNvSpPr>
              <p:nvPr/>
            </p:nvSpPr>
            <p:spPr bwMode="hidden">
              <a:xfrm>
                <a:off x="824" y="1682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51" name="Rectangle 500"/>
              <p:cNvSpPr>
                <a:spLocks noChangeArrowheads="1"/>
              </p:cNvSpPr>
              <p:nvPr/>
            </p:nvSpPr>
            <p:spPr bwMode="hidden">
              <a:xfrm>
                <a:off x="824" y="1690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52" name="Rectangle 501"/>
              <p:cNvSpPr>
                <a:spLocks noChangeArrowheads="1"/>
              </p:cNvSpPr>
              <p:nvPr/>
            </p:nvSpPr>
            <p:spPr bwMode="hidden">
              <a:xfrm>
                <a:off x="824" y="1694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53" name="Rectangle 502"/>
              <p:cNvSpPr>
                <a:spLocks noChangeArrowheads="1"/>
              </p:cNvSpPr>
              <p:nvPr/>
            </p:nvSpPr>
            <p:spPr bwMode="hidden">
              <a:xfrm>
                <a:off x="824" y="1702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54" name="Rectangle 503"/>
              <p:cNvSpPr>
                <a:spLocks noChangeArrowheads="1"/>
              </p:cNvSpPr>
              <p:nvPr/>
            </p:nvSpPr>
            <p:spPr bwMode="hidden">
              <a:xfrm>
                <a:off x="824" y="1710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55" name="Rectangle 504"/>
              <p:cNvSpPr>
                <a:spLocks noChangeArrowheads="1"/>
              </p:cNvSpPr>
              <p:nvPr/>
            </p:nvSpPr>
            <p:spPr bwMode="hidden">
              <a:xfrm>
                <a:off x="824" y="1714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56" name="Rectangle 505"/>
              <p:cNvSpPr>
                <a:spLocks noChangeArrowheads="1"/>
              </p:cNvSpPr>
              <p:nvPr/>
            </p:nvSpPr>
            <p:spPr bwMode="hidden">
              <a:xfrm>
                <a:off x="824" y="1722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57" name="Rectangle 506"/>
              <p:cNvSpPr>
                <a:spLocks noChangeArrowheads="1"/>
              </p:cNvSpPr>
              <p:nvPr/>
            </p:nvSpPr>
            <p:spPr bwMode="hidden">
              <a:xfrm>
                <a:off x="824" y="1730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58" name="Rectangle 507"/>
              <p:cNvSpPr>
                <a:spLocks noChangeArrowheads="1"/>
              </p:cNvSpPr>
              <p:nvPr/>
            </p:nvSpPr>
            <p:spPr bwMode="hidden">
              <a:xfrm>
                <a:off x="824" y="1734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59" name="Rectangle 508"/>
              <p:cNvSpPr>
                <a:spLocks noChangeArrowheads="1"/>
              </p:cNvSpPr>
              <p:nvPr/>
            </p:nvSpPr>
            <p:spPr bwMode="hidden">
              <a:xfrm>
                <a:off x="824" y="1742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60" name="Rectangle 509"/>
              <p:cNvSpPr>
                <a:spLocks noChangeArrowheads="1"/>
              </p:cNvSpPr>
              <p:nvPr/>
            </p:nvSpPr>
            <p:spPr bwMode="hidden">
              <a:xfrm>
                <a:off x="824" y="1750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61" name="Rectangle 510"/>
              <p:cNvSpPr>
                <a:spLocks noChangeArrowheads="1"/>
              </p:cNvSpPr>
              <p:nvPr/>
            </p:nvSpPr>
            <p:spPr bwMode="hidden">
              <a:xfrm>
                <a:off x="824" y="1754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62" name="Rectangle 511"/>
              <p:cNvSpPr>
                <a:spLocks noChangeArrowheads="1"/>
              </p:cNvSpPr>
              <p:nvPr/>
            </p:nvSpPr>
            <p:spPr bwMode="hidden">
              <a:xfrm>
                <a:off x="824" y="1762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63" name="Rectangle 512"/>
              <p:cNvSpPr>
                <a:spLocks noChangeArrowheads="1"/>
              </p:cNvSpPr>
              <p:nvPr/>
            </p:nvSpPr>
            <p:spPr bwMode="hidden">
              <a:xfrm>
                <a:off x="824" y="1770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64" name="Rectangle 513"/>
              <p:cNvSpPr>
                <a:spLocks noChangeArrowheads="1"/>
              </p:cNvSpPr>
              <p:nvPr/>
            </p:nvSpPr>
            <p:spPr bwMode="hidden">
              <a:xfrm>
                <a:off x="824" y="1774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65" name="Rectangle 514"/>
              <p:cNvSpPr>
                <a:spLocks noChangeArrowheads="1"/>
              </p:cNvSpPr>
              <p:nvPr/>
            </p:nvSpPr>
            <p:spPr bwMode="hidden">
              <a:xfrm>
                <a:off x="824" y="1782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66" name="Rectangle 515"/>
              <p:cNvSpPr>
                <a:spLocks noChangeArrowheads="1"/>
              </p:cNvSpPr>
              <p:nvPr/>
            </p:nvSpPr>
            <p:spPr bwMode="hidden">
              <a:xfrm>
                <a:off x="824" y="1790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67" name="Rectangle 516"/>
              <p:cNvSpPr>
                <a:spLocks noChangeArrowheads="1"/>
              </p:cNvSpPr>
              <p:nvPr/>
            </p:nvSpPr>
            <p:spPr bwMode="hidden">
              <a:xfrm>
                <a:off x="824" y="1794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68" name="Rectangle 517"/>
              <p:cNvSpPr>
                <a:spLocks noChangeArrowheads="1"/>
              </p:cNvSpPr>
              <p:nvPr/>
            </p:nvSpPr>
            <p:spPr bwMode="hidden">
              <a:xfrm>
                <a:off x="824" y="1802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69" name="Rectangle 518"/>
              <p:cNvSpPr>
                <a:spLocks noChangeArrowheads="1"/>
              </p:cNvSpPr>
              <p:nvPr/>
            </p:nvSpPr>
            <p:spPr bwMode="hidden">
              <a:xfrm>
                <a:off x="824" y="1810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70" name="Rectangle 519"/>
              <p:cNvSpPr>
                <a:spLocks noChangeArrowheads="1"/>
              </p:cNvSpPr>
              <p:nvPr/>
            </p:nvSpPr>
            <p:spPr bwMode="hidden">
              <a:xfrm>
                <a:off x="824" y="1814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71" name="Rectangle 520"/>
              <p:cNvSpPr>
                <a:spLocks noChangeArrowheads="1"/>
              </p:cNvSpPr>
              <p:nvPr/>
            </p:nvSpPr>
            <p:spPr bwMode="hidden">
              <a:xfrm>
                <a:off x="824" y="1822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72" name="Rectangle 521"/>
              <p:cNvSpPr>
                <a:spLocks noChangeArrowheads="1"/>
              </p:cNvSpPr>
              <p:nvPr/>
            </p:nvSpPr>
            <p:spPr bwMode="hidden">
              <a:xfrm>
                <a:off x="824" y="1826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73" name="Rectangle 522"/>
              <p:cNvSpPr>
                <a:spLocks noChangeArrowheads="1"/>
              </p:cNvSpPr>
              <p:nvPr/>
            </p:nvSpPr>
            <p:spPr bwMode="hidden">
              <a:xfrm>
                <a:off x="824" y="1834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74" name="Rectangle 523"/>
              <p:cNvSpPr>
                <a:spLocks noChangeArrowheads="1"/>
              </p:cNvSpPr>
              <p:nvPr/>
            </p:nvSpPr>
            <p:spPr bwMode="hidden">
              <a:xfrm>
                <a:off x="824" y="1842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75" name="Rectangle 524"/>
              <p:cNvSpPr>
                <a:spLocks noChangeArrowheads="1"/>
              </p:cNvSpPr>
              <p:nvPr/>
            </p:nvSpPr>
            <p:spPr bwMode="hidden">
              <a:xfrm>
                <a:off x="824" y="1846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76" name="Rectangle 525"/>
              <p:cNvSpPr>
                <a:spLocks noChangeArrowheads="1"/>
              </p:cNvSpPr>
              <p:nvPr/>
            </p:nvSpPr>
            <p:spPr bwMode="hidden">
              <a:xfrm>
                <a:off x="824" y="1854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77" name="Rectangle 526"/>
              <p:cNvSpPr>
                <a:spLocks noChangeArrowheads="1"/>
              </p:cNvSpPr>
              <p:nvPr/>
            </p:nvSpPr>
            <p:spPr bwMode="hidden">
              <a:xfrm>
                <a:off x="824" y="1862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78" name="Rectangle 527"/>
              <p:cNvSpPr>
                <a:spLocks noChangeArrowheads="1"/>
              </p:cNvSpPr>
              <p:nvPr/>
            </p:nvSpPr>
            <p:spPr bwMode="hidden">
              <a:xfrm>
                <a:off x="824" y="1866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79" name="Rectangle 528"/>
              <p:cNvSpPr>
                <a:spLocks noChangeArrowheads="1"/>
              </p:cNvSpPr>
              <p:nvPr/>
            </p:nvSpPr>
            <p:spPr bwMode="hidden">
              <a:xfrm>
                <a:off x="824" y="1874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80" name="Rectangle 529"/>
              <p:cNvSpPr>
                <a:spLocks noChangeArrowheads="1"/>
              </p:cNvSpPr>
              <p:nvPr/>
            </p:nvSpPr>
            <p:spPr bwMode="hidden">
              <a:xfrm>
                <a:off x="824" y="1882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81" name="Rectangle 530"/>
              <p:cNvSpPr>
                <a:spLocks noChangeArrowheads="1"/>
              </p:cNvSpPr>
              <p:nvPr/>
            </p:nvSpPr>
            <p:spPr bwMode="hidden">
              <a:xfrm>
                <a:off x="824" y="1886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82" name="Rectangle 531"/>
              <p:cNvSpPr>
                <a:spLocks noChangeArrowheads="1"/>
              </p:cNvSpPr>
              <p:nvPr/>
            </p:nvSpPr>
            <p:spPr bwMode="hidden">
              <a:xfrm>
                <a:off x="824" y="1894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83" name="Rectangle 532"/>
              <p:cNvSpPr>
                <a:spLocks noChangeArrowheads="1"/>
              </p:cNvSpPr>
              <p:nvPr/>
            </p:nvSpPr>
            <p:spPr bwMode="hidden">
              <a:xfrm>
                <a:off x="824" y="1902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84" name="Rectangle 533"/>
              <p:cNvSpPr>
                <a:spLocks noChangeArrowheads="1"/>
              </p:cNvSpPr>
              <p:nvPr/>
            </p:nvSpPr>
            <p:spPr bwMode="hidden">
              <a:xfrm>
                <a:off x="824" y="1906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85" name="Rectangle 534"/>
              <p:cNvSpPr>
                <a:spLocks noChangeArrowheads="1"/>
              </p:cNvSpPr>
              <p:nvPr/>
            </p:nvSpPr>
            <p:spPr bwMode="hidden">
              <a:xfrm>
                <a:off x="824" y="1914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86" name="Rectangle 535"/>
              <p:cNvSpPr>
                <a:spLocks noChangeArrowheads="1"/>
              </p:cNvSpPr>
              <p:nvPr/>
            </p:nvSpPr>
            <p:spPr bwMode="hidden">
              <a:xfrm>
                <a:off x="824" y="1922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87" name="Rectangle 536"/>
              <p:cNvSpPr>
                <a:spLocks noChangeArrowheads="1"/>
              </p:cNvSpPr>
              <p:nvPr/>
            </p:nvSpPr>
            <p:spPr bwMode="hidden">
              <a:xfrm>
                <a:off x="824" y="1926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88" name="Rectangle 537"/>
              <p:cNvSpPr>
                <a:spLocks noChangeArrowheads="1"/>
              </p:cNvSpPr>
              <p:nvPr/>
            </p:nvSpPr>
            <p:spPr bwMode="hidden">
              <a:xfrm>
                <a:off x="824" y="1934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89" name="Rectangle 538"/>
              <p:cNvSpPr>
                <a:spLocks noChangeArrowheads="1"/>
              </p:cNvSpPr>
              <p:nvPr/>
            </p:nvSpPr>
            <p:spPr bwMode="hidden">
              <a:xfrm>
                <a:off x="824" y="1942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90" name="Rectangle 539"/>
              <p:cNvSpPr>
                <a:spLocks noChangeArrowheads="1"/>
              </p:cNvSpPr>
              <p:nvPr/>
            </p:nvSpPr>
            <p:spPr bwMode="hidden">
              <a:xfrm>
                <a:off x="824" y="1946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91" name="Rectangle 540"/>
              <p:cNvSpPr>
                <a:spLocks noChangeArrowheads="1"/>
              </p:cNvSpPr>
              <p:nvPr/>
            </p:nvSpPr>
            <p:spPr bwMode="hidden">
              <a:xfrm>
                <a:off x="824" y="1954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92" name="Rectangle 541"/>
              <p:cNvSpPr>
                <a:spLocks noChangeArrowheads="1"/>
              </p:cNvSpPr>
              <p:nvPr/>
            </p:nvSpPr>
            <p:spPr bwMode="hidden">
              <a:xfrm>
                <a:off x="824" y="1962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93" name="Rectangle 542"/>
              <p:cNvSpPr>
                <a:spLocks noChangeArrowheads="1"/>
              </p:cNvSpPr>
              <p:nvPr/>
            </p:nvSpPr>
            <p:spPr bwMode="hidden">
              <a:xfrm>
                <a:off x="824" y="1966"/>
                <a:ext cx="2795" cy="8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  <p:sp>
            <p:nvSpPr>
              <p:cNvPr id="152994" name="Rectangle 543"/>
              <p:cNvSpPr>
                <a:spLocks noChangeArrowheads="1"/>
              </p:cNvSpPr>
              <p:nvPr/>
            </p:nvSpPr>
            <p:spPr bwMode="hidden">
              <a:xfrm>
                <a:off x="824" y="1974"/>
                <a:ext cx="2795" cy="4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 sz="1100"/>
              </a:p>
            </p:txBody>
          </p:sp>
        </p:grpSp>
        <p:sp>
          <p:nvSpPr>
            <p:cNvPr id="152739" name="Rectangle 544"/>
            <p:cNvSpPr>
              <a:spLocks noChangeArrowheads="1"/>
            </p:cNvSpPr>
            <p:nvPr/>
          </p:nvSpPr>
          <p:spPr bwMode="hidden">
            <a:xfrm>
              <a:off x="824" y="1978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40" name="Rectangle 545"/>
            <p:cNvSpPr>
              <a:spLocks noChangeArrowheads="1"/>
            </p:cNvSpPr>
            <p:nvPr/>
          </p:nvSpPr>
          <p:spPr bwMode="hidden">
            <a:xfrm>
              <a:off x="824" y="1986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41" name="Rectangle 546"/>
            <p:cNvSpPr>
              <a:spLocks noChangeArrowheads="1"/>
            </p:cNvSpPr>
            <p:nvPr/>
          </p:nvSpPr>
          <p:spPr bwMode="hidden">
            <a:xfrm>
              <a:off x="824" y="1994"/>
              <a:ext cx="2795" cy="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42" name="Rectangle 547"/>
            <p:cNvSpPr>
              <a:spLocks noChangeArrowheads="1"/>
            </p:cNvSpPr>
            <p:nvPr/>
          </p:nvSpPr>
          <p:spPr bwMode="hidden">
            <a:xfrm>
              <a:off x="824" y="1998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43" name="Rectangle 548"/>
            <p:cNvSpPr>
              <a:spLocks noChangeArrowheads="1"/>
            </p:cNvSpPr>
            <p:nvPr/>
          </p:nvSpPr>
          <p:spPr bwMode="hidden">
            <a:xfrm>
              <a:off x="824" y="2006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44" name="Rectangle 549"/>
            <p:cNvSpPr>
              <a:spLocks noChangeArrowheads="1"/>
            </p:cNvSpPr>
            <p:nvPr/>
          </p:nvSpPr>
          <p:spPr bwMode="hidden">
            <a:xfrm>
              <a:off x="824" y="2014"/>
              <a:ext cx="2795" cy="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45" name="Rectangle 550"/>
            <p:cNvSpPr>
              <a:spLocks noChangeArrowheads="1"/>
            </p:cNvSpPr>
            <p:nvPr/>
          </p:nvSpPr>
          <p:spPr bwMode="hidden">
            <a:xfrm>
              <a:off x="824" y="2018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46" name="Rectangle 551"/>
            <p:cNvSpPr>
              <a:spLocks noChangeArrowheads="1"/>
            </p:cNvSpPr>
            <p:nvPr/>
          </p:nvSpPr>
          <p:spPr bwMode="hidden">
            <a:xfrm>
              <a:off x="824" y="2026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47" name="Rectangle 552"/>
            <p:cNvSpPr>
              <a:spLocks noChangeArrowheads="1"/>
            </p:cNvSpPr>
            <p:nvPr/>
          </p:nvSpPr>
          <p:spPr bwMode="hidden">
            <a:xfrm>
              <a:off x="824" y="2034"/>
              <a:ext cx="2795" cy="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48" name="Rectangle 553"/>
            <p:cNvSpPr>
              <a:spLocks noChangeArrowheads="1"/>
            </p:cNvSpPr>
            <p:nvPr/>
          </p:nvSpPr>
          <p:spPr bwMode="hidden">
            <a:xfrm>
              <a:off x="824" y="2038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49" name="Rectangle 554"/>
            <p:cNvSpPr>
              <a:spLocks noChangeArrowheads="1"/>
            </p:cNvSpPr>
            <p:nvPr/>
          </p:nvSpPr>
          <p:spPr bwMode="hidden">
            <a:xfrm>
              <a:off x="824" y="2046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50" name="Rectangle 555"/>
            <p:cNvSpPr>
              <a:spLocks noChangeArrowheads="1"/>
            </p:cNvSpPr>
            <p:nvPr/>
          </p:nvSpPr>
          <p:spPr bwMode="hidden">
            <a:xfrm>
              <a:off x="824" y="2054"/>
              <a:ext cx="2795" cy="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51" name="Rectangle 556"/>
            <p:cNvSpPr>
              <a:spLocks noChangeArrowheads="1"/>
            </p:cNvSpPr>
            <p:nvPr/>
          </p:nvSpPr>
          <p:spPr bwMode="hidden">
            <a:xfrm>
              <a:off x="824" y="2058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52" name="Rectangle 557"/>
            <p:cNvSpPr>
              <a:spLocks noChangeArrowheads="1"/>
            </p:cNvSpPr>
            <p:nvPr/>
          </p:nvSpPr>
          <p:spPr bwMode="hidden">
            <a:xfrm>
              <a:off x="824" y="2066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53" name="Rectangle 558"/>
            <p:cNvSpPr>
              <a:spLocks noChangeArrowheads="1"/>
            </p:cNvSpPr>
            <p:nvPr/>
          </p:nvSpPr>
          <p:spPr bwMode="hidden">
            <a:xfrm>
              <a:off x="824" y="2074"/>
              <a:ext cx="2795" cy="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54" name="Rectangle 559"/>
            <p:cNvSpPr>
              <a:spLocks noChangeArrowheads="1"/>
            </p:cNvSpPr>
            <p:nvPr/>
          </p:nvSpPr>
          <p:spPr bwMode="hidden">
            <a:xfrm>
              <a:off x="824" y="2078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55" name="Rectangle 560"/>
            <p:cNvSpPr>
              <a:spLocks noChangeArrowheads="1"/>
            </p:cNvSpPr>
            <p:nvPr/>
          </p:nvSpPr>
          <p:spPr bwMode="hidden">
            <a:xfrm>
              <a:off x="824" y="2086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56" name="Rectangle 561"/>
            <p:cNvSpPr>
              <a:spLocks noChangeArrowheads="1"/>
            </p:cNvSpPr>
            <p:nvPr/>
          </p:nvSpPr>
          <p:spPr bwMode="hidden">
            <a:xfrm>
              <a:off x="824" y="2094"/>
              <a:ext cx="2795" cy="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57" name="Rectangle 562"/>
            <p:cNvSpPr>
              <a:spLocks noChangeArrowheads="1"/>
            </p:cNvSpPr>
            <p:nvPr/>
          </p:nvSpPr>
          <p:spPr bwMode="hidden">
            <a:xfrm>
              <a:off x="824" y="2098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58" name="Rectangle 563"/>
            <p:cNvSpPr>
              <a:spLocks noChangeArrowheads="1"/>
            </p:cNvSpPr>
            <p:nvPr/>
          </p:nvSpPr>
          <p:spPr bwMode="hidden">
            <a:xfrm>
              <a:off x="824" y="2106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59" name="Rectangle 564"/>
            <p:cNvSpPr>
              <a:spLocks noChangeArrowheads="1"/>
            </p:cNvSpPr>
            <p:nvPr/>
          </p:nvSpPr>
          <p:spPr bwMode="hidden">
            <a:xfrm>
              <a:off x="824" y="2114"/>
              <a:ext cx="2795" cy="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60" name="Rectangle 565"/>
            <p:cNvSpPr>
              <a:spLocks noChangeArrowheads="1"/>
            </p:cNvSpPr>
            <p:nvPr/>
          </p:nvSpPr>
          <p:spPr bwMode="hidden">
            <a:xfrm>
              <a:off x="824" y="2118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61" name="Rectangle 566"/>
            <p:cNvSpPr>
              <a:spLocks noChangeArrowheads="1"/>
            </p:cNvSpPr>
            <p:nvPr/>
          </p:nvSpPr>
          <p:spPr bwMode="hidden">
            <a:xfrm>
              <a:off x="824" y="2126"/>
              <a:ext cx="2795" cy="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62" name="Rectangle 567"/>
            <p:cNvSpPr>
              <a:spLocks noChangeArrowheads="1"/>
            </p:cNvSpPr>
            <p:nvPr/>
          </p:nvSpPr>
          <p:spPr bwMode="hidden">
            <a:xfrm>
              <a:off x="824" y="2130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63" name="Rectangle 568"/>
            <p:cNvSpPr>
              <a:spLocks noChangeArrowheads="1"/>
            </p:cNvSpPr>
            <p:nvPr/>
          </p:nvSpPr>
          <p:spPr bwMode="hidden">
            <a:xfrm>
              <a:off x="824" y="2138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64" name="Rectangle 569"/>
            <p:cNvSpPr>
              <a:spLocks noChangeArrowheads="1"/>
            </p:cNvSpPr>
            <p:nvPr/>
          </p:nvSpPr>
          <p:spPr bwMode="hidden">
            <a:xfrm>
              <a:off x="824" y="2146"/>
              <a:ext cx="2795" cy="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65" name="Rectangle 570"/>
            <p:cNvSpPr>
              <a:spLocks noChangeArrowheads="1"/>
            </p:cNvSpPr>
            <p:nvPr/>
          </p:nvSpPr>
          <p:spPr bwMode="hidden">
            <a:xfrm>
              <a:off x="824" y="2150"/>
              <a:ext cx="2795" cy="9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66" name="Rectangle 571"/>
            <p:cNvSpPr>
              <a:spLocks noChangeArrowheads="1"/>
            </p:cNvSpPr>
            <p:nvPr/>
          </p:nvSpPr>
          <p:spPr bwMode="hidden">
            <a:xfrm>
              <a:off x="824" y="2159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67" name="Rectangle 572"/>
            <p:cNvSpPr>
              <a:spLocks noChangeArrowheads="1"/>
            </p:cNvSpPr>
            <p:nvPr/>
          </p:nvSpPr>
          <p:spPr bwMode="hidden">
            <a:xfrm>
              <a:off x="824" y="2167"/>
              <a:ext cx="2795" cy="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68" name="Rectangle 573"/>
            <p:cNvSpPr>
              <a:spLocks noChangeArrowheads="1"/>
            </p:cNvSpPr>
            <p:nvPr/>
          </p:nvSpPr>
          <p:spPr bwMode="hidden">
            <a:xfrm>
              <a:off x="824" y="2171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69" name="Rectangle 574"/>
            <p:cNvSpPr>
              <a:spLocks noChangeArrowheads="1"/>
            </p:cNvSpPr>
            <p:nvPr/>
          </p:nvSpPr>
          <p:spPr bwMode="hidden">
            <a:xfrm>
              <a:off x="824" y="2179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70" name="Rectangle 575"/>
            <p:cNvSpPr>
              <a:spLocks noChangeArrowheads="1"/>
            </p:cNvSpPr>
            <p:nvPr/>
          </p:nvSpPr>
          <p:spPr bwMode="hidden">
            <a:xfrm>
              <a:off x="824" y="2187"/>
              <a:ext cx="2795" cy="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71" name="Rectangle 576"/>
            <p:cNvSpPr>
              <a:spLocks noChangeArrowheads="1"/>
            </p:cNvSpPr>
            <p:nvPr/>
          </p:nvSpPr>
          <p:spPr bwMode="hidden">
            <a:xfrm>
              <a:off x="824" y="2191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72" name="Rectangle 577"/>
            <p:cNvSpPr>
              <a:spLocks noChangeArrowheads="1"/>
            </p:cNvSpPr>
            <p:nvPr/>
          </p:nvSpPr>
          <p:spPr bwMode="hidden">
            <a:xfrm>
              <a:off x="824" y="2199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73" name="Rectangle 578"/>
            <p:cNvSpPr>
              <a:spLocks noChangeArrowheads="1"/>
            </p:cNvSpPr>
            <p:nvPr/>
          </p:nvSpPr>
          <p:spPr bwMode="hidden">
            <a:xfrm>
              <a:off x="824" y="2207"/>
              <a:ext cx="2795" cy="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74" name="Rectangle 579"/>
            <p:cNvSpPr>
              <a:spLocks noChangeArrowheads="1"/>
            </p:cNvSpPr>
            <p:nvPr/>
          </p:nvSpPr>
          <p:spPr bwMode="hidden">
            <a:xfrm>
              <a:off x="824" y="2211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75" name="Rectangle 580"/>
            <p:cNvSpPr>
              <a:spLocks noChangeArrowheads="1"/>
            </p:cNvSpPr>
            <p:nvPr/>
          </p:nvSpPr>
          <p:spPr bwMode="hidden">
            <a:xfrm>
              <a:off x="824" y="2219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76" name="Rectangle 581"/>
            <p:cNvSpPr>
              <a:spLocks noChangeArrowheads="1"/>
            </p:cNvSpPr>
            <p:nvPr/>
          </p:nvSpPr>
          <p:spPr bwMode="hidden">
            <a:xfrm>
              <a:off x="824" y="2227"/>
              <a:ext cx="2795" cy="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77" name="Rectangle 582"/>
            <p:cNvSpPr>
              <a:spLocks noChangeArrowheads="1"/>
            </p:cNvSpPr>
            <p:nvPr/>
          </p:nvSpPr>
          <p:spPr bwMode="hidden">
            <a:xfrm>
              <a:off x="824" y="2231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78" name="Rectangle 583"/>
            <p:cNvSpPr>
              <a:spLocks noChangeArrowheads="1"/>
            </p:cNvSpPr>
            <p:nvPr/>
          </p:nvSpPr>
          <p:spPr bwMode="hidden">
            <a:xfrm>
              <a:off x="824" y="2239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79" name="Rectangle 584"/>
            <p:cNvSpPr>
              <a:spLocks noChangeArrowheads="1"/>
            </p:cNvSpPr>
            <p:nvPr/>
          </p:nvSpPr>
          <p:spPr bwMode="hidden">
            <a:xfrm>
              <a:off x="824" y="2247"/>
              <a:ext cx="2795" cy="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80" name="Rectangle 585"/>
            <p:cNvSpPr>
              <a:spLocks noChangeArrowheads="1"/>
            </p:cNvSpPr>
            <p:nvPr/>
          </p:nvSpPr>
          <p:spPr bwMode="hidden">
            <a:xfrm>
              <a:off x="824" y="2251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81" name="Rectangle 586"/>
            <p:cNvSpPr>
              <a:spLocks noChangeArrowheads="1"/>
            </p:cNvSpPr>
            <p:nvPr/>
          </p:nvSpPr>
          <p:spPr bwMode="hidden">
            <a:xfrm>
              <a:off x="824" y="2259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82" name="Rectangle 587"/>
            <p:cNvSpPr>
              <a:spLocks noChangeArrowheads="1"/>
            </p:cNvSpPr>
            <p:nvPr/>
          </p:nvSpPr>
          <p:spPr bwMode="hidden">
            <a:xfrm>
              <a:off x="824" y="2267"/>
              <a:ext cx="2795" cy="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83" name="Rectangle 588"/>
            <p:cNvSpPr>
              <a:spLocks noChangeArrowheads="1"/>
            </p:cNvSpPr>
            <p:nvPr/>
          </p:nvSpPr>
          <p:spPr bwMode="hidden">
            <a:xfrm>
              <a:off x="824" y="2271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84" name="Rectangle 589"/>
            <p:cNvSpPr>
              <a:spLocks noChangeArrowheads="1"/>
            </p:cNvSpPr>
            <p:nvPr/>
          </p:nvSpPr>
          <p:spPr bwMode="hidden">
            <a:xfrm>
              <a:off x="824" y="2279"/>
              <a:ext cx="2795" cy="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85" name="Rectangle 590"/>
            <p:cNvSpPr>
              <a:spLocks noChangeArrowheads="1"/>
            </p:cNvSpPr>
            <p:nvPr/>
          </p:nvSpPr>
          <p:spPr bwMode="hidden">
            <a:xfrm>
              <a:off x="824" y="2283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86" name="Rectangle 591"/>
            <p:cNvSpPr>
              <a:spLocks noChangeArrowheads="1"/>
            </p:cNvSpPr>
            <p:nvPr/>
          </p:nvSpPr>
          <p:spPr bwMode="hidden">
            <a:xfrm>
              <a:off x="824" y="2291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87" name="Rectangle 592"/>
            <p:cNvSpPr>
              <a:spLocks noChangeArrowheads="1"/>
            </p:cNvSpPr>
            <p:nvPr/>
          </p:nvSpPr>
          <p:spPr bwMode="hidden">
            <a:xfrm>
              <a:off x="824" y="2299"/>
              <a:ext cx="2795" cy="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88" name="Rectangle 593"/>
            <p:cNvSpPr>
              <a:spLocks noChangeArrowheads="1"/>
            </p:cNvSpPr>
            <p:nvPr/>
          </p:nvSpPr>
          <p:spPr bwMode="hidden">
            <a:xfrm>
              <a:off x="824" y="2303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89" name="Rectangle 594"/>
            <p:cNvSpPr>
              <a:spLocks noChangeArrowheads="1"/>
            </p:cNvSpPr>
            <p:nvPr/>
          </p:nvSpPr>
          <p:spPr bwMode="hidden">
            <a:xfrm>
              <a:off x="824" y="2311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90" name="Rectangle 595"/>
            <p:cNvSpPr>
              <a:spLocks noChangeArrowheads="1"/>
            </p:cNvSpPr>
            <p:nvPr/>
          </p:nvSpPr>
          <p:spPr bwMode="hidden">
            <a:xfrm>
              <a:off x="824" y="2319"/>
              <a:ext cx="2795" cy="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91" name="Rectangle 596"/>
            <p:cNvSpPr>
              <a:spLocks noChangeArrowheads="1"/>
            </p:cNvSpPr>
            <p:nvPr/>
          </p:nvSpPr>
          <p:spPr bwMode="hidden">
            <a:xfrm>
              <a:off x="824" y="2323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92" name="Rectangle 597"/>
            <p:cNvSpPr>
              <a:spLocks noChangeArrowheads="1"/>
            </p:cNvSpPr>
            <p:nvPr/>
          </p:nvSpPr>
          <p:spPr bwMode="hidden">
            <a:xfrm>
              <a:off x="824" y="2331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93" name="Rectangle 598"/>
            <p:cNvSpPr>
              <a:spLocks noChangeArrowheads="1"/>
            </p:cNvSpPr>
            <p:nvPr/>
          </p:nvSpPr>
          <p:spPr bwMode="hidden">
            <a:xfrm>
              <a:off x="824" y="2339"/>
              <a:ext cx="2795" cy="4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  <p:sp>
          <p:nvSpPr>
            <p:cNvPr id="152794" name="Rectangle 599"/>
            <p:cNvSpPr>
              <a:spLocks noChangeArrowheads="1"/>
            </p:cNvSpPr>
            <p:nvPr/>
          </p:nvSpPr>
          <p:spPr bwMode="hidden">
            <a:xfrm>
              <a:off x="824" y="2343"/>
              <a:ext cx="2795" cy="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 sz="1100"/>
            </a:p>
          </p:txBody>
        </p:sp>
      </p:grpSp>
      <p:sp>
        <p:nvSpPr>
          <p:cNvPr id="152661" name="Rectangle 600"/>
          <p:cNvSpPr>
            <a:spLocks noChangeArrowheads="1"/>
          </p:cNvSpPr>
          <p:nvPr/>
        </p:nvSpPr>
        <p:spPr bwMode="auto">
          <a:xfrm>
            <a:off x="4872633" y="1609235"/>
            <a:ext cx="2753916" cy="302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62" name="Rectangle 601"/>
          <p:cNvSpPr>
            <a:spLocks noChangeArrowheads="1"/>
          </p:cNvSpPr>
          <p:nvPr/>
        </p:nvSpPr>
        <p:spPr bwMode="auto">
          <a:xfrm>
            <a:off x="4872633" y="1609235"/>
            <a:ext cx="2753916" cy="3021013"/>
          </a:xfrm>
          <a:prstGeom prst="rect">
            <a:avLst/>
          </a:prstGeom>
          <a:noFill/>
          <a:ln w="28575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63" name="Line 602"/>
          <p:cNvSpPr>
            <a:spLocks noChangeShapeType="1"/>
          </p:cNvSpPr>
          <p:nvPr/>
        </p:nvSpPr>
        <p:spPr bwMode="auto">
          <a:xfrm>
            <a:off x="4872633" y="1609235"/>
            <a:ext cx="1191" cy="3021013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64" name="Line 603"/>
          <p:cNvSpPr>
            <a:spLocks noChangeShapeType="1"/>
          </p:cNvSpPr>
          <p:nvPr/>
        </p:nvSpPr>
        <p:spPr bwMode="auto">
          <a:xfrm>
            <a:off x="4829770" y="4630246"/>
            <a:ext cx="42863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65" name="Line 604"/>
          <p:cNvSpPr>
            <a:spLocks noChangeShapeType="1"/>
          </p:cNvSpPr>
          <p:nvPr/>
        </p:nvSpPr>
        <p:spPr bwMode="auto">
          <a:xfrm>
            <a:off x="4829770" y="4338148"/>
            <a:ext cx="42863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66" name="Line 605"/>
          <p:cNvSpPr>
            <a:spLocks noChangeShapeType="1"/>
          </p:cNvSpPr>
          <p:nvPr/>
        </p:nvSpPr>
        <p:spPr bwMode="auto">
          <a:xfrm>
            <a:off x="4829770" y="4049223"/>
            <a:ext cx="42863" cy="3175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67" name="Line 606"/>
          <p:cNvSpPr>
            <a:spLocks noChangeShapeType="1"/>
          </p:cNvSpPr>
          <p:nvPr/>
        </p:nvSpPr>
        <p:spPr bwMode="auto">
          <a:xfrm>
            <a:off x="4829770" y="3757123"/>
            <a:ext cx="42863" cy="1587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68" name="Line 607"/>
          <p:cNvSpPr>
            <a:spLocks noChangeShapeType="1"/>
          </p:cNvSpPr>
          <p:nvPr/>
        </p:nvSpPr>
        <p:spPr bwMode="auto">
          <a:xfrm>
            <a:off x="4829770" y="3466608"/>
            <a:ext cx="42863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69" name="Line 608"/>
          <p:cNvSpPr>
            <a:spLocks noChangeShapeType="1"/>
          </p:cNvSpPr>
          <p:nvPr/>
        </p:nvSpPr>
        <p:spPr bwMode="auto">
          <a:xfrm>
            <a:off x="4829770" y="3180858"/>
            <a:ext cx="42863" cy="1588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70" name="Line 609"/>
          <p:cNvSpPr>
            <a:spLocks noChangeShapeType="1"/>
          </p:cNvSpPr>
          <p:nvPr/>
        </p:nvSpPr>
        <p:spPr bwMode="auto">
          <a:xfrm>
            <a:off x="4829770" y="2887173"/>
            <a:ext cx="42863" cy="31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71" name="Line 610"/>
          <p:cNvSpPr>
            <a:spLocks noChangeShapeType="1"/>
          </p:cNvSpPr>
          <p:nvPr/>
        </p:nvSpPr>
        <p:spPr bwMode="auto">
          <a:xfrm>
            <a:off x="4829770" y="2595073"/>
            <a:ext cx="42863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72" name="Line 611"/>
          <p:cNvSpPr>
            <a:spLocks noChangeShapeType="1"/>
          </p:cNvSpPr>
          <p:nvPr/>
        </p:nvSpPr>
        <p:spPr bwMode="auto">
          <a:xfrm>
            <a:off x="4829770" y="2309323"/>
            <a:ext cx="42863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73" name="Line 612"/>
          <p:cNvSpPr>
            <a:spLocks noChangeShapeType="1"/>
          </p:cNvSpPr>
          <p:nvPr/>
        </p:nvSpPr>
        <p:spPr bwMode="auto">
          <a:xfrm>
            <a:off x="4829770" y="2015633"/>
            <a:ext cx="42863" cy="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74" name="Line 613"/>
          <p:cNvSpPr>
            <a:spLocks noChangeShapeType="1"/>
          </p:cNvSpPr>
          <p:nvPr/>
        </p:nvSpPr>
        <p:spPr bwMode="auto">
          <a:xfrm>
            <a:off x="4829770" y="1723533"/>
            <a:ext cx="42863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75" name="Line 614"/>
          <p:cNvSpPr>
            <a:spLocks noChangeShapeType="1"/>
          </p:cNvSpPr>
          <p:nvPr/>
        </p:nvSpPr>
        <p:spPr bwMode="auto">
          <a:xfrm>
            <a:off x="4815483" y="4630246"/>
            <a:ext cx="57150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76" name="Line 615"/>
          <p:cNvSpPr>
            <a:spLocks noChangeShapeType="1"/>
          </p:cNvSpPr>
          <p:nvPr/>
        </p:nvSpPr>
        <p:spPr bwMode="auto">
          <a:xfrm>
            <a:off x="4815483" y="4049223"/>
            <a:ext cx="57150" cy="3175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77" name="Line 616"/>
          <p:cNvSpPr>
            <a:spLocks noChangeShapeType="1"/>
          </p:cNvSpPr>
          <p:nvPr/>
        </p:nvSpPr>
        <p:spPr bwMode="auto">
          <a:xfrm>
            <a:off x="4815483" y="3466608"/>
            <a:ext cx="57150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78" name="Line 617"/>
          <p:cNvSpPr>
            <a:spLocks noChangeShapeType="1"/>
          </p:cNvSpPr>
          <p:nvPr/>
        </p:nvSpPr>
        <p:spPr bwMode="auto">
          <a:xfrm>
            <a:off x="4815483" y="2887173"/>
            <a:ext cx="57150" cy="31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79" name="Line 618"/>
          <p:cNvSpPr>
            <a:spLocks noChangeShapeType="1"/>
          </p:cNvSpPr>
          <p:nvPr/>
        </p:nvSpPr>
        <p:spPr bwMode="auto">
          <a:xfrm>
            <a:off x="4815483" y="2309323"/>
            <a:ext cx="57150" cy="1587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80" name="Line 619"/>
          <p:cNvSpPr>
            <a:spLocks noChangeShapeType="1"/>
          </p:cNvSpPr>
          <p:nvPr/>
        </p:nvSpPr>
        <p:spPr bwMode="auto">
          <a:xfrm>
            <a:off x="4815483" y="1723533"/>
            <a:ext cx="57150" cy="1588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81" name="Line 620"/>
          <p:cNvSpPr>
            <a:spLocks noChangeShapeType="1"/>
          </p:cNvSpPr>
          <p:nvPr/>
        </p:nvSpPr>
        <p:spPr bwMode="auto">
          <a:xfrm>
            <a:off x="4872633" y="4577858"/>
            <a:ext cx="2753916" cy="0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82" name="Line 621"/>
          <p:cNvSpPr>
            <a:spLocks noChangeShapeType="1"/>
          </p:cNvSpPr>
          <p:nvPr/>
        </p:nvSpPr>
        <p:spPr bwMode="auto">
          <a:xfrm flipV="1">
            <a:off x="4872633" y="4630248"/>
            <a:ext cx="1191" cy="85725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83" name="Line 622"/>
          <p:cNvSpPr>
            <a:spLocks noChangeShapeType="1"/>
          </p:cNvSpPr>
          <p:nvPr/>
        </p:nvSpPr>
        <p:spPr bwMode="auto">
          <a:xfrm flipV="1">
            <a:off x="5216725" y="4630248"/>
            <a:ext cx="2381" cy="85725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84" name="Line 623"/>
          <p:cNvSpPr>
            <a:spLocks noChangeShapeType="1"/>
          </p:cNvSpPr>
          <p:nvPr/>
        </p:nvSpPr>
        <p:spPr bwMode="auto">
          <a:xfrm flipV="1">
            <a:off x="5563196" y="4630248"/>
            <a:ext cx="1191" cy="85725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85" name="Line 624"/>
          <p:cNvSpPr>
            <a:spLocks noChangeShapeType="1"/>
          </p:cNvSpPr>
          <p:nvPr/>
        </p:nvSpPr>
        <p:spPr bwMode="auto">
          <a:xfrm flipV="1">
            <a:off x="5904907" y="4630248"/>
            <a:ext cx="1190" cy="85725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86" name="Line 625"/>
          <p:cNvSpPr>
            <a:spLocks noChangeShapeType="1"/>
          </p:cNvSpPr>
          <p:nvPr/>
        </p:nvSpPr>
        <p:spPr bwMode="auto">
          <a:xfrm flipV="1">
            <a:off x="6248996" y="4630248"/>
            <a:ext cx="1191" cy="85725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87" name="Line 626"/>
          <p:cNvSpPr>
            <a:spLocks noChangeShapeType="1"/>
          </p:cNvSpPr>
          <p:nvPr/>
        </p:nvSpPr>
        <p:spPr bwMode="auto">
          <a:xfrm flipV="1">
            <a:off x="6595469" y="4630248"/>
            <a:ext cx="1190" cy="85725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88" name="Line 627"/>
          <p:cNvSpPr>
            <a:spLocks noChangeShapeType="1"/>
          </p:cNvSpPr>
          <p:nvPr/>
        </p:nvSpPr>
        <p:spPr bwMode="auto">
          <a:xfrm flipV="1">
            <a:off x="6940750" y="4630248"/>
            <a:ext cx="2381" cy="85725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89" name="Line 628"/>
          <p:cNvSpPr>
            <a:spLocks noChangeShapeType="1"/>
          </p:cNvSpPr>
          <p:nvPr/>
        </p:nvSpPr>
        <p:spPr bwMode="auto">
          <a:xfrm flipV="1">
            <a:off x="7281269" y="4630248"/>
            <a:ext cx="1190" cy="85725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90" name="Line 629"/>
          <p:cNvSpPr>
            <a:spLocks noChangeShapeType="1"/>
          </p:cNvSpPr>
          <p:nvPr/>
        </p:nvSpPr>
        <p:spPr bwMode="auto">
          <a:xfrm>
            <a:off x="4872633" y="1723535"/>
            <a:ext cx="344091" cy="285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91" name="Line 630"/>
          <p:cNvSpPr>
            <a:spLocks noChangeShapeType="1"/>
          </p:cNvSpPr>
          <p:nvPr/>
        </p:nvSpPr>
        <p:spPr bwMode="auto">
          <a:xfrm>
            <a:off x="5216724" y="1752110"/>
            <a:ext cx="346472" cy="285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92" name="Line 631"/>
          <p:cNvSpPr>
            <a:spLocks noChangeShapeType="1"/>
          </p:cNvSpPr>
          <p:nvPr/>
        </p:nvSpPr>
        <p:spPr bwMode="auto">
          <a:xfrm>
            <a:off x="5563197" y="1780685"/>
            <a:ext cx="341710" cy="285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93" name="Line 632"/>
          <p:cNvSpPr>
            <a:spLocks noChangeShapeType="1"/>
          </p:cNvSpPr>
          <p:nvPr/>
        </p:nvSpPr>
        <p:spPr bwMode="auto">
          <a:xfrm>
            <a:off x="5904907" y="1809260"/>
            <a:ext cx="344090" cy="3492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94" name="Line 633"/>
          <p:cNvSpPr>
            <a:spLocks noChangeShapeType="1"/>
          </p:cNvSpPr>
          <p:nvPr/>
        </p:nvSpPr>
        <p:spPr bwMode="auto">
          <a:xfrm>
            <a:off x="6248997" y="1844183"/>
            <a:ext cx="346472" cy="1714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95" name="Line 634"/>
          <p:cNvSpPr>
            <a:spLocks noChangeShapeType="1"/>
          </p:cNvSpPr>
          <p:nvPr/>
        </p:nvSpPr>
        <p:spPr bwMode="auto">
          <a:xfrm>
            <a:off x="6595469" y="2015633"/>
            <a:ext cx="345281" cy="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96" name="Line 635"/>
          <p:cNvSpPr>
            <a:spLocks noChangeShapeType="1"/>
          </p:cNvSpPr>
          <p:nvPr/>
        </p:nvSpPr>
        <p:spPr bwMode="auto">
          <a:xfrm>
            <a:off x="6940750" y="2015635"/>
            <a:ext cx="340519" cy="28575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97" name="Line 636"/>
          <p:cNvSpPr>
            <a:spLocks noChangeShapeType="1"/>
          </p:cNvSpPr>
          <p:nvPr/>
        </p:nvSpPr>
        <p:spPr bwMode="auto">
          <a:xfrm>
            <a:off x="7281269" y="2044208"/>
            <a:ext cx="345281" cy="5715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98" name="Line 637"/>
          <p:cNvSpPr>
            <a:spLocks noChangeShapeType="1"/>
          </p:cNvSpPr>
          <p:nvPr/>
        </p:nvSpPr>
        <p:spPr bwMode="auto">
          <a:xfrm>
            <a:off x="4872633" y="1723535"/>
            <a:ext cx="344091" cy="28575"/>
          </a:xfrm>
          <a:prstGeom prst="line">
            <a:avLst/>
          </a:prstGeom>
          <a:noFill/>
          <a:ln w="28575">
            <a:solidFill>
              <a:srgbClr val="FF99CC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699" name="Line 638"/>
          <p:cNvSpPr>
            <a:spLocks noChangeShapeType="1"/>
          </p:cNvSpPr>
          <p:nvPr/>
        </p:nvSpPr>
        <p:spPr bwMode="auto">
          <a:xfrm>
            <a:off x="5216724" y="1752108"/>
            <a:ext cx="346472" cy="12065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700" name="Line 639"/>
          <p:cNvSpPr>
            <a:spLocks noChangeShapeType="1"/>
          </p:cNvSpPr>
          <p:nvPr/>
        </p:nvSpPr>
        <p:spPr bwMode="auto">
          <a:xfrm>
            <a:off x="5563197" y="1872760"/>
            <a:ext cx="341710" cy="857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701" name="Line 640"/>
          <p:cNvSpPr>
            <a:spLocks noChangeShapeType="1"/>
          </p:cNvSpPr>
          <p:nvPr/>
        </p:nvSpPr>
        <p:spPr bwMode="auto">
          <a:xfrm>
            <a:off x="5904907" y="1958485"/>
            <a:ext cx="344090" cy="2000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702" name="Line 641"/>
          <p:cNvSpPr>
            <a:spLocks noChangeShapeType="1"/>
          </p:cNvSpPr>
          <p:nvPr/>
        </p:nvSpPr>
        <p:spPr bwMode="auto">
          <a:xfrm>
            <a:off x="6248997" y="2158510"/>
            <a:ext cx="346472" cy="150813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703" name="Line 642"/>
          <p:cNvSpPr>
            <a:spLocks noChangeShapeType="1"/>
          </p:cNvSpPr>
          <p:nvPr/>
        </p:nvSpPr>
        <p:spPr bwMode="auto">
          <a:xfrm>
            <a:off x="6595469" y="2309323"/>
            <a:ext cx="345281" cy="8572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704" name="Line 643"/>
          <p:cNvSpPr>
            <a:spLocks noChangeShapeType="1"/>
          </p:cNvSpPr>
          <p:nvPr/>
        </p:nvSpPr>
        <p:spPr bwMode="auto">
          <a:xfrm>
            <a:off x="6940750" y="2395046"/>
            <a:ext cx="340519" cy="5715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705" name="Line 644"/>
          <p:cNvSpPr>
            <a:spLocks noChangeShapeType="1"/>
          </p:cNvSpPr>
          <p:nvPr/>
        </p:nvSpPr>
        <p:spPr bwMode="auto">
          <a:xfrm>
            <a:off x="7281269" y="2452198"/>
            <a:ext cx="345281" cy="28575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706" name="Line 645"/>
          <p:cNvSpPr>
            <a:spLocks noChangeShapeType="1"/>
          </p:cNvSpPr>
          <p:nvPr/>
        </p:nvSpPr>
        <p:spPr bwMode="auto">
          <a:xfrm>
            <a:off x="4872633" y="1723535"/>
            <a:ext cx="344091" cy="2857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707" name="Line 646"/>
          <p:cNvSpPr>
            <a:spLocks noChangeShapeType="1"/>
          </p:cNvSpPr>
          <p:nvPr/>
        </p:nvSpPr>
        <p:spPr bwMode="auto">
          <a:xfrm>
            <a:off x="5216724" y="1752110"/>
            <a:ext cx="346472" cy="14922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708" name="Line 647"/>
          <p:cNvSpPr>
            <a:spLocks noChangeShapeType="1"/>
          </p:cNvSpPr>
          <p:nvPr/>
        </p:nvSpPr>
        <p:spPr bwMode="auto">
          <a:xfrm>
            <a:off x="5563197" y="1901335"/>
            <a:ext cx="341710" cy="14287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709" name="Line 648"/>
          <p:cNvSpPr>
            <a:spLocks noChangeShapeType="1"/>
          </p:cNvSpPr>
          <p:nvPr/>
        </p:nvSpPr>
        <p:spPr bwMode="auto">
          <a:xfrm>
            <a:off x="5904907" y="2044210"/>
            <a:ext cx="344090" cy="20002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710" name="Line 649"/>
          <p:cNvSpPr>
            <a:spLocks noChangeShapeType="1"/>
          </p:cNvSpPr>
          <p:nvPr/>
        </p:nvSpPr>
        <p:spPr bwMode="auto">
          <a:xfrm>
            <a:off x="6248997" y="2244235"/>
            <a:ext cx="346472" cy="93663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711" name="Line 650"/>
          <p:cNvSpPr>
            <a:spLocks noChangeShapeType="1"/>
          </p:cNvSpPr>
          <p:nvPr/>
        </p:nvSpPr>
        <p:spPr bwMode="auto">
          <a:xfrm>
            <a:off x="6595469" y="2337898"/>
            <a:ext cx="345281" cy="8572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712" name="Line 651"/>
          <p:cNvSpPr>
            <a:spLocks noChangeShapeType="1"/>
          </p:cNvSpPr>
          <p:nvPr/>
        </p:nvSpPr>
        <p:spPr bwMode="auto">
          <a:xfrm>
            <a:off x="6940750" y="2423623"/>
            <a:ext cx="340519" cy="8572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713" name="Line 652"/>
          <p:cNvSpPr>
            <a:spLocks noChangeShapeType="1"/>
          </p:cNvSpPr>
          <p:nvPr/>
        </p:nvSpPr>
        <p:spPr bwMode="auto">
          <a:xfrm>
            <a:off x="7281269" y="2509348"/>
            <a:ext cx="345281" cy="85725"/>
          </a:xfrm>
          <a:prstGeom prst="line">
            <a:avLst/>
          </a:prstGeom>
          <a:noFill/>
          <a:ln w="28575">
            <a:solidFill>
              <a:srgbClr val="00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714" name="Line 653"/>
          <p:cNvSpPr>
            <a:spLocks noChangeShapeType="1"/>
          </p:cNvSpPr>
          <p:nvPr/>
        </p:nvSpPr>
        <p:spPr bwMode="auto">
          <a:xfrm>
            <a:off x="4872633" y="1723533"/>
            <a:ext cx="344091" cy="1206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715" name="Line 654"/>
          <p:cNvSpPr>
            <a:spLocks noChangeShapeType="1"/>
          </p:cNvSpPr>
          <p:nvPr/>
        </p:nvSpPr>
        <p:spPr bwMode="auto">
          <a:xfrm>
            <a:off x="5216724" y="1844183"/>
            <a:ext cx="346472" cy="1714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716" name="Line 655"/>
          <p:cNvSpPr>
            <a:spLocks noChangeShapeType="1"/>
          </p:cNvSpPr>
          <p:nvPr/>
        </p:nvSpPr>
        <p:spPr bwMode="auto">
          <a:xfrm>
            <a:off x="5563197" y="2015635"/>
            <a:ext cx="341710" cy="1428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717" name="Line 656"/>
          <p:cNvSpPr>
            <a:spLocks noChangeShapeType="1"/>
          </p:cNvSpPr>
          <p:nvPr/>
        </p:nvSpPr>
        <p:spPr bwMode="auto">
          <a:xfrm>
            <a:off x="5904907" y="2158508"/>
            <a:ext cx="344090" cy="571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718" name="Line 657"/>
          <p:cNvSpPr>
            <a:spLocks noChangeShapeType="1"/>
          </p:cNvSpPr>
          <p:nvPr/>
        </p:nvSpPr>
        <p:spPr bwMode="auto">
          <a:xfrm>
            <a:off x="6248997" y="2215660"/>
            <a:ext cx="346472" cy="207963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719" name="Line 658"/>
          <p:cNvSpPr>
            <a:spLocks noChangeShapeType="1"/>
          </p:cNvSpPr>
          <p:nvPr/>
        </p:nvSpPr>
        <p:spPr bwMode="auto">
          <a:xfrm>
            <a:off x="6595469" y="2423623"/>
            <a:ext cx="345281" cy="8572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720" name="Line 659"/>
          <p:cNvSpPr>
            <a:spLocks noChangeShapeType="1"/>
          </p:cNvSpPr>
          <p:nvPr/>
        </p:nvSpPr>
        <p:spPr bwMode="auto">
          <a:xfrm>
            <a:off x="6940750" y="2509348"/>
            <a:ext cx="340519" cy="28575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721" name="Line 660"/>
          <p:cNvSpPr>
            <a:spLocks noChangeShapeType="1"/>
          </p:cNvSpPr>
          <p:nvPr/>
        </p:nvSpPr>
        <p:spPr bwMode="auto">
          <a:xfrm>
            <a:off x="7281269" y="2537921"/>
            <a:ext cx="345281" cy="57150"/>
          </a:xfrm>
          <a:prstGeom prst="line">
            <a:avLst/>
          </a:prstGeom>
          <a:noFill/>
          <a:ln w="285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722" name="Rectangle 661"/>
          <p:cNvSpPr>
            <a:spLocks noChangeArrowheads="1"/>
          </p:cNvSpPr>
          <p:nvPr/>
        </p:nvSpPr>
        <p:spPr bwMode="auto">
          <a:xfrm>
            <a:off x="5563791" y="5123505"/>
            <a:ext cx="90995" cy="19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279525" eaLnBrk="0" hangingPunct="0">
              <a:lnSpc>
                <a:spcPct val="90000"/>
              </a:lnSpc>
            </a:pPr>
            <a:r>
              <a:rPr lang="en-US" sz="1400" b="1">
                <a:solidFill>
                  <a:srgbClr val="FFFFFF"/>
                </a:solidFill>
              </a:rPr>
              <a:t>2</a:t>
            </a:r>
            <a:endParaRPr lang="en-US" sz="1400" b="1"/>
          </a:p>
        </p:txBody>
      </p:sp>
      <p:sp>
        <p:nvSpPr>
          <p:cNvPr id="152723" name="Rectangle 662"/>
          <p:cNvSpPr>
            <a:spLocks noChangeArrowheads="1"/>
          </p:cNvSpPr>
          <p:nvPr/>
        </p:nvSpPr>
        <p:spPr bwMode="auto">
          <a:xfrm>
            <a:off x="6249591" y="5123505"/>
            <a:ext cx="90995" cy="19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279525" eaLnBrk="0" hangingPunct="0">
              <a:lnSpc>
                <a:spcPct val="90000"/>
              </a:lnSpc>
            </a:pPr>
            <a:r>
              <a:rPr lang="en-US" sz="1400" b="1">
                <a:solidFill>
                  <a:srgbClr val="FFFFFF"/>
                </a:solidFill>
              </a:rPr>
              <a:t>4</a:t>
            </a:r>
            <a:endParaRPr lang="en-US" sz="1400" b="1"/>
          </a:p>
        </p:txBody>
      </p:sp>
      <p:sp>
        <p:nvSpPr>
          <p:cNvPr id="152724" name="Rectangle 663"/>
          <p:cNvSpPr>
            <a:spLocks noChangeArrowheads="1"/>
          </p:cNvSpPr>
          <p:nvPr/>
        </p:nvSpPr>
        <p:spPr bwMode="auto">
          <a:xfrm>
            <a:off x="6940154" y="5123505"/>
            <a:ext cx="90995" cy="19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279525" eaLnBrk="0" hangingPunct="0">
              <a:lnSpc>
                <a:spcPct val="90000"/>
              </a:lnSpc>
            </a:pPr>
            <a:r>
              <a:rPr lang="en-US" sz="1400" b="1">
                <a:solidFill>
                  <a:srgbClr val="FFFFFF"/>
                </a:solidFill>
              </a:rPr>
              <a:t>6</a:t>
            </a:r>
            <a:endParaRPr lang="en-US" sz="1400" b="1"/>
          </a:p>
        </p:txBody>
      </p:sp>
      <p:sp>
        <p:nvSpPr>
          <p:cNvPr id="152725" name="Rectangle 664"/>
          <p:cNvSpPr>
            <a:spLocks noChangeArrowheads="1"/>
          </p:cNvSpPr>
          <p:nvPr/>
        </p:nvSpPr>
        <p:spPr bwMode="auto">
          <a:xfrm>
            <a:off x="7630716" y="5123505"/>
            <a:ext cx="90995" cy="1974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defTabSz="1279525" eaLnBrk="0" hangingPunct="0">
              <a:lnSpc>
                <a:spcPct val="90000"/>
              </a:lnSpc>
            </a:pPr>
            <a:r>
              <a:rPr lang="en-US" sz="1400" b="1">
                <a:solidFill>
                  <a:srgbClr val="FFFFFF"/>
                </a:solidFill>
              </a:rPr>
              <a:t>8</a:t>
            </a:r>
            <a:endParaRPr lang="en-US" sz="1400" b="1"/>
          </a:p>
        </p:txBody>
      </p:sp>
      <p:sp>
        <p:nvSpPr>
          <p:cNvPr id="152726" name="Rectangle 665"/>
          <p:cNvSpPr>
            <a:spLocks noChangeArrowheads="1"/>
          </p:cNvSpPr>
          <p:nvPr/>
        </p:nvSpPr>
        <p:spPr bwMode="auto">
          <a:xfrm>
            <a:off x="5176244" y="3276110"/>
            <a:ext cx="897731" cy="37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890" tIns="64445" rIns="128890" bIns="64445">
            <a:spAutoFit/>
          </a:bodyPr>
          <a:lstStyle/>
          <a:p>
            <a:pPr defTabSz="1279525" eaLnBrk="0" hangingPunct="0"/>
            <a:r>
              <a:rPr lang="en-US" altLang="en-US" sz="1600" b="1">
                <a:solidFill>
                  <a:schemeClr val="accent1"/>
                </a:solidFill>
              </a:rPr>
              <a:t>pINV</a:t>
            </a:r>
          </a:p>
        </p:txBody>
      </p:sp>
      <p:sp>
        <p:nvSpPr>
          <p:cNvPr id="124055" name="Rectangle 666"/>
          <p:cNvSpPr>
            <a:spLocks noChangeArrowheads="1"/>
          </p:cNvSpPr>
          <p:nvPr/>
        </p:nvSpPr>
        <p:spPr bwMode="auto">
          <a:xfrm>
            <a:off x="5166719" y="3690448"/>
            <a:ext cx="1039415" cy="37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890" tIns="64445" rIns="128890" bIns="64445">
            <a:spAutoFit/>
          </a:bodyPr>
          <a:lstStyle/>
          <a:p>
            <a:pPr defTabSz="1279525" eaLnBrk="0" hangingPunct="0">
              <a:defRPr/>
            </a:pPr>
            <a:r>
              <a:rPr lang="en-US" altLang="en-US" sz="1600" b="1">
                <a:solidFill>
                  <a:schemeClr val="accent1">
                    <a:lumMod val="75000"/>
                  </a:schemeClr>
                </a:solidFill>
              </a:rPr>
              <a:t>cPR</a:t>
            </a:r>
          </a:p>
        </p:txBody>
      </p:sp>
      <p:sp>
        <p:nvSpPr>
          <p:cNvPr id="152728" name="Rectangle 667"/>
          <p:cNvSpPr>
            <a:spLocks noChangeArrowheads="1"/>
          </p:cNvSpPr>
          <p:nvPr/>
        </p:nvSpPr>
        <p:spPr bwMode="auto">
          <a:xfrm>
            <a:off x="5172670" y="4076210"/>
            <a:ext cx="1133475" cy="37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890" tIns="64445" rIns="128890" bIns="64445">
            <a:spAutoFit/>
          </a:bodyPr>
          <a:lstStyle/>
          <a:p>
            <a:pPr defTabSz="1279525" eaLnBrk="0" hangingPunct="0"/>
            <a:r>
              <a:rPr lang="en-US" altLang="en-US" sz="1600" b="1">
                <a:solidFill>
                  <a:srgbClr val="FFFFFF"/>
                </a:solidFill>
              </a:rPr>
              <a:t>cNR</a:t>
            </a:r>
          </a:p>
        </p:txBody>
      </p:sp>
      <p:sp>
        <p:nvSpPr>
          <p:cNvPr id="152729" name="Rectangle 668"/>
          <p:cNvSpPr>
            <a:spLocks noChangeArrowheads="1"/>
          </p:cNvSpPr>
          <p:nvPr/>
        </p:nvSpPr>
        <p:spPr bwMode="auto">
          <a:xfrm>
            <a:off x="5181007" y="2839548"/>
            <a:ext cx="1448990" cy="376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128890" tIns="64445" rIns="128890" bIns="64445">
            <a:spAutoFit/>
          </a:bodyPr>
          <a:lstStyle/>
          <a:p>
            <a:pPr defTabSz="1279525" eaLnBrk="0" hangingPunct="0"/>
            <a:r>
              <a:rPr lang="en-US" altLang="en-US" sz="1600" b="1">
                <a:solidFill>
                  <a:srgbClr val="FFFF00"/>
                </a:solidFill>
              </a:rPr>
              <a:t>pCR</a:t>
            </a:r>
          </a:p>
        </p:txBody>
      </p:sp>
      <p:sp>
        <p:nvSpPr>
          <p:cNvPr id="152730" name="Text Box 669"/>
          <p:cNvSpPr txBox="1">
            <a:spLocks noChangeArrowheads="1"/>
          </p:cNvSpPr>
          <p:nvPr/>
        </p:nvSpPr>
        <p:spPr bwMode="auto">
          <a:xfrm>
            <a:off x="6229946" y="3296746"/>
            <a:ext cx="970814" cy="338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1428" tIns="45714" rIns="91428" bIns="45714">
            <a:spAutoFit/>
          </a:bodyPr>
          <a:lstStyle/>
          <a:p>
            <a:pPr defTabSz="912813"/>
            <a:r>
              <a:rPr lang="en-US" sz="1600" b="1" dirty="0">
                <a:solidFill>
                  <a:srgbClr val="FFFFFF"/>
                </a:solidFill>
              </a:rPr>
              <a:t>P=0.0008</a:t>
            </a:r>
          </a:p>
        </p:txBody>
      </p:sp>
      <p:sp>
        <p:nvSpPr>
          <p:cNvPr id="152731" name="Line 670"/>
          <p:cNvSpPr>
            <a:spLocks noChangeShapeType="1"/>
          </p:cNvSpPr>
          <p:nvPr/>
        </p:nvSpPr>
        <p:spPr bwMode="auto">
          <a:xfrm>
            <a:off x="4988125" y="3153871"/>
            <a:ext cx="202406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732" name="Line 671"/>
          <p:cNvSpPr>
            <a:spLocks noChangeShapeType="1"/>
          </p:cNvSpPr>
          <p:nvPr/>
        </p:nvSpPr>
        <p:spPr bwMode="auto">
          <a:xfrm>
            <a:off x="4988125" y="3968258"/>
            <a:ext cx="202406" cy="0"/>
          </a:xfrm>
          <a:prstGeom prst="line">
            <a:avLst/>
          </a:prstGeom>
          <a:noFill/>
          <a:ln w="38100">
            <a:solidFill>
              <a:srgbClr val="00B0F0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733" name="Line 672"/>
          <p:cNvSpPr>
            <a:spLocks noChangeShapeType="1"/>
          </p:cNvSpPr>
          <p:nvPr/>
        </p:nvSpPr>
        <p:spPr bwMode="auto">
          <a:xfrm>
            <a:off x="5001221" y="3552333"/>
            <a:ext cx="200025" cy="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734" name="Line 673"/>
          <p:cNvSpPr>
            <a:spLocks noChangeShapeType="1"/>
          </p:cNvSpPr>
          <p:nvPr/>
        </p:nvSpPr>
        <p:spPr bwMode="auto">
          <a:xfrm>
            <a:off x="4988125" y="4376246"/>
            <a:ext cx="202406" cy="0"/>
          </a:xfrm>
          <a:prstGeom prst="line">
            <a:avLst/>
          </a:prstGeom>
          <a:noFill/>
          <a:ln w="38100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735" name="Text Box 674"/>
          <p:cNvSpPr txBox="1">
            <a:spLocks noChangeArrowheads="1"/>
          </p:cNvSpPr>
          <p:nvPr/>
        </p:nvSpPr>
        <p:spPr bwMode="auto">
          <a:xfrm>
            <a:off x="1737469" y="6489952"/>
            <a:ext cx="6278663" cy="562718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 lIns="128016" tIns="64008" rIns="128016" bIns="64008">
            <a:spAutoFit/>
          </a:bodyPr>
          <a:lstStyle/>
          <a:p>
            <a:pPr defTabSz="1279525" eaLnBrk="0" hangingPunct="0">
              <a:lnSpc>
                <a:spcPct val="90000"/>
              </a:lnSpc>
            </a:pPr>
            <a:r>
              <a:rPr lang="en-US" sz="1000" b="1" dirty="0" err="1"/>
              <a:t>Wolmark</a:t>
            </a:r>
            <a:r>
              <a:rPr lang="en-US" sz="1000" b="1" dirty="0"/>
              <a:t>, et al. J </a:t>
            </a:r>
            <a:r>
              <a:rPr lang="en-US" sz="1000" b="1" dirty="0" err="1"/>
              <a:t>Natl</a:t>
            </a:r>
            <a:r>
              <a:rPr lang="en-US" sz="1000" b="1" dirty="0"/>
              <a:t> Cancer </a:t>
            </a:r>
            <a:r>
              <a:rPr lang="en-US" sz="1000" b="1" dirty="0" err="1"/>
              <a:t>Inst</a:t>
            </a:r>
            <a:r>
              <a:rPr lang="en-US" sz="1000" b="1" dirty="0"/>
              <a:t> </a:t>
            </a:r>
            <a:r>
              <a:rPr lang="en-US" sz="1000" b="1" dirty="0" err="1"/>
              <a:t>Monogr</a:t>
            </a:r>
            <a:r>
              <a:rPr lang="en-US" sz="1000" b="1" dirty="0"/>
              <a:t> 2001, </a:t>
            </a:r>
            <a:r>
              <a:rPr lang="en-US" sz="1000" b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Rastogi</a:t>
            </a:r>
            <a:r>
              <a:rPr lang="en-US" sz="10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et al.  J </a:t>
            </a:r>
            <a:r>
              <a:rPr lang="en-US" sz="1000" b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Clin</a:t>
            </a:r>
            <a:r>
              <a:rPr lang="en-US" sz="10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</a:t>
            </a:r>
            <a:r>
              <a:rPr lang="en-US" sz="1000" b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Oncol</a:t>
            </a:r>
            <a:r>
              <a:rPr lang="en-US" sz="10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 2:778-785, 2008.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10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defTabSz="1279525" eaLnBrk="0" hangingPunct="0">
              <a:lnSpc>
                <a:spcPct val="90000"/>
              </a:lnSpc>
            </a:pPr>
            <a:endParaRPr lang="en-US" sz="1000" b="1" i="1" dirty="0"/>
          </a:p>
        </p:txBody>
      </p:sp>
      <p:sp>
        <p:nvSpPr>
          <p:cNvPr id="152736" name="Line 675"/>
          <p:cNvSpPr>
            <a:spLocks noChangeShapeType="1"/>
          </p:cNvSpPr>
          <p:nvPr/>
        </p:nvSpPr>
        <p:spPr bwMode="auto">
          <a:xfrm flipV="1">
            <a:off x="4639271" y="4638185"/>
            <a:ext cx="1191" cy="85725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152737" name="Line 676"/>
          <p:cNvSpPr>
            <a:spLocks noChangeShapeType="1"/>
          </p:cNvSpPr>
          <p:nvPr/>
        </p:nvSpPr>
        <p:spPr bwMode="auto">
          <a:xfrm flipV="1">
            <a:off x="7620596" y="4630248"/>
            <a:ext cx="1191" cy="85725"/>
          </a:xfrm>
          <a:prstGeom prst="line">
            <a:avLst/>
          </a:prstGeom>
          <a:noFill/>
          <a:ln w="15875">
            <a:solidFill>
              <a:srgbClr val="FFFFFF"/>
            </a:solidFill>
            <a:round/>
            <a:headEnd/>
            <a:tailEnd/>
          </a:ln>
        </p:spPr>
        <p:txBody>
          <a:bodyPr/>
          <a:lstStyle/>
          <a:p>
            <a:endParaRPr lang="en-US" sz="1100"/>
          </a:p>
        </p:txBody>
      </p:sp>
      <p:sp>
        <p:nvSpPr>
          <p:cNvPr id="2" name="Rectangle 1"/>
          <p:cNvSpPr/>
          <p:nvPr/>
        </p:nvSpPr>
        <p:spPr>
          <a:xfrm>
            <a:off x="920115" y="4637511"/>
            <a:ext cx="7418070" cy="15542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		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			      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HR  for DFS     	      HRS for OS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&lt; </a:t>
            </a:r>
            <a:r>
              <a:rPr lang="en-US" sz="1400" b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pCR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			           1		                 1	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1400" b="1" dirty="0">
              <a:solidFill>
                <a:srgbClr val="000000"/>
              </a:solidFill>
              <a:latin typeface="Arial" charset="0"/>
              <a:ea typeface="ＭＳ Ｐゴシック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pCR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	(13% of </a:t>
            </a:r>
            <a:r>
              <a:rPr lang="en-US" sz="1400" b="1" dirty="0" err="1">
                <a:solidFill>
                  <a:srgbClr val="000000"/>
                </a:solidFill>
                <a:latin typeface="Arial" charset="0"/>
                <a:ea typeface="ＭＳ Ｐゴシック" charset="0"/>
              </a:rPr>
              <a:t>pts</a:t>
            </a:r>
            <a:r>
              <a:rPr lang="en-US" sz="1400" b="1" dirty="0">
                <a:solidFill>
                  <a:srgbClr val="000000"/>
                </a:solidFill>
                <a:latin typeface="Arial" charset="0"/>
                <a:ea typeface="ＭＳ Ｐゴシック" charset="0"/>
              </a:rPr>
              <a:t>)	         0.47  (p &lt;0.0001)             0.32  (p &lt;0.0001)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656411" y="5517203"/>
            <a:ext cx="3783806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sp>
        <p:nvSpPr>
          <p:cNvPr id="6" name="TextBox 5"/>
          <p:cNvSpPr txBox="1"/>
          <p:nvPr/>
        </p:nvSpPr>
        <p:spPr>
          <a:xfrm>
            <a:off x="1514175" y="4852628"/>
            <a:ext cx="1239329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600" b="1" i="1" dirty="0"/>
              <a:t>16 Year F/U</a:t>
            </a:r>
          </a:p>
        </p:txBody>
      </p:sp>
    </p:spTree>
    <p:extLst>
      <p:ext uri="{BB962C8B-B14F-4D97-AF65-F5344CB8AC3E}">
        <p14:creationId xmlns:p14="http://schemas.microsoft.com/office/powerpoint/2010/main" val="1092406597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27350" y="585545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The Addition of Docetaxel to AC:  </a:t>
            </a:r>
            <a:r>
              <a:rPr lang="en-US" sz="3200" b="1" dirty="0" smtClean="0">
                <a:solidFill>
                  <a:srgbClr val="002060"/>
                </a:solidFill>
              </a:rPr>
              <a:t/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NSABP </a:t>
            </a:r>
            <a:r>
              <a:rPr lang="en-US" sz="3200" b="1" dirty="0">
                <a:solidFill>
                  <a:srgbClr val="002060"/>
                </a:solidFill>
              </a:rPr>
              <a:t>B-27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1337968" y="3084515"/>
            <a:ext cx="1505540" cy="646331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b="1"/>
              <a:t>Operable </a:t>
            </a:r>
          </a:p>
          <a:p>
            <a:pPr algn="ctr"/>
            <a:r>
              <a:rPr lang="en-US" b="1"/>
              <a:t>Breast Cancer</a:t>
            </a:r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 flipV="1">
            <a:off x="2743200" y="2209800"/>
            <a:ext cx="137160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2743200" y="3429000"/>
            <a:ext cx="1371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2743200" y="3429000"/>
            <a:ext cx="131445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2" name="Text Box 8"/>
          <p:cNvSpPr txBox="1">
            <a:spLocks noChangeArrowheads="1"/>
          </p:cNvSpPr>
          <p:nvPr/>
        </p:nvSpPr>
        <p:spPr bwMode="auto">
          <a:xfrm>
            <a:off x="5634897" y="1916113"/>
            <a:ext cx="1095172" cy="3693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SURGERY</a:t>
            </a:r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4950619" y="2133600"/>
            <a:ext cx="51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4" name="Text Box 10"/>
          <p:cNvSpPr txBox="1">
            <a:spLocks noChangeArrowheads="1"/>
          </p:cNvSpPr>
          <p:nvPr/>
        </p:nvSpPr>
        <p:spPr bwMode="auto">
          <a:xfrm>
            <a:off x="4180435" y="1926781"/>
            <a:ext cx="7741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AC x 4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4150519" y="4419600"/>
            <a:ext cx="7741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AC x 4</a:t>
            </a:r>
          </a:p>
        </p:txBody>
      </p:sp>
      <p:sp>
        <p:nvSpPr>
          <p:cNvPr id="41998" name="Line 14"/>
          <p:cNvSpPr>
            <a:spLocks noChangeShapeType="1"/>
          </p:cNvSpPr>
          <p:nvPr/>
        </p:nvSpPr>
        <p:spPr bwMode="auto">
          <a:xfrm>
            <a:off x="6229350" y="3352800"/>
            <a:ext cx="51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999" name="Line 15"/>
          <p:cNvSpPr>
            <a:spLocks noChangeShapeType="1"/>
          </p:cNvSpPr>
          <p:nvPr/>
        </p:nvSpPr>
        <p:spPr bwMode="auto">
          <a:xfrm>
            <a:off x="4857750" y="3352800"/>
            <a:ext cx="51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>
            <a:off x="6619875" y="4637088"/>
            <a:ext cx="51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>
            <a:off x="4905375" y="4637088"/>
            <a:ext cx="514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02" name="Text Box 18"/>
          <p:cNvSpPr txBox="1">
            <a:spLocks noChangeArrowheads="1"/>
          </p:cNvSpPr>
          <p:nvPr/>
        </p:nvSpPr>
        <p:spPr bwMode="auto">
          <a:xfrm>
            <a:off x="5464969" y="4419600"/>
            <a:ext cx="1095172" cy="3693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SURGERY</a:t>
            </a:r>
          </a:p>
        </p:txBody>
      </p:sp>
      <p:sp>
        <p:nvSpPr>
          <p:cNvPr id="42003" name="Text Box 19"/>
          <p:cNvSpPr txBox="1">
            <a:spLocks noChangeArrowheads="1"/>
          </p:cNvSpPr>
          <p:nvPr/>
        </p:nvSpPr>
        <p:spPr bwMode="auto">
          <a:xfrm>
            <a:off x="7122320" y="4419600"/>
            <a:ext cx="9358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/>
              <a:t>DOC x 4</a:t>
            </a:r>
          </a:p>
        </p:txBody>
      </p:sp>
      <p:sp>
        <p:nvSpPr>
          <p:cNvPr id="42004" name="Text Box 20"/>
          <p:cNvSpPr txBox="1">
            <a:spLocks noChangeArrowheads="1"/>
          </p:cNvSpPr>
          <p:nvPr/>
        </p:nvSpPr>
        <p:spPr bwMode="auto">
          <a:xfrm>
            <a:off x="5372101" y="3124200"/>
            <a:ext cx="93588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DOC x 4</a:t>
            </a:r>
          </a:p>
        </p:txBody>
      </p:sp>
      <p:sp>
        <p:nvSpPr>
          <p:cNvPr id="42005" name="Text Box 21"/>
          <p:cNvSpPr txBox="1">
            <a:spLocks noChangeArrowheads="1"/>
          </p:cNvSpPr>
          <p:nvPr/>
        </p:nvSpPr>
        <p:spPr bwMode="auto">
          <a:xfrm>
            <a:off x="4057650" y="3124200"/>
            <a:ext cx="77414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AC x 4</a:t>
            </a:r>
          </a:p>
        </p:txBody>
      </p:sp>
      <p:sp>
        <p:nvSpPr>
          <p:cNvPr id="42006" name="Text Box 22"/>
          <p:cNvSpPr txBox="1">
            <a:spLocks noChangeArrowheads="1"/>
          </p:cNvSpPr>
          <p:nvPr/>
        </p:nvSpPr>
        <p:spPr bwMode="auto">
          <a:xfrm>
            <a:off x="6785372" y="3124200"/>
            <a:ext cx="1095172" cy="369332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</a:rPr>
              <a:t>SURGERY</a:t>
            </a:r>
          </a:p>
        </p:txBody>
      </p:sp>
      <p:sp>
        <p:nvSpPr>
          <p:cNvPr id="42007" name="Text Box 23"/>
          <p:cNvSpPr txBox="1">
            <a:spLocks noChangeArrowheads="1"/>
          </p:cNvSpPr>
          <p:nvPr/>
        </p:nvSpPr>
        <p:spPr bwMode="auto">
          <a:xfrm>
            <a:off x="1759745" y="5649913"/>
            <a:ext cx="211585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/>
              <a:t>N = 2411</a:t>
            </a:r>
          </a:p>
          <a:p>
            <a:endParaRPr lang="en-US"/>
          </a:p>
          <a:p>
            <a:r>
              <a:rPr lang="en-US"/>
              <a:t>Accrual 12/95-12/00</a:t>
            </a:r>
          </a:p>
        </p:txBody>
      </p:sp>
      <p:sp>
        <p:nvSpPr>
          <p:cNvPr id="42008" name="Text Box 24"/>
          <p:cNvSpPr txBox="1">
            <a:spLocks noChangeArrowheads="1"/>
          </p:cNvSpPr>
          <p:nvPr/>
        </p:nvSpPr>
        <p:spPr bwMode="auto">
          <a:xfrm>
            <a:off x="4388644" y="5830890"/>
            <a:ext cx="3773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i="1" dirty="0">
                <a:solidFill>
                  <a:srgbClr val="002060"/>
                </a:solidFill>
              </a:rPr>
              <a:t>Concurrent tamoxifen for all</a:t>
            </a:r>
          </a:p>
        </p:txBody>
      </p:sp>
      <p:sp>
        <p:nvSpPr>
          <p:cNvPr id="42009" name="Text Box 25"/>
          <p:cNvSpPr txBox="1">
            <a:spLocks noChangeArrowheads="1"/>
          </p:cNvSpPr>
          <p:nvPr/>
        </p:nvSpPr>
        <p:spPr bwMode="auto">
          <a:xfrm>
            <a:off x="4845844" y="6384927"/>
            <a:ext cx="3288080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600"/>
              <a:t>Bear et al., J Clin Oncol 24:2019-2027</a:t>
            </a:r>
          </a:p>
          <a:p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14544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837819" y="743743"/>
            <a:ext cx="7468362" cy="862013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 dirty="0">
                <a:solidFill>
                  <a:srgbClr val="0A569F"/>
                </a:solidFill>
              </a:rPr>
              <a:t>NSABP B-27: Pathologic Complete Responses in the Breast</a:t>
            </a:r>
          </a:p>
        </p:txBody>
      </p:sp>
      <p:sp>
        <p:nvSpPr>
          <p:cNvPr id="77829" name="Text Box 5"/>
          <p:cNvSpPr txBox="1">
            <a:spLocks noChangeArrowheads="1"/>
          </p:cNvSpPr>
          <p:nvPr/>
        </p:nvSpPr>
        <p:spPr bwMode="auto">
          <a:xfrm>
            <a:off x="1428750" y="5105400"/>
            <a:ext cx="6000750" cy="34624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kumimoji="1" lang="en-US"/>
              <a:t>*p&lt;0.001 for test of heterogeneity across groups</a:t>
            </a:r>
            <a:r>
              <a:rPr kumimoji="1" lang="en-US">
                <a:solidFill>
                  <a:schemeClr val="tx2"/>
                </a:solidFill>
                <a:latin typeface="Times New Roman" charset="0"/>
              </a:rPr>
              <a:t> </a:t>
            </a:r>
          </a:p>
        </p:txBody>
      </p:sp>
      <p:sp>
        <p:nvSpPr>
          <p:cNvPr id="77832" name="Text Box 8"/>
          <p:cNvSpPr txBox="1">
            <a:spLocks noChangeArrowheads="1"/>
          </p:cNvSpPr>
          <p:nvPr/>
        </p:nvSpPr>
        <p:spPr bwMode="auto">
          <a:xfrm>
            <a:off x="2514600" y="2949577"/>
            <a:ext cx="1409961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3200">
                <a:solidFill>
                  <a:schemeClr val="bg1"/>
                </a:solidFill>
              </a:rPr>
              <a:t>12.8%*</a:t>
            </a:r>
          </a:p>
        </p:txBody>
      </p:sp>
      <p:sp>
        <p:nvSpPr>
          <p:cNvPr id="77833" name="Text Box 9"/>
          <p:cNvSpPr txBox="1">
            <a:spLocks noChangeArrowheads="1"/>
          </p:cNvSpPr>
          <p:nvPr/>
        </p:nvSpPr>
        <p:spPr bwMode="auto">
          <a:xfrm>
            <a:off x="3943350" y="1524001"/>
            <a:ext cx="1409961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3200">
                <a:solidFill>
                  <a:schemeClr val="bg1"/>
                </a:solidFill>
              </a:rPr>
              <a:t>26.1%*</a:t>
            </a:r>
          </a:p>
        </p:txBody>
      </p:sp>
      <p:sp>
        <p:nvSpPr>
          <p:cNvPr id="77834" name="Text Box 10"/>
          <p:cNvSpPr txBox="1">
            <a:spLocks noChangeArrowheads="1"/>
          </p:cNvSpPr>
          <p:nvPr/>
        </p:nvSpPr>
        <p:spPr bwMode="auto">
          <a:xfrm>
            <a:off x="5657850" y="2644777"/>
            <a:ext cx="1409961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99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kumimoji="1" lang="en-US" sz="3200">
                <a:solidFill>
                  <a:schemeClr val="bg1"/>
                </a:solidFill>
              </a:rPr>
              <a:t>14.3%*</a:t>
            </a:r>
          </a:p>
        </p:txBody>
      </p:sp>
      <p:sp>
        <p:nvSpPr>
          <p:cNvPr id="77838" name="Text Box 14"/>
          <p:cNvSpPr txBox="1">
            <a:spLocks noChangeArrowheads="1"/>
          </p:cNvSpPr>
          <p:nvPr/>
        </p:nvSpPr>
        <p:spPr bwMode="auto">
          <a:xfrm>
            <a:off x="1994829" y="1669943"/>
            <a:ext cx="6587560" cy="44012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800" dirty="0"/>
              <a:t>TREATMENT ARM				</a:t>
            </a:r>
            <a:r>
              <a:rPr lang="en-US" sz="2800" dirty="0" err="1"/>
              <a:t>pCR</a:t>
            </a:r>
            <a:r>
              <a:rPr lang="en-US" sz="2800" dirty="0"/>
              <a:t> Rate</a:t>
            </a:r>
          </a:p>
          <a:p>
            <a:endParaRPr lang="en-US" sz="2800" dirty="0"/>
          </a:p>
          <a:p>
            <a:r>
              <a:rPr lang="en-US" sz="2800" dirty="0"/>
              <a:t>AC – </a:t>
            </a:r>
            <a:r>
              <a:rPr lang="en-US" sz="2800" dirty="0" err="1"/>
              <a:t>Surg</a:t>
            </a:r>
            <a:r>
              <a:rPr lang="en-US" sz="2800" dirty="0"/>
              <a:t>* 				 	</a:t>
            </a:r>
            <a:r>
              <a:rPr lang="en-US" sz="2800" dirty="0" smtClean="0"/>
              <a:t>12.8</a:t>
            </a:r>
            <a:r>
              <a:rPr lang="en-US" sz="2800" dirty="0"/>
              <a:t>%</a:t>
            </a:r>
          </a:p>
          <a:p>
            <a:endParaRPr lang="en-US" sz="2800" dirty="0"/>
          </a:p>
          <a:p>
            <a:r>
              <a:rPr lang="en-US" sz="2800" dirty="0"/>
              <a:t>AC – Doc – </a:t>
            </a:r>
            <a:r>
              <a:rPr lang="en-US" sz="2800" dirty="0" err="1"/>
              <a:t>Surg</a:t>
            </a:r>
            <a:r>
              <a:rPr lang="en-US" sz="2800" dirty="0"/>
              <a:t>*			       </a:t>
            </a:r>
            <a:r>
              <a:rPr lang="en-US" sz="2800" dirty="0" smtClean="0"/>
              <a:t>	26.1</a:t>
            </a:r>
            <a:r>
              <a:rPr lang="en-US" sz="2800" dirty="0"/>
              <a:t>%</a:t>
            </a:r>
          </a:p>
          <a:p>
            <a:endParaRPr lang="en-US" sz="2800" dirty="0"/>
          </a:p>
          <a:p>
            <a:r>
              <a:rPr lang="en-US" sz="2800" dirty="0"/>
              <a:t>AC – </a:t>
            </a:r>
            <a:r>
              <a:rPr lang="en-US" sz="2800" dirty="0" err="1"/>
              <a:t>Surg</a:t>
            </a:r>
            <a:r>
              <a:rPr lang="en-US" sz="2800" dirty="0"/>
              <a:t> – Doc*			       </a:t>
            </a:r>
            <a:r>
              <a:rPr lang="en-US" sz="2800" dirty="0" smtClean="0"/>
              <a:t>    14.3</a:t>
            </a:r>
            <a:r>
              <a:rPr lang="en-US" sz="2800" dirty="0"/>
              <a:t>% </a:t>
            </a:r>
          </a:p>
        </p:txBody>
      </p:sp>
      <p:sp>
        <p:nvSpPr>
          <p:cNvPr id="77841" name="Text Box 17"/>
          <p:cNvSpPr txBox="1">
            <a:spLocks noChangeArrowheads="1"/>
          </p:cNvSpPr>
          <p:nvPr/>
        </p:nvSpPr>
        <p:spPr bwMode="auto">
          <a:xfrm>
            <a:off x="1499241" y="5562600"/>
            <a:ext cx="6145520" cy="722506"/>
          </a:xfrm>
          <a:prstGeom prst="rect">
            <a:avLst/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US" b="1" i="1" dirty="0">
                <a:solidFill>
                  <a:srgbClr val="0000CC"/>
                </a:solidFill>
              </a:rPr>
              <a:t>It was widely assumed that this improvement in </a:t>
            </a:r>
            <a:r>
              <a:rPr lang="en-US" b="1" i="1" dirty="0" err="1">
                <a:solidFill>
                  <a:srgbClr val="0000CC"/>
                </a:solidFill>
              </a:rPr>
              <a:t>pCR</a:t>
            </a:r>
            <a:r>
              <a:rPr lang="en-US" b="1" i="1" dirty="0">
                <a:solidFill>
                  <a:srgbClr val="0000CC"/>
                </a:solidFill>
              </a:rPr>
              <a:t> would</a:t>
            </a:r>
          </a:p>
          <a:p>
            <a:pPr algn="ctr">
              <a:lnSpc>
                <a:spcPct val="115000"/>
              </a:lnSpc>
            </a:pPr>
            <a:r>
              <a:rPr lang="en-US" b="1" i="1" dirty="0">
                <a:solidFill>
                  <a:srgbClr val="0000CC"/>
                </a:solidFill>
              </a:rPr>
              <a:t>lead to a clinical and statistically significant benefit in DFS/OS</a:t>
            </a:r>
          </a:p>
        </p:txBody>
      </p:sp>
      <p:sp>
        <p:nvSpPr>
          <p:cNvPr id="77842" name="Text Box 18"/>
          <p:cNvSpPr txBox="1">
            <a:spLocks noChangeArrowheads="1"/>
          </p:cNvSpPr>
          <p:nvPr/>
        </p:nvSpPr>
        <p:spPr bwMode="auto">
          <a:xfrm>
            <a:off x="5314951" y="6492875"/>
            <a:ext cx="2903359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FF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1400"/>
              <a:t>Bear et al., J Clin Oncol 24:2019-2027</a:t>
            </a:r>
          </a:p>
          <a:p>
            <a:endParaRPr lang="en-US" sz="1400"/>
          </a:p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188024453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40872" y="6419098"/>
            <a:ext cx="3429000" cy="23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66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38889" y="6542090"/>
            <a:ext cx="1556147" cy="141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4867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12094" y="1563688"/>
            <a:ext cx="6016229" cy="400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4868" name="Text Box 5"/>
          <p:cNvSpPr txBox="1">
            <a:spLocks noChangeArrowheads="1"/>
          </p:cNvSpPr>
          <p:nvPr/>
        </p:nvSpPr>
        <p:spPr bwMode="auto">
          <a:xfrm>
            <a:off x="2091928" y="6609558"/>
            <a:ext cx="4960144" cy="194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algn="ctr" defTabSz="828675" hangingPunct="0">
              <a:lnSpc>
                <a:spcPct val="97000"/>
              </a:lnSpc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</a:tabLst>
            </a:pPr>
            <a:r>
              <a:rPr lang="en-GB" sz="1300" b="1" dirty="0">
                <a:solidFill>
                  <a:srgbClr val="000000"/>
                </a:solidFill>
              </a:rPr>
              <a:t>Bear, H. D. et al. J </a:t>
            </a:r>
            <a:r>
              <a:rPr lang="en-GB" sz="1300" b="1" dirty="0" err="1">
                <a:solidFill>
                  <a:srgbClr val="000000"/>
                </a:solidFill>
              </a:rPr>
              <a:t>Clin</a:t>
            </a:r>
            <a:r>
              <a:rPr lang="en-GB" sz="1300" b="1" dirty="0">
                <a:solidFill>
                  <a:srgbClr val="000000"/>
                </a:solidFill>
              </a:rPr>
              <a:t> </a:t>
            </a:r>
            <a:r>
              <a:rPr lang="en-GB" sz="1300" b="1" dirty="0" err="1">
                <a:solidFill>
                  <a:srgbClr val="000000"/>
                </a:solidFill>
              </a:rPr>
              <a:t>Oncol</a:t>
            </a:r>
            <a:r>
              <a:rPr lang="en-GB" sz="1300" b="1" dirty="0">
                <a:solidFill>
                  <a:srgbClr val="000000"/>
                </a:solidFill>
              </a:rPr>
              <a:t>; 24:2019-2027 2006</a:t>
            </a:r>
          </a:p>
        </p:txBody>
      </p:sp>
      <p:sp>
        <p:nvSpPr>
          <p:cNvPr id="164869" name="Text Box 6"/>
          <p:cNvSpPr txBox="1">
            <a:spLocks noChangeArrowheads="1"/>
          </p:cNvSpPr>
          <p:nvPr/>
        </p:nvSpPr>
        <p:spPr bwMode="auto">
          <a:xfrm>
            <a:off x="1265634" y="519797"/>
            <a:ext cx="6612731" cy="8380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ctr" anchorCtr="1">
            <a:spAutoFit/>
          </a:bodyPr>
          <a:lstStyle/>
          <a:p>
            <a:pPr algn="ctr" defTabSz="828675" hangingPunct="0">
              <a:lnSpc>
                <a:spcPct val="97000"/>
              </a:lnSpc>
              <a:buClr>
                <a:srgbClr val="000000"/>
              </a:buClr>
              <a:buSzPct val="45000"/>
              <a:tabLst>
                <a:tab pos="657225" algn="l"/>
                <a:tab pos="1312863" algn="l"/>
                <a:tab pos="1970088" algn="l"/>
                <a:tab pos="2627313" algn="l"/>
                <a:tab pos="3282950" algn="l"/>
                <a:tab pos="3940175" algn="l"/>
                <a:tab pos="4595813" algn="l"/>
                <a:tab pos="5253038" algn="l"/>
                <a:tab pos="5910263" algn="l"/>
                <a:tab pos="6565900" algn="l"/>
                <a:tab pos="7223125" algn="l"/>
                <a:tab pos="7880350" algn="l"/>
                <a:tab pos="8535988" algn="l"/>
              </a:tabLst>
            </a:pPr>
            <a:r>
              <a:rPr lang="en-GB" sz="2800" b="1" dirty="0">
                <a:solidFill>
                  <a:srgbClr val="002060"/>
                </a:solidFill>
              </a:rPr>
              <a:t>Overall, Disease-Free, and Relapse-Free Survival For Addition of Docetaxel to AC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095939" y="2555379"/>
            <a:ext cx="6799097" cy="3645956"/>
            <a:chOff x="-62750" y="2555377"/>
            <a:chExt cx="9065463" cy="3645956"/>
          </a:xfrm>
        </p:grpSpPr>
        <p:sp>
          <p:nvSpPr>
            <p:cNvPr id="154631" name="Text Box 7"/>
            <p:cNvSpPr txBox="1">
              <a:spLocks noChangeArrowheads="1"/>
            </p:cNvSpPr>
            <p:nvPr/>
          </p:nvSpPr>
          <p:spPr bwMode="auto">
            <a:xfrm rot="20298663">
              <a:off x="-62750" y="2555377"/>
              <a:ext cx="8485746" cy="1446550"/>
            </a:xfrm>
            <a:prstGeom prst="rect">
              <a:avLst/>
            </a:prstGeom>
            <a:solidFill>
              <a:srgbClr val="000080"/>
            </a:solidFill>
            <a:ln w="38100" algn="ctr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sz="4400" b="1" dirty="0">
                  <a:solidFill>
                    <a:srgbClr val="FFFFFF"/>
                  </a:solidFill>
                </a:rPr>
                <a:t>NO SIGNIFICANT DIFFERENCE</a:t>
              </a:r>
            </a:p>
          </p:txBody>
        </p:sp>
        <p:sp>
          <p:nvSpPr>
            <p:cNvPr id="2" name="TextBox 1"/>
            <p:cNvSpPr txBox="1"/>
            <p:nvPr/>
          </p:nvSpPr>
          <p:spPr>
            <a:xfrm>
              <a:off x="610618" y="5678113"/>
              <a:ext cx="8392095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/>
                <a:t>Many have argued that the failure to see a survival difference was because the patient population was mixed and a high proportion had ER+ disease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71515412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06" name="Rectangle 10"/>
          <p:cNvSpPr>
            <a:spLocks/>
          </p:cNvSpPr>
          <p:nvPr/>
        </p:nvSpPr>
        <p:spPr bwMode="auto">
          <a:xfrm>
            <a:off x="1318022" y="6105527"/>
            <a:ext cx="1641520" cy="28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95CC4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 wrap="none" lIns="64291" tIns="32146" rIns="64291" bIns="32146">
            <a:spAutoFit/>
          </a:bodyPr>
          <a:lstStyle/>
          <a:p>
            <a:pPr>
              <a:defRPr/>
            </a:pPr>
            <a:r>
              <a:rPr lang="en-US" sz="1400">
                <a:solidFill>
                  <a:srgbClr val="006598"/>
                </a:solidFill>
                <a:latin typeface="Arial" pitchFamily="34" charset="0"/>
                <a:ea typeface="MS PGothic" pitchFamily="34" charset="-128"/>
                <a:sym typeface="Arial Bold" charset="0"/>
              </a:rPr>
              <a:t>pCR=ypT0/is ypN0</a:t>
            </a:r>
          </a:p>
        </p:txBody>
      </p:sp>
      <p:pic>
        <p:nvPicPr>
          <p:cNvPr id="21507" name="Picture 4" descr="overall pcr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5900" y="1924050"/>
            <a:ext cx="6100763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5"/>
          <p:cNvSpPr txBox="1">
            <a:spLocks noChangeArrowheads="1"/>
          </p:cNvSpPr>
          <p:nvPr/>
        </p:nvSpPr>
        <p:spPr bwMode="auto">
          <a:xfrm>
            <a:off x="2128839" y="3937000"/>
            <a:ext cx="17043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ea typeface="MS PGothic" charset="0"/>
                <a:cs typeface="MS PGothic" charset="0"/>
              </a:rPr>
              <a:t>HR=0.48,  P* &lt; 0.001</a:t>
            </a:r>
          </a:p>
        </p:txBody>
      </p:sp>
      <p:sp>
        <p:nvSpPr>
          <p:cNvPr id="21509" name="Text Box 6"/>
          <p:cNvSpPr txBox="1">
            <a:spLocks noChangeArrowheads="1"/>
          </p:cNvSpPr>
          <p:nvPr/>
        </p:nvSpPr>
        <p:spPr bwMode="auto">
          <a:xfrm>
            <a:off x="5197080" y="3937000"/>
            <a:ext cx="170432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1400" b="1">
                <a:ea typeface="MS PGothic" charset="0"/>
                <a:cs typeface="MS PGothic" charset="0"/>
              </a:rPr>
              <a:t>HR=0.36,  P* &lt; 0.001</a:t>
            </a:r>
          </a:p>
        </p:txBody>
      </p:sp>
      <p:sp>
        <p:nvSpPr>
          <p:cNvPr id="21510" name="Text Box 7"/>
          <p:cNvSpPr txBox="1">
            <a:spLocks noChangeArrowheads="1"/>
          </p:cNvSpPr>
          <p:nvPr/>
        </p:nvSpPr>
        <p:spPr bwMode="auto">
          <a:xfrm>
            <a:off x="2777730" y="6124575"/>
            <a:ext cx="1587103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1400">
                <a:latin typeface="Arial" charset="0"/>
                <a:ea typeface="MS PGothic" charset="0"/>
                <a:cs typeface="MS PGothic" charset="0"/>
              </a:rPr>
              <a:t>* Nominal p-value</a:t>
            </a:r>
          </a:p>
        </p:txBody>
      </p:sp>
      <p:sp>
        <p:nvSpPr>
          <p:cNvPr id="13319" name="Rectangle 8"/>
          <p:cNvSpPr>
            <a:spLocks noGrp="1" noChangeArrowheads="1"/>
          </p:cNvSpPr>
          <p:nvPr>
            <p:ph type="title" idx="4294967295"/>
          </p:nvPr>
        </p:nvSpPr>
        <p:spPr>
          <a:xfrm>
            <a:off x="1389261" y="464070"/>
            <a:ext cx="6365478" cy="1143000"/>
          </a:xfrm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Autofit/>
          </a:bodyPr>
          <a:lstStyle/>
          <a:p>
            <a:pPr algn="ctr" eaLnBrk="1" hangingPunct="1">
              <a:defRPr/>
            </a:pPr>
            <a:r>
              <a:rPr lang="en-US" sz="3200" b="1" dirty="0">
                <a:solidFill>
                  <a:srgbClr val="0A569F"/>
                </a:solidFill>
                <a:ea typeface="MS PGothic" pitchFamily="34" charset="-128"/>
                <a:sym typeface="Arial Bold" charset="0"/>
              </a:rPr>
              <a:t>Association of </a:t>
            </a:r>
            <a:r>
              <a:rPr lang="en-US" sz="3200" b="1" dirty="0" err="1">
                <a:solidFill>
                  <a:srgbClr val="0A569F"/>
                </a:solidFill>
                <a:ea typeface="MS PGothic" pitchFamily="34" charset="-128"/>
                <a:sym typeface="Arial Bold" charset="0"/>
              </a:rPr>
              <a:t>pCR</a:t>
            </a:r>
            <a:r>
              <a:rPr lang="en-US" sz="3200" b="1" dirty="0">
                <a:solidFill>
                  <a:srgbClr val="0A569F"/>
                </a:solidFill>
                <a:ea typeface="MS PGothic" pitchFamily="34" charset="-128"/>
                <a:sym typeface="Arial Bold" charset="0"/>
              </a:rPr>
              <a:t> on </a:t>
            </a:r>
            <a:r>
              <a:rPr lang="en-US" sz="3200" b="1" dirty="0" smtClean="0">
                <a:solidFill>
                  <a:srgbClr val="0A569F"/>
                </a:solidFill>
                <a:ea typeface="MS PGothic" pitchFamily="34" charset="-128"/>
                <a:sym typeface="Arial Bold" charset="0"/>
              </a:rPr>
              <a:t>EFS </a:t>
            </a:r>
            <a:r>
              <a:rPr lang="en-US" sz="3200" b="1" dirty="0">
                <a:solidFill>
                  <a:srgbClr val="0A569F"/>
                </a:solidFill>
                <a:ea typeface="MS PGothic" pitchFamily="34" charset="-128"/>
                <a:sym typeface="Arial Bold" charset="0"/>
              </a:rPr>
              <a:t>and OS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676380" y="6381750"/>
            <a:ext cx="37625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Cotezar</a:t>
            </a:r>
            <a:r>
              <a:rPr lang="en-US" dirty="0"/>
              <a:t> et al, AACR 2013, Lancet 2014</a:t>
            </a:r>
          </a:p>
        </p:txBody>
      </p:sp>
    </p:spTree>
    <p:extLst>
      <p:ext uri="{BB962C8B-B14F-4D97-AF65-F5344CB8AC3E}">
        <p14:creationId xmlns:p14="http://schemas.microsoft.com/office/powerpoint/2010/main" val="850091588"/>
      </p:ext>
    </p:extLst>
  </p:cSld>
  <p:clrMapOvr>
    <a:masterClrMapping/>
  </p:clrMapOvr>
  <p:transition xmlns:p14="http://schemas.microsoft.com/office/powerpoint/2010/main" spd="slow"/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596783" y="1698840"/>
            <a:ext cx="5972164" cy="4535474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145841" y="5210873"/>
            <a:ext cx="410051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300" spc="-10" dirty="0">
                <a:latin typeface="Calibri"/>
                <a:cs typeface="Calibri"/>
              </a:rPr>
              <a:t>R</a:t>
            </a:r>
            <a:r>
              <a:rPr sz="1275" spc="7" baseline="26143" dirty="0">
                <a:latin typeface="Calibri"/>
                <a:cs typeface="Calibri"/>
              </a:rPr>
              <a:t>2</a:t>
            </a:r>
            <a:r>
              <a:rPr sz="1300" spc="-10" dirty="0">
                <a:latin typeface="Calibri"/>
                <a:cs typeface="Calibri"/>
              </a:rPr>
              <a:t>=0.01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dt" sz="half" idx="4294967295"/>
          </p:nvPr>
        </p:nvSpPr>
        <p:spPr>
          <a:xfrm>
            <a:off x="1202054" y="6613655"/>
            <a:ext cx="604838" cy="18466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pc="-5" dirty="0"/>
              <a:t>Cor</a:t>
            </a:r>
            <a:r>
              <a:rPr spc="-40" dirty="0"/>
              <a:t>t</a:t>
            </a:r>
            <a:r>
              <a:rPr dirty="0"/>
              <a:t>a</a:t>
            </a:r>
            <a:r>
              <a:rPr spc="-30" dirty="0"/>
              <a:t>z</a:t>
            </a:r>
            <a:r>
              <a:rPr dirty="0"/>
              <a:t>a</a:t>
            </a:r>
            <a:r>
              <a:rPr spc="-10" dirty="0"/>
              <a:t>r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5066389" y="5210873"/>
            <a:ext cx="410051" cy="4001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12700"/>
            <a:r>
              <a:rPr sz="1300" spc="-5" dirty="0">
                <a:latin typeface="Calibri"/>
                <a:cs typeface="Calibri"/>
              </a:rPr>
              <a:t>R</a:t>
            </a:r>
            <a:r>
              <a:rPr sz="1275" spc="7" baseline="26143" dirty="0">
                <a:latin typeface="Calibri"/>
                <a:cs typeface="Calibri"/>
              </a:rPr>
              <a:t>2</a:t>
            </a:r>
            <a:r>
              <a:rPr sz="1300" spc="-10" dirty="0">
                <a:latin typeface="Calibri"/>
                <a:cs typeface="Calibri"/>
              </a:rPr>
              <a:t>=0.18</a:t>
            </a:r>
            <a:endParaRPr sz="1300">
              <a:latin typeface="Calibri"/>
              <a:cs typeface="Calibri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628650" y="756079"/>
            <a:ext cx="7886700" cy="984885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3200" b="1" spc="-20" dirty="0">
                <a:solidFill>
                  <a:srgbClr val="0A569F"/>
                </a:solidFill>
              </a:rPr>
              <a:t>Th</a:t>
            </a:r>
            <a:r>
              <a:rPr sz="3200" b="1" spc="-15" dirty="0">
                <a:solidFill>
                  <a:srgbClr val="0A569F"/>
                </a:solidFill>
              </a:rPr>
              <a:t>e </a:t>
            </a:r>
            <a:r>
              <a:rPr lang="en-US" sz="3200" b="1" dirty="0" smtClean="0">
                <a:solidFill>
                  <a:srgbClr val="0A569F"/>
                </a:solidFill>
              </a:rPr>
              <a:t>M</a:t>
            </a:r>
            <a:r>
              <a:rPr sz="3200" b="1" spc="-20" dirty="0" smtClean="0">
                <a:solidFill>
                  <a:srgbClr val="0A569F"/>
                </a:solidFill>
              </a:rPr>
              <a:t>agn</a:t>
            </a:r>
            <a:r>
              <a:rPr sz="3200" b="1" spc="-5" dirty="0" smtClean="0">
                <a:solidFill>
                  <a:srgbClr val="0A569F"/>
                </a:solidFill>
              </a:rPr>
              <a:t>i</a:t>
            </a:r>
            <a:r>
              <a:rPr sz="3200" b="1" dirty="0" smtClean="0">
                <a:solidFill>
                  <a:srgbClr val="0A569F"/>
                </a:solidFill>
              </a:rPr>
              <a:t>t</a:t>
            </a:r>
            <a:r>
              <a:rPr sz="3200" b="1" spc="-20" dirty="0" smtClean="0">
                <a:solidFill>
                  <a:srgbClr val="0A569F"/>
                </a:solidFill>
              </a:rPr>
              <a:t>ud</a:t>
            </a:r>
            <a:r>
              <a:rPr sz="3200" b="1" spc="-15" dirty="0" smtClean="0">
                <a:solidFill>
                  <a:srgbClr val="0A569F"/>
                </a:solidFill>
              </a:rPr>
              <a:t>e </a:t>
            </a:r>
            <a:r>
              <a:rPr sz="3200" b="1" spc="-20" dirty="0">
                <a:solidFill>
                  <a:srgbClr val="0A569F"/>
                </a:solidFill>
              </a:rPr>
              <a:t>o</a:t>
            </a:r>
            <a:r>
              <a:rPr sz="3200" b="1" spc="-10" dirty="0">
                <a:solidFill>
                  <a:srgbClr val="0A569F"/>
                </a:solidFill>
              </a:rPr>
              <a:t>f</a:t>
            </a:r>
            <a:r>
              <a:rPr sz="3200" b="1" spc="-5" dirty="0">
                <a:solidFill>
                  <a:srgbClr val="0A569F"/>
                </a:solidFill>
              </a:rPr>
              <a:t> </a:t>
            </a:r>
            <a:r>
              <a:rPr lang="en-US" sz="3200" b="1" spc="-5" dirty="0" smtClean="0">
                <a:solidFill>
                  <a:srgbClr val="0A569F"/>
                </a:solidFill>
              </a:rPr>
              <a:t>I</a:t>
            </a:r>
            <a:r>
              <a:rPr sz="3200" b="1" dirty="0" smtClean="0">
                <a:solidFill>
                  <a:srgbClr val="0A569F"/>
                </a:solidFill>
              </a:rPr>
              <a:t>m</a:t>
            </a:r>
            <a:r>
              <a:rPr sz="3200" b="1" spc="-5" dirty="0" smtClean="0">
                <a:solidFill>
                  <a:srgbClr val="0A569F"/>
                </a:solidFill>
              </a:rPr>
              <a:t>p</a:t>
            </a:r>
            <a:r>
              <a:rPr sz="3200" b="1" dirty="0" smtClean="0">
                <a:solidFill>
                  <a:srgbClr val="0A569F"/>
                </a:solidFill>
              </a:rPr>
              <a:t>r</a:t>
            </a:r>
            <a:r>
              <a:rPr sz="3200" b="1" spc="-5" dirty="0" smtClean="0">
                <a:solidFill>
                  <a:srgbClr val="0A569F"/>
                </a:solidFill>
              </a:rPr>
              <a:t>ove</a:t>
            </a:r>
            <a:r>
              <a:rPr sz="3200" b="1" dirty="0" smtClean="0">
                <a:solidFill>
                  <a:srgbClr val="0A569F"/>
                </a:solidFill>
              </a:rPr>
              <a:t>m</a:t>
            </a:r>
            <a:r>
              <a:rPr sz="3200" b="1" spc="-5" dirty="0" smtClean="0">
                <a:solidFill>
                  <a:srgbClr val="0A569F"/>
                </a:solidFill>
              </a:rPr>
              <a:t>en</a:t>
            </a:r>
            <a:r>
              <a:rPr sz="3200" b="1" dirty="0" smtClean="0">
                <a:solidFill>
                  <a:srgbClr val="0A569F"/>
                </a:solidFill>
              </a:rPr>
              <a:t>t</a:t>
            </a:r>
            <a:r>
              <a:rPr sz="3200" b="1" spc="-5" dirty="0" smtClean="0">
                <a:solidFill>
                  <a:srgbClr val="0A569F"/>
                </a:solidFill>
              </a:rPr>
              <a:t> </a:t>
            </a:r>
            <a:r>
              <a:rPr sz="3200" b="1" spc="-5" dirty="0">
                <a:solidFill>
                  <a:srgbClr val="0A569F"/>
                </a:solidFill>
              </a:rPr>
              <a:t>i</a:t>
            </a:r>
            <a:r>
              <a:rPr sz="3200" b="1" spc="-15" dirty="0">
                <a:solidFill>
                  <a:srgbClr val="0A569F"/>
                </a:solidFill>
              </a:rPr>
              <a:t>n</a:t>
            </a:r>
            <a:endParaRPr sz="3200" b="1" dirty="0">
              <a:solidFill>
                <a:srgbClr val="0A569F"/>
              </a:solidFill>
            </a:endParaRPr>
          </a:p>
          <a:p>
            <a:pPr marL="12700" algn="ctr">
              <a:lnSpc>
                <a:spcPct val="100000"/>
              </a:lnSpc>
            </a:pPr>
            <a:r>
              <a:rPr sz="3200" b="1" spc="-5" dirty="0">
                <a:solidFill>
                  <a:srgbClr val="0A569F"/>
                </a:solidFill>
              </a:rPr>
              <a:t>p</a:t>
            </a:r>
            <a:r>
              <a:rPr sz="3200" b="1" spc="-10" dirty="0">
                <a:solidFill>
                  <a:srgbClr val="0A569F"/>
                </a:solidFill>
              </a:rPr>
              <a:t>C</a:t>
            </a:r>
            <a:r>
              <a:rPr sz="3200" b="1" dirty="0">
                <a:solidFill>
                  <a:srgbClr val="0A569F"/>
                </a:solidFill>
              </a:rPr>
              <a:t>R</a:t>
            </a:r>
            <a:r>
              <a:rPr sz="3200" b="1" spc="10" dirty="0">
                <a:solidFill>
                  <a:srgbClr val="0A569F"/>
                </a:solidFill>
              </a:rPr>
              <a:t> </a:t>
            </a:r>
            <a:r>
              <a:rPr lang="en-US" sz="3200" b="1" dirty="0" smtClean="0">
                <a:solidFill>
                  <a:srgbClr val="0A569F"/>
                </a:solidFill>
              </a:rPr>
              <a:t>R</a:t>
            </a:r>
            <a:r>
              <a:rPr sz="3200" b="1" spc="-5" dirty="0" smtClean="0">
                <a:solidFill>
                  <a:srgbClr val="0A569F"/>
                </a:solidFill>
              </a:rPr>
              <a:t>a</a:t>
            </a:r>
            <a:r>
              <a:rPr sz="3200" b="1" dirty="0" smtClean="0">
                <a:solidFill>
                  <a:srgbClr val="0A569F"/>
                </a:solidFill>
              </a:rPr>
              <a:t>te </a:t>
            </a:r>
            <a:r>
              <a:rPr lang="en-US" sz="3200" b="1" spc="-20" dirty="0" smtClean="0">
                <a:solidFill>
                  <a:srgbClr val="0A569F"/>
                </a:solidFill>
              </a:rPr>
              <a:t>D</a:t>
            </a:r>
            <a:r>
              <a:rPr sz="3200" b="1" spc="-5" dirty="0" smtClean="0">
                <a:solidFill>
                  <a:srgbClr val="0A569F"/>
                </a:solidFill>
              </a:rPr>
              <a:t>i</a:t>
            </a:r>
            <a:r>
              <a:rPr sz="3200" b="1" spc="-15" dirty="0" smtClean="0">
                <a:solidFill>
                  <a:srgbClr val="0A569F"/>
                </a:solidFill>
              </a:rPr>
              <a:t>d</a:t>
            </a:r>
            <a:r>
              <a:rPr sz="3200" b="1" spc="-25" dirty="0" smtClean="0">
                <a:solidFill>
                  <a:srgbClr val="0A569F"/>
                </a:solidFill>
              </a:rPr>
              <a:t> </a:t>
            </a:r>
            <a:r>
              <a:rPr lang="en-US" sz="3200" b="1" spc="-20" dirty="0" smtClean="0">
                <a:solidFill>
                  <a:srgbClr val="0A569F"/>
                </a:solidFill>
              </a:rPr>
              <a:t>N</a:t>
            </a:r>
            <a:r>
              <a:rPr sz="3200" b="1" spc="-20" dirty="0" smtClean="0">
                <a:solidFill>
                  <a:srgbClr val="0A569F"/>
                </a:solidFill>
              </a:rPr>
              <a:t>o</a:t>
            </a:r>
            <a:r>
              <a:rPr sz="3200" b="1" spc="-10" dirty="0" smtClean="0">
                <a:solidFill>
                  <a:srgbClr val="0A569F"/>
                </a:solidFill>
              </a:rPr>
              <a:t>t</a:t>
            </a:r>
            <a:r>
              <a:rPr sz="3200" b="1" spc="-15" dirty="0" smtClean="0">
                <a:solidFill>
                  <a:srgbClr val="0A569F"/>
                </a:solidFill>
              </a:rPr>
              <a:t> </a:t>
            </a:r>
            <a:r>
              <a:rPr lang="en-US" sz="3200" b="1" spc="-5" dirty="0" smtClean="0">
                <a:solidFill>
                  <a:srgbClr val="0A569F"/>
                </a:solidFill>
              </a:rPr>
              <a:t>P</a:t>
            </a:r>
            <a:r>
              <a:rPr sz="3200" b="1" dirty="0" smtClean="0">
                <a:solidFill>
                  <a:srgbClr val="0A569F"/>
                </a:solidFill>
              </a:rPr>
              <a:t>r</a:t>
            </a:r>
            <a:r>
              <a:rPr sz="3200" b="1" spc="-20" dirty="0" smtClean="0">
                <a:solidFill>
                  <a:srgbClr val="0A569F"/>
                </a:solidFill>
              </a:rPr>
              <a:t>ed</a:t>
            </a:r>
            <a:r>
              <a:rPr sz="3200" b="1" spc="-5" dirty="0" smtClean="0">
                <a:solidFill>
                  <a:srgbClr val="0A569F"/>
                </a:solidFill>
              </a:rPr>
              <a:t>ic</a:t>
            </a:r>
            <a:r>
              <a:rPr sz="3200" b="1" dirty="0" smtClean="0">
                <a:solidFill>
                  <a:srgbClr val="0A569F"/>
                </a:solidFill>
              </a:rPr>
              <a:t>t</a:t>
            </a:r>
            <a:r>
              <a:rPr sz="3200" b="1" spc="-5" dirty="0" smtClean="0">
                <a:solidFill>
                  <a:srgbClr val="0A569F"/>
                </a:solidFill>
              </a:rPr>
              <a:t> </a:t>
            </a:r>
            <a:r>
              <a:rPr sz="3200" b="1" spc="-25" dirty="0">
                <a:solidFill>
                  <a:srgbClr val="0A569F"/>
                </a:solidFill>
              </a:rPr>
              <a:t>EF</a:t>
            </a:r>
            <a:r>
              <a:rPr sz="3200" b="1" spc="-20" dirty="0">
                <a:solidFill>
                  <a:srgbClr val="0A569F"/>
                </a:solidFill>
              </a:rPr>
              <a:t>S</a:t>
            </a:r>
            <a:r>
              <a:rPr sz="3200" b="1" dirty="0">
                <a:solidFill>
                  <a:srgbClr val="0A569F"/>
                </a:solidFill>
              </a:rPr>
              <a:t> </a:t>
            </a:r>
            <a:r>
              <a:rPr sz="3200" b="1" spc="-20" dirty="0">
                <a:solidFill>
                  <a:srgbClr val="0A569F"/>
                </a:solidFill>
              </a:rPr>
              <a:t>an</a:t>
            </a:r>
            <a:r>
              <a:rPr sz="3200" b="1" spc="-15" dirty="0">
                <a:solidFill>
                  <a:srgbClr val="0A569F"/>
                </a:solidFill>
              </a:rPr>
              <a:t>d</a:t>
            </a:r>
            <a:r>
              <a:rPr sz="3200" b="1" spc="-10" dirty="0">
                <a:solidFill>
                  <a:srgbClr val="0A569F"/>
                </a:solidFill>
              </a:rPr>
              <a:t> </a:t>
            </a:r>
            <a:r>
              <a:rPr sz="3200" b="1" spc="-15" dirty="0">
                <a:solidFill>
                  <a:srgbClr val="0A569F"/>
                </a:solidFill>
              </a:rPr>
              <a:t>O</a:t>
            </a:r>
            <a:r>
              <a:rPr sz="3200" b="1" spc="-20" dirty="0">
                <a:solidFill>
                  <a:srgbClr val="0A569F"/>
                </a:solidFill>
              </a:rPr>
              <a:t>S</a:t>
            </a:r>
            <a:r>
              <a:rPr sz="3200" b="1" spc="-15" dirty="0">
                <a:solidFill>
                  <a:srgbClr val="0A569F"/>
                </a:solidFill>
              </a:rPr>
              <a:t> </a:t>
            </a:r>
            <a:r>
              <a:rPr lang="en-US" sz="3200" b="1" spc="-5" dirty="0" smtClean="0">
                <a:solidFill>
                  <a:srgbClr val="0A569F"/>
                </a:solidFill>
              </a:rPr>
              <a:t>E</a:t>
            </a:r>
            <a:r>
              <a:rPr sz="3200" b="1" dirty="0" smtClean="0">
                <a:solidFill>
                  <a:srgbClr val="0A569F"/>
                </a:solidFill>
              </a:rPr>
              <a:t>ff</a:t>
            </a:r>
            <a:r>
              <a:rPr sz="3200" b="1" spc="-5" dirty="0" smtClean="0">
                <a:solidFill>
                  <a:srgbClr val="0A569F"/>
                </a:solidFill>
              </a:rPr>
              <a:t>ect</a:t>
            </a:r>
            <a:endParaRPr sz="3200" b="1" dirty="0">
              <a:solidFill>
                <a:srgbClr val="0A56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1876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7" name="Rectangle 4"/>
          <p:cNvSpPr>
            <a:spLocks noGrp="1" noChangeArrowheads="1"/>
          </p:cNvSpPr>
          <p:nvPr>
            <p:ph type="title"/>
          </p:nvPr>
        </p:nvSpPr>
        <p:spPr>
          <a:xfrm>
            <a:off x="628650" y="581126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>
                <a:solidFill>
                  <a:srgbClr val="0A569F"/>
                </a:solidFill>
              </a:rPr>
              <a:t>Failure to Achieve </a:t>
            </a:r>
            <a:r>
              <a:rPr lang="en-US" sz="2800" b="1" dirty="0" err="1">
                <a:solidFill>
                  <a:srgbClr val="0A569F"/>
                </a:solidFill>
              </a:rPr>
              <a:t>pCR</a:t>
            </a:r>
            <a:r>
              <a:rPr lang="en-US" sz="2800" b="1" dirty="0">
                <a:solidFill>
                  <a:srgbClr val="0A569F"/>
                </a:solidFill>
              </a:rPr>
              <a:t> is Still Associated With Good Outcome in ER+ Cancers, Particularly </a:t>
            </a:r>
            <a:r>
              <a:rPr lang="en-US" sz="2800" b="1" dirty="0" smtClean="0">
                <a:solidFill>
                  <a:srgbClr val="0A569F"/>
                </a:solidFill>
              </a:rPr>
              <a:t>Luminal </a:t>
            </a:r>
            <a:r>
              <a:rPr lang="en-US" sz="2800" b="1" dirty="0">
                <a:solidFill>
                  <a:srgbClr val="0A569F"/>
                </a:solidFill>
              </a:rPr>
              <a:t>A</a:t>
            </a:r>
          </a:p>
        </p:txBody>
      </p:sp>
      <p:pic>
        <p:nvPicPr>
          <p:cNvPr id="173058" name="Picture 6" descr="carey fi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2383633" y="1798638"/>
            <a:ext cx="4375547" cy="4525962"/>
          </a:xfrm>
        </p:spPr>
      </p:pic>
      <p:sp>
        <p:nvSpPr>
          <p:cNvPr id="173059" name="Rectangle 7"/>
          <p:cNvSpPr>
            <a:spLocks noChangeArrowheads="1"/>
          </p:cNvSpPr>
          <p:nvPr/>
        </p:nvSpPr>
        <p:spPr bwMode="auto">
          <a:xfrm>
            <a:off x="4448687" y="6384132"/>
            <a:ext cx="40666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Carey et al, </a:t>
            </a:r>
            <a:r>
              <a:rPr lang="en-US" dirty="0" err="1">
                <a:solidFill>
                  <a:srgbClr val="000000"/>
                </a:solidFill>
                <a:cs typeface="Times New Roman" pitchFamily="18" charset="0"/>
              </a:rPr>
              <a:t>Clin</a:t>
            </a: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 Cancer Res 2007;13:2331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3266679" y="1798640"/>
            <a:ext cx="3822700" cy="1672695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000" b="1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3061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608796"/>
            <a:ext cx="6858000" cy="2387600"/>
          </a:xfrm>
        </p:spPr>
        <p:txBody>
          <a:bodyPr>
            <a:normAutofit/>
          </a:bodyPr>
          <a:lstStyle/>
          <a:p>
            <a:r>
              <a:rPr lang="en-US" sz="4800" b="1" dirty="0" smtClean="0">
                <a:solidFill>
                  <a:srgbClr val="002060"/>
                </a:solidFill>
              </a:rPr>
              <a:t>Neoadjuvant Therapy:  </a:t>
            </a:r>
            <a:r>
              <a:rPr lang="en-US" sz="4800" b="1" dirty="0">
                <a:solidFill>
                  <a:srgbClr val="002060"/>
                </a:solidFill>
              </a:rPr>
              <a:t/>
            </a:r>
            <a:br>
              <a:rPr lang="en-US" sz="4800" b="1" dirty="0">
                <a:solidFill>
                  <a:srgbClr val="002060"/>
                </a:solidFill>
              </a:rPr>
            </a:br>
            <a:r>
              <a:rPr lang="en-US" sz="4800" b="1" dirty="0" smtClean="0">
                <a:solidFill>
                  <a:srgbClr val="002060"/>
                </a:solidFill>
              </a:rPr>
              <a:t>Where Are We in 2017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Eric P. Winer, MD</a:t>
            </a:r>
          </a:p>
          <a:p>
            <a:r>
              <a:rPr lang="en-US" dirty="0" smtClean="0"/>
              <a:t>Dana-Farber Cancer Institute</a:t>
            </a:r>
          </a:p>
          <a:p>
            <a:r>
              <a:rPr lang="en-US" dirty="0" smtClean="0"/>
              <a:t>Harvard Medical School</a:t>
            </a:r>
          </a:p>
          <a:p>
            <a:r>
              <a:rPr lang="en-US" dirty="0" err="1" smtClean="0"/>
              <a:t>eric_winer@dfci.harvard.edu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4198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6978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248860"/>
              </p:ext>
            </p:extLst>
          </p:nvPr>
        </p:nvGraphicFramePr>
        <p:xfrm>
          <a:off x="1262064" y="1174751"/>
          <a:ext cx="1883569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" name="Chart" r:id="rId4" imgW="3324352" imgH="6096000" progId="MSGraph.Chart.8">
                  <p:embed/>
                </p:oleObj>
              </mc:Choice>
              <mc:Fallback>
                <p:oleObj name="Chart" r:id="rId4" imgW="3324352" imgH="6096000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62064" y="1174751"/>
                        <a:ext cx="1883569" cy="460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79" name="Objec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64053888"/>
              </p:ext>
            </p:extLst>
          </p:nvPr>
        </p:nvGraphicFramePr>
        <p:xfrm>
          <a:off x="3514727" y="1639890"/>
          <a:ext cx="1363265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1" name="Chart" r:id="rId6" imgW="2581453" imgH="5886552" progId="MSGraph.Chart.8">
                  <p:embed/>
                </p:oleObj>
              </mc:Choice>
              <mc:Fallback>
                <p:oleObj name="Chart" r:id="rId6" imgW="2581453" imgH="5886552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4727" y="1639890"/>
                        <a:ext cx="1363265" cy="414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0" name="Objec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9589331"/>
              </p:ext>
            </p:extLst>
          </p:nvPr>
        </p:nvGraphicFramePr>
        <p:xfrm>
          <a:off x="4877991" y="1679576"/>
          <a:ext cx="1362075" cy="414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2" name="Chart" r:id="rId8" imgW="2571699" imgH="5876772" progId="MSGraph.Chart.8">
                  <p:embed/>
                </p:oleObj>
              </mc:Choice>
              <mc:Fallback>
                <p:oleObj name="Chart" r:id="rId8" imgW="2571699" imgH="5876772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7991" y="1679576"/>
                        <a:ext cx="1362075" cy="4143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6981" name="Objec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7052608"/>
              </p:ext>
            </p:extLst>
          </p:nvPr>
        </p:nvGraphicFramePr>
        <p:xfrm>
          <a:off x="6465095" y="1646238"/>
          <a:ext cx="941785" cy="4144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3" name="Chart" r:id="rId10" imgW="1790598" imgH="5895924" progId="MSGraph.Chart.8">
                  <p:embed/>
                </p:oleObj>
              </mc:Choice>
              <mc:Fallback>
                <p:oleObj name="Chart" r:id="rId10" imgW="1790598" imgH="5895924" progId="MSGraph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095" y="1646238"/>
                        <a:ext cx="941785" cy="4144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blipFill dpi="0" rotWithShape="0">
                              <a:blip/>
                              <a:srcRect/>
                              <a:stretch>
                                <a:fillRect/>
                              </a:stretch>
                            </a:blip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6988" name="Line 12"/>
          <p:cNvSpPr>
            <a:spLocks noChangeShapeType="1"/>
          </p:cNvSpPr>
          <p:nvPr/>
        </p:nvSpPr>
        <p:spPr bwMode="auto">
          <a:xfrm flipV="1">
            <a:off x="1968105" y="5783263"/>
            <a:ext cx="5339953" cy="2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1200"/>
          </a:p>
        </p:txBody>
      </p:sp>
      <p:sp>
        <p:nvSpPr>
          <p:cNvPr id="126989" name="Text Box 13"/>
          <p:cNvSpPr txBox="1">
            <a:spLocks noChangeArrowheads="1"/>
          </p:cNvSpPr>
          <p:nvPr/>
        </p:nvSpPr>
        <p:spPr bwMode="auto">
          <a:xfrm>
            <a:off x="1925242" y="5849938"/>
            <a:ext cx="131683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/>
              <a:t>Grade 1-2    Grade 3</a:t>
            </a:r>
          </a:p>
        </p:txBody>
      </p:sp>
      <p:sp>
        <p:nvSpPr>
          <p:cNvPr id="126990" name="Text Box 14"/>
          <p:cNvSpPr txBox="1">
            <a:spLocks noChangeArrowheads="1"/>
          </p:cNvSpPr>
          <p:nvPr/>
        </p:nvSpPr>
        <p:spPr bwMode="auto">
          <a:xfrm>
            <a:off x="1828801" y="6154738"/>
            <a:ext cx="13168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           </a:t>
            </a:r>
            <a:r>
              <a:rPr lang="en-US" sz="1200">
                <a:latin typeface="Arial" charset="0"/>
              </a:rPr>
              <a:t>HR+</a:t>
            </a:r>
          </a:p>
        </p:txBody>
      </p:sp>
      <p:sp>
        <p:nvSpPr>
          <p:cNvPr id="126991" name="Text Box 15"/>
          <p:cNvSpPr txBox="1">
            <a:spLocks noChangeArrowheads="1"/>
          </p:cNvSpPr>
          <p:nvPr/>
        </p:nvSpPr>
        <p:spPr bwMode="auto">
          <a:xfrm>
            <a:off x="3671887" y="5783263"/>
            <a:ext cx="1206104" cy="53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dirty="0"/>
              <a:t>No </a:t>
            </a:r>
            <a:r>
              <a:rPr lang="en-US" sz="1050" dirty="0" err="1"/>
              <a:t>Tras</a:t>
            </a:r>
            <a:r>
              <a:rPr lang="en-US" sz="1050" dirty="0"/>
              <a:t>     Yes </a:t>
            </a:r>
            <a:r>
              <a:rPr lang="en-US" sz="1050" dirty="0" err="1"/>
              <a:t>Tras</a:t>
            </a:r>
            <a:endParaRPr lang="en-US" sz="1050" dirty="0"/>
          </a:p>
          <a:p>
            <a:pPr algn="ctr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HER2+ HR+</a:t>
            </a:r>
          </a:p>
        </p:txBody>
      </p:sp>
      <p:sp>
        <p:nvSpPr>
          <p:cNvPr id="126992" name="Text Box 16"/>
          <p:cNvSpPr txBox="1">
            <a:spLocks noChangeArrowheads="1"/>
          </p:cNvSpPr>
          <p:nvPr/>
        </p:nvSpPr>
        <p:spPr bwMode="auto">
          <a:xfrm>
            <a:off x="5018486" y="5783263"/>
            <a:ext cx="1206103" cy="53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 dirty="0"/>
              <a:t>No </a:t>
            </a:r>
            <a:r>
              <a:rPr lang="en-US" sz="1050" dirty="0" err="1"/>
              <a:t>Tras</a:t>
            </a:r>
            <a:r>
              <a:rPr lang="en-US" sz="1050" dirty="0"/>
              <a:t>     Yes </a:t>
            </a:r>
            <a:r>
              <a:rPr lang="en-US" sz="1050" dirty="0" err="1"/>
              <a:t>Tras</a:t>
            </a:r>
            <a:endParaRPr lang="en-US" sz="1050" dirty="0"/>
          </a:p>
          <a:p>
            <a:pPr algn="ctr">
              <a:spcBef>
                <a:spcPct val="50000"/>
              </a:spcBef>
            </a:pPr>
            <a:r>
              <a:rPr lang="en-US" sz="1200" dirty="0">
                <a:latin typeface="Arial" charset="0"/>
              </a:rPr>
              <a:t>HER2+ HR-</a:t>
            </a:r>
          </a:p>
        </p:txBody>
      </p:sp>
      <p:sp>
        <p:nvSpPr>
          <p:cNvPr id="126993" name="Text Box 17"/>
          <p:cNvSpPr txBox="1">
            <a:spLocks noChangeArrowheads="1"/>
          </p:cNvSpPr>
          <p:nvPr/>
        </p:nvSpPr>
        <p:spPr bwMode="auto">
          <a:xfrm>
            <a:off x="6386512" y="5827713"/>
            <a:ext cx="1206104" cy="5309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1050"/>
          </a:p>
          <a:p>
            <a:pPr algn="ctr">
              <a:spcBef>
                <a:spcPct val="50000"/>
              </a:spcBef>
            </a:pPr>
            <a:r>
              <a:rPr lang="en-US" sz="1200">
                <a:latin typeface="Arial" charset="0"/>
              </a:rPr>
              <a:t>TRIPLE NEG</a:t>
            </a:r>
          </a:p>
        </p:txBody>
      </p:sp>
      <p:sp>
        <p:nvSpPr>
          <p:cNvPr id="126994" name="Text Box 18"/>
          <p:cNvSpPr txBox="1">
            <a:spLocks noChangeArrowheads="1"/>
          </p:cNvSpPr>
          <p:nvPr/>
        </p:nvSpPr>
        <p:spPr bwMode="auto">
          <a:xfrm>
            <a:off x="6825853" y="3598863"/>
            <a:ext cx="347663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050">
                <a:solidFill>
                  <a:schemeClr val="bg1"/>
                </a:solidFill>
                <a:latin typeface="Arial" charset="0"/>
              </a:rPr>
              <a:t>34</a:t>
            </a:r>
          </a:p>
        </p:txBody>
      </p:sp>
      <p:sp>
        <p:nvSpPr>
          <p:cNvPr id="126995" name="Rectangle 19"/>
          <p:cNvSpPr>
            <a:spLocks noGrp="1"/>
          </p:cNvSpPr>
          <p:nvPr>
            <p:ph type="title"/>
          </p:nvPr>
        </p:nvSpPr>
        <p:spPr>
          <a:xfrm>
            <a:off x="1406723" y="255533"/>
            <a:ext cx="6330554" cy="114300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solidFill>
                  <a:srgbClr val="0A569F"/>
                </a:solidFill>
                <a:latin typeface="Arial" charset="0"/>
                <a:sym typeface="Arial" charset="0"/>
              </a:rPr>
              <a:t>Pathologic CR Rates By Tumor Subtype</a:t>
            </a:r>
          </a:p>
        </p:txBody>
      </p:sp>
      <p:sp>
        <p:nvSpPr>
          <p:cNvPr id="4" name="Right Brace 3"/>
          <p:cNvSpPr/>
          <p:nvPr/>
        </p:nvSpPr>
        <p:spPr>
          <a:xfrm rot="16200000">
            <a:off x="4527351" y="566808"/>
            <a:ext cx="639638" cy="2785793"/>
          </a:xfrm>
          <a:prstGeom prst="rightBrace">
            <a:avLst/>
          </a:prstGeom>
          <a:ln w="57150" cmpd="sng">
            <a:solidFill>
              <a:srgbClr val="C0504D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" name="TextBox 1"/>
          <p:cNvSpPr txBox="1"/>
          <p:nvPr/>
        </p:nvSpPr>
        <p:spPr>
          <a:xfrm>
            <a:off x="3421685" y="6554261"/>
            <a:ext cx="2300630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b="1" dirty="0" err="1"/>
              <a:t>Cotezar</a:t>
            </a:r>
            <a:r>
              <a:rPr lang="en-US" sz="1050" b="1" dirty="0"/>
              <a:t> et al, AACR 2013, Lancet 2014</a:t>
            </a:r>
          </a:p>
        </p:txBody>
      </p:sp>
    </p:spTree>
    <p:extLst>
      <p:ext uri="{BB962C8B-B14F-4D97-AF65-F5344CB8AC3E}">
        <p14:creationId xmlns:p14="http://schemas.microsoft.com/office/powerpoint/2010/main" val="150379349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3285" y="644316"/>
            <a:ext cx="8817429" cy="789052"/>
          </a:xfrm>
        </p:spPr>
        <p:txBody>
          <a:bodyPr>
            <a:noAutofit/>
          </a:bodyPr>
          <a:lstStyle/>
          <a:p>
            <a:pPr algn="ctr"/>
            <a:r>
              <a:rPr lang="en-US" sz="2800" b="1" dirty="0" err="1">
                <a:solidFill>
                  <a:srgbClr val="0A569F"/>
                </a:solidFill>
              </a:rPr>
              <a:t>pCR</a:t>
            </a:r>
            <a:r>
              <a:rPr lang="en-US" sz="2800" b="1" dirty="0">
                <a:solidFill>
                  <a:srgbClr val="0A569F"/>
                </a:solidFill>
              </a:rPr>
              <a:t> Rates With </a:t>
            </a:r>
            <a:r>
              <a:rPr lang="en-US" sz="2800" b="1" dirty="0" err="1">
                <a:solidFill>
                  <a:srgbClr val="0A569F"/>
                </a:solidFill>
              </a:rPr>
              <a:t>Neoadjuvant</a:t>
            </a:r>
            <a:r>
              <a:rPr lang="en-US" sz="2800" b="1" dirty="0">
                <a:solidFill>
                  <a:srgbClr val="0A569F"/>
                </a:solidFill>
              </a:rPr>
              <a:t> Lapatinib Containing Regimens</a:t>
            </a:r>
          </a:p>
        </p:txBody>
      </p:sp>
      <p:graphicFrame>
        <p:nvGraphicFramePr>
          <p:cNvPr id="5123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1143000" y="1828800"/>
          <a:ext cx="6800850" cy="3836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4" name="Worksheet" r:id="rId3" imgW="6353251" imgH="3514649" progId="Excel.Sheet.8">
                  <p:embed/>
                </p:oleObj>
              </mc:Choice>
              <mc:Fallback>
                <p:oleObj name="Worksheet" r:id="rId3" imgW="6353251" imgH="3514649" progId="Excel.Shee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828800"/>
                        <a:ext cx="6800850" cy="3836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931194" y="5597525"/>
            <a:ext cx="5904707" cy="58477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600" dirty="0"/>
              <a:t>   Pac 		               </a:t>
            </a:r>
            <a:r>
              <a:rPr lang="en-US" sz="1600" dirty="0" err="1"/>
              <a:t>Pac</a:t>
            </a:r>
            <a:r>
              <a:rPr lang="en-US" sz="1600" dirty="0" err="1">
                <a:sym typeface="Wingdings" pitchFamily="2" charset="2"/>
              </a:rPr>
              <a:t>FEC</a:t>
            </a:r>
            <a:r>
              <a:rPr lang="en-US" sz="1600" dirty="0">
                <a:sym typeface="Wingdings" pitchFamily="2" charset="2"/>
              </a:rPr>
              <a:t>                    FEC  Pac              EC  Doc         </a:t>
            </a:r>
            <a:endParaRPr lang="en-US" sz="2400" dirty="0">
              <a:sym typeface="Symbol" pitchFamily="18" charset="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85254" y="6370399"/>
            <a:ext cx="2368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Courtesy of HJ Burstein</a:t>
            </a:r>
          </a:p>
        </p:txBody>
      </p:sp>
      <p:cxnSp>
        <p:nvCxnSpPr>
          <p:cNvPr id="4" name="Straight Connector 3"/>
          <p:cNvCxnSpPr/>
          <p:nvPr/>
        </p:nvCxnSpPr>
        <p:spPr bwMode="auto">
          <a:xfrm>
            <a:off x="3251198" y="2133602"/>
            <a:ext cx="0" cy="3260725"/>
          </a:xfrm>
          <a:prstGeom prst="line">
            <a:avLst/>
          </a:prstGeom>
          <a:solidFill>
            <a:schemeClr val="accent1"/>
          </a:solidFill>
          <a:ln w="7620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0" name="Straight Connector 9"/>
          <p:cNvCxnSpPr/>
          <p:nvPr/>
        </p:nvCxnSpPr>
        <p:spPr bwMode="auto">
          <a:xfrm>
            <a:off x="4724397" y="2133602"/>
            <a:ext cx="0" cy="3260725"/>
          </a:xfrm>
          <a:prstGeom prst="line">
            <a:avLst/>
          </a:prstGeom>
          <a:solidFill>
            <a:schemeClr val="accent1"/>
          </a:solidFill>
          <a:ln w="7620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  <p:cxnSp>
        <p:nvCxnSpPr>
          <p:cNvPr id="11" name="Straight Connector 10"/>
          <p:cNvCxnSpPr/>
          <p:nvPr/>
        </p:nvCxnSpPr>
        <p:spPr bwMode="auto">
          <a:xfrm>
            <a:off x="6273798" y="2133602"/>
            <a:ext cx="0" cy="3260725"/>
          </a:xfrm>
          <a:prstGeom prst="line">
            <a:avLst/>
          </a:prstGeom>
          <a:solidFill>
            <a:schemeClr val="accent1"/>
          </a:solidFill>
          <a:ln w="76200" cap="flat" cmpd="tri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5921" dir="2700000" algn="ctr" rotWithShape="0">
                    <a:srgbClr val="808080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53425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88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87659" y="807495"/>
            <a:ext cx="5507202" cy="535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37321" y="409893"/>
            <a:ext cx="6669358" cy="501283"/>
          </a:xfrm>
        </p:spPr>
        <p:txBody>
          <a:bodyPr>
            <a:noAutofit/>
          </a:bodyPr>
          <a:lstStyle/>
          <a:p>
            <a:pPr algn="ctr"/>
            <a:r>
              <a:rPr lang="en-GB" sz="2800" b="1" dirty="0">
                <a:solidFill>
                  <a:srgbClr val="0A569F"/>
                </a:solidFill>
              </a:rPr>
              <a:t>ALTTO:  Disease Free Survival (DFS) Analysis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646170" y="3280709"/>
            <a:ext cx="1264144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300" b="1" dirty="0">
                <a:solidFill>
                  <a:srgbClr val="0F2C52"/>
                </a:solidFill>
                <a:latin typeface="Arial"/>
              </a:rPr>
              <a:t>MFU = 4.5 yrs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253596" y="3851331"/>
            <a:ext cx="2744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srgbClr val="FF0000"/>
                </a:solidFill>
                <a:latin typeface="Arial"/>
              </a:rPr>
              <a:t>*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868145" y="4499887"/>
            <a:ext cx="9202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b="1" dirty="0">
                <a:solidFill>
                  <a:srgbClr val="FF0000"/>
                </a:solidFill>
                <a:latin typeface="Arial"/>
              </a:rPr>
              <a:t>* 97.5% CI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831736" y="4035261"/>
            <a:ext cx="428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b="1" dirty="0">
                <a:solidFill>
                  <a:srgbClr val="FF0000"/>
                </a:solidFill>
                <a:latin typeface="Arial"/>
              </a:rPr>
              <a:t> **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870323" y="5882583"/>
            <a:ext cx="403224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1200" b="1" dirty="0">
                <a:solidFill>
                  <a:srgbClr val="FF0000"/>
                </a:solidFill>
                <a:latin typeface="Arial"/>
              </a:rPr>
              <a:t> **p-value ≤ 0.025 required for statistical significance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210984" y="2417035"/>
            <a:ext cx="349434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/>
            <a:r>
              <a:rPr lang="en-US" sz="2800" dirty="0">
                <a:solidFill>
                  <a:srgbClr val="0F2C52"/>
                </a:solidFill>
                <a:latin typeface="Arial"/>
              </a:rPr>
              <a:t>HR=0.84 for T/L </a:t>
            </a:r>
            <a:r>
              <a:rPr lang="en-US" sz="2800" dirty="0" err="1">
                <a:solidFill>
                  <a:srgbClr val="0F2C52"/>
                </a:solidFill>
                <a:latin typeface="Arial"/>
              </a:rPr>
              <a:t>vs</a:t>
            </a:r>
            <a:r>
              <a:rPr lang="en-US" sz="2800" dirty="0">
                <a:solidFill>
                  <a:srgbClr val="0F2C52"/>
                </a:solidFill>
                <a:latin typeface="Arial"/>
              </a:rPr>
              <a:t> 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969681" y="6200803"/>
            <a:ext cx="2328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Picart</a:t>
            </a:r>
            <a:r>
              <a:rPr lang="en-US" dirty="0"/>
              <a:t> et al, ASCO 2014</a:t>
            </a:r>
          </a:p>
        </p:txBody>
      </p:sp>
    </p:spTree>
    <p:extLst>
      <p:ext uri="{BB962C8B-B14F-4D97-AF65-F5344CB8AC3E}">
        <p14:creationId xmlns:p14="http://schemas.microsoft.com/office/powerpoint/2010/main" val="1385499944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6322" y="343758"/>
            <a:ext cx="8955157" cy="1125536"/>
          </a:xfrm>
        </p:spPr>
        <p:txBody>
          <a:bodyPr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2000" b="1" dirty="0" smtClean="0">
                <a:solidFill>
                  <a:srgbClr val="0A569F"/>
                </a:solidFill>
                <a:latin typeface="Arial" charset="0"/>
              </a:rPr>
              <a:t>Why Does The </a:t>
            </a:r>
            <a:r>
              <a:rPr lang="en-US" sz="2000" b="1" dirty="0">
                <a:solidFill>
                  <a:srgbClr val="0A569F"/>
                </a:solidFill>
                <a:latin typeface="Arial" charset="0"/>
              </a:rPr>
              <a:t>Difference in Pathologic Response Rates in Randomized Preoperative Trials </a:t>
            </a:r>
            <a:r>
              <a:rPr lang="en-US" sz="2000" b="1" u="sng" dirty="0" smtClean="0">
                <a:solidFill>
                  <a:srgbClr val="0A569F"/>
                </a:solidFill>
                <a:latin typeface="Arial" charset="0"/>
              </a:rPr>
              <a:t>NOT</a:t>
            </a:r>
            <a:r>
              <a:rPr lang="en-US" sz="2000" b="1" dirty="0" smtClean="0">
                <a:solidFill>
                  <a:srgbClr val="0A569F"/>
                </a:solidFill>
                <a:latin typeface="Arial" charset="0"/>
              </a:rPr>
              <a:t> Predict </a:t>
            </a:r>
            <a:r>
              <a:rPr lang="en-US" sz="2000" b="1" dirty="0">
                <a:solidFill>
                  <a:srgbClr val="0A569F"/>
                </a:solidFill>
                <a:latin typeface="Arial" charset="0"/>
              </a:rPr>
              <a:t>Long Term Outcome?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1833563" y="1676400"/>
            <a:ext cx="514350" cy="2286000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</a:rPr>
              <a:t>NO</a:t>
            </a:r>
          </a:p>
          <a:p>
            <a:r>
              <a:rPr lang="en-US" b="1">
                <a:solidFill>
                  <a:schemeClr val="bg1"/>
                </a:solidFill>
              </a:rPr>
              <a:t>CR</a:t>
            </a:r>
          </a:p>
        </p:txBody>
      </p:sp>
      <p:sp>
        <p:nvSpPr>
          <p:cNvPr id="30726" name="Rectangle 6"/>
          <p:cNvSpPr>
            <a:spLocks noChangeArrowheads="1"/>
          </p:cNvSpPr>
          <p:nvPr/>
        </p:nvSpPr>
        <p:spPr bwMode="auto">
          <a:xfrm>
            <a:off x="3762375" y="3429000"/>
            <a:ext cx="514350" cy="1828800"/>
          </a:xfrm>
          <a:prstGeom prst="rect">
            <a:avLst/>
          </a:prstGeom>
          <a:solidFill>
            <a:srgbClr val="66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</a:rPr>
              <a:t>CR</a:t>
            </a:r>
          </a:p>
        </p:txBody>
      </p:sp>
      <p:sp>
        <p:nvSpPr>
          <p:cNvPr id="22533" name="Rectangle 7"/>
          <p:cNvSpPr>
            <a:spLocks noChangeArrowheads="1"/>
          </p:cNvSpPr>
          <p:nvPr/>
        </p:nvSpPr>
        <p:spPr bwMode="auto">
          <a:xfrm rot="10800000">
            <a:off x="1833563" y="3962400"/>
            <a:ext cx="514350" cy="1295400"/>
          </a:xfrm>
          <a:prstGeom prst="rect">
            <a:avLst/>
          </a:prstGeom>
          <a:solidFill>
            <a:srgbClr val="6600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 wrap="none" anchor="ctr"/>
          <a:lstStyle/>
          <a:p>
            <a:endParaRPr lang="en-US" sz="1400"/>
          </a:p>
        </p:txBody>
      </p:sp>
      <p:sp>
        <p:nvSpPr>
          <p:cNvPr id="30728" name="Rectangle 8"/>
          <p:cNvSpPr>
            <a:spLocks noChangeArrowheads="1"/>
          </p:cNvSpPr>
          <p:nvPr/>
        </p:nvSpPr>
        <p:spPr bwMode="auto">
          <a:xfrm>
            <a:off x="3762375" y="1676400"/>
            <a:ext cx="514350" cy="1752600"/>
          </a:xfrm>
          <a:prstGeom prst="rect">
            <a:avLst/>
          </a:prstGeom>
          <a:solidFill>
            <a:schemeClr val="accent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r>
              <a:rPr lang="en-US" b="1">
                <a:solidFill>
                  <a:schemeClr val="bg1"/>
                </a:solidFill>
              </a:rPr>
              <a:t>NO</a:t>
            </a:r>
          </a:p>
          <a:p>
            <a:r>
              <a:rPr lang="en-US" b="1">
                <a:solidFill>
                  <a:schemeClr val="bg1"/>
                </a:solidFill>
              </a:rPr>
              <a:t>CR</a:t>
            </a:r>
          </a:p>
        </p:txBody>
      </p:sp>
      <p:sp>
        <p:nvSpPr>
          <p:cNvPr id="22535" name="Text Box 10"/>
          <p:cNvSpPr txBox="1">
            <a:spLocks noChangeArrowheads="1"/>
          </p:cNvSpPr>
          <p:nvPr/>
        </p:nvSpPr>
        <p:spPr bwMode="auto">
          <a:xfrm>
            <a:off x="1890714" y="4343400"/>
            <a:ext cx="51809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b="1">
                <a:solidFill>
                  <a:schemeClr val="bg1"/>
                </a:solidFill>
              </a:rPr>
              <a:t>CR</a:t>
            </a:r>
          </a:p>
        </p:txBody>
      </p:sp>
      <p:sp>
        <p:nvSpPr>
          <p:cNvPr id="22536" name="Text Box 16"/>
          <p:cNvSpPr txBox="1">
            <a:spLocks noChangeArrowheads="1"/>
          </p:cNvSpPr>
          <p:nvPr/>
        </p:nvSpPr>
        <p:spPr bwMode="auto">
          <a:xfrm>
            <a:off x="1547812" y="5257800"/>
            <a:ext cx="124906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 b="1"/>
              <a:t>Standard Rx</a:t>
            </a:r>
          </a:p>
          <a:p>
            <a:pPr eaLnBrk="1" hangingPunct="1"/>
            <a:r>
              <a:rPr lang="en-US" sz="1400" b="1"/>
              <a:t>CR=30%</a:t>
            </a:r>
          </a:p>
        </p:txBody>
      </p:sp>
      <p:sp>
        <p:nvSpPr>
          <p:cNvPr id="30737" name="Text Box 17"/>
          <p:cNvSpPr txBox="1">
            <a:spLocks noChangeArrowheads="1"/>
          </p:cNvSpPr>
          <p:nvPr/>
        </p:nvSpPr>
        <p:spPr bwMode="auto">
          <a:xfrm>
            <a:off x="3705225" y="5257800"/>
            <a:ext cx="9081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 b="1"/>
              <a:t>New Rx</a:t>
            </a:r>
          </a:p>
          <a:p>
            <a:pPr algn="l" eaLnBrk="1" hangingPunct="1"/>
            <a:r>
              <a:rPr lang="en-US" sz="1400" b="1"/>
              <a:t>CR=50%</a:t>
            </a:r>
          </a:p>
        </p:txBody>
      </p:sp>
      <p:sp>
        <p:nvSpPr>
          <p:cNvPr id="22538" name="Text Box 18"/>
          <p:cNvSpPr txBox="1">
            <a:spLocks noChangeArrowheads="1"/>
          </p:cNvSpPr>
          <p:nvPr/>
        </p:nvSpPr>
        <p:spPr bwMode="auto">
          <a:xfrm>
            <a:off x="2519362" y="2133602"/>
            <a:ext cx="12234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 b="1"/>
              <a:t>70% cured</a:t>
            </a:r>
          </a:p>
          <a:p>
            <a:pPr algn="l" eaLnBrk="1" hangingPunct="1"/>
            <a:endParaRPr lang="en-US" sz="1400" b="1"/>
          </a:p>
          <a:p>
            <a:pPr algn="l" eaLnBrk="1" hangingPunct="1"/>
            <a:endParaRPr lang="en-US" sz="1400" b="1"/>
          </a:p>
          <a:p>
            <a:pPr algn="l" eaLnBrk="1" hangingPunct="1"/>
            <a:r>
              <a:rPr lang="en-US" sz="1400" b="1"/>
              <a:t>30% relapse</a:t>
            </a:r>
          </a:p>
        </p:txBody>
      </p:sp>
      <p:sp>
        <p:nvSpPr>
          <p:cNvPr id="22539" name="Line 19"/>
          <p:cNvSpPr>
            <a:spLocks noChangeShapeType="1"/>
          </p:cNvSpPr>
          <p:nvPr/>
        </p:nvSpPr>
        <p:spPr bwMode="auto">
          <a:xfrm flipV="1">
            <a:off x="2405063" y="2438400"/>
            <a:ext cx="228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22540" name="Line 20"/>
          <p:cNvSpPr>
            <a:spLocks noChangeShapeType="1"/>
          </p:cNvSpPr>
          <p:nvPr/>
        </p:nvSpPr>
        <p:spPr bwMode="auto">
          <a:xfrm>
            <a:off x="2405063" y="2743200"/>
            <a:ext cx="17145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22541" name="Text Box 21"/>
          <p:cNvSpPr txBox="1">
            <a:spLocks noChangeArrowheads="1"/>
          </p:cNvSpPr>
          <p:nvPr/>
        </p:nvSpPr>
        <p:spPr bwMode="auto">
          <a:xfrm>
            <a:off x="2519362" y="4038602"/>
            <a:ext cx="122341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l" eaLnBrk="1" hangingPunct="1"/>
            <a:r>
              <a:rPr lang="en-US" sz="1400" b="1"/>
              <a:t>90% cured</a:t>
            </a:r>
          </a:p>
          <a:p>
            <a:pPr algn="l" eaLnBrk="1" hangingPunct="1"/>
            <a:endParaRPr lang="en-US" sz="1400" b="1"/>
          </a:p>
          <a:p>
            <a:pPr algn="l" eaLnBrk="1" hangingPunct="1"/>
            <a:r>
              <a:rPr lang="en-US" sz="1400" b="1"/>
              <a:t>10% relapse</a:t>
            </a:r>
          </a:p>
          <a:p>
            <a:pPr algn="l" eaLnBrk="1" hangingPunct="1"/>
            <a:endParaRPr lang="en-US" sz="1400"/>
          </a:p>
        </p:txBody>
      </p:sp>
      <p:sp>
        <p:nvSpPr>
          <p:cNvPr id="22542" name="Line 22"/>
          <p:cNvSpPr>
            <a:spLocks noChangeShapeType="1"/>
          </p:cNvSpPr>
          <p:nvPr/>
        </p:nvSpPr>
        <p:spPr bwMode="auto">
          <a:xfrm flipV="1">
            <a:off x="2405063" y="4343400"/>
            <a:ext cx="17145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sp>
        <p:nvSpPr>
          <p:cNvPr id="22543" name="Line 23"/>
          <p:cNvSpPr>
            <a:spLocks noChangeShapeType="1"/>
          </p:cNvSpPr>
          <p:nvPr/>
        </p:nvSpPr>
        <p:spPr bwMode="auto">
          <a:xfrm>
            <a:off x="2405063" y="4495800"/>
            <a:ext cx="17145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1400"/>
          </a:p>
        </p:txBody>
      </p:sp>
      <p:grpSp>
        <p:nvGrpSpPr>
          <p:cNvPr id="2" name="Group 42"/>
          <p:cNvGrpSpPr>
            <a:grpSpLocks/>
          </p:cNvGrpSpPr>
          <p:nvPr/>
        </p:nvGrpSpPr>
        <p:grpSpPr bwMode="auto">
          <a:xfrm>
            <a:off x="4286251" y="1828802"/>
            <a:ext cx="3901678" cy="3262313"/>
            <a:chOff x="2640" y="1152"/>
            <a:chExt cx="3277" cy="2055"/>
          </a:xfrm>
        </p:grpSpPr>
        <p:grpSp>
          <p:nvGrpSpPr>
            <p:cNvPr id="22545" name="Group 37"/>
            <p:cNvGrpSpPr>
              <a:grpSpLocks/>
            </p:cNvGrpSpPr>
            <p:nvPr/>
          </p:nvGrpSpPr>
          <p:grpSpPr bwMode="auto">
            <a:xfrm>
              <a:off x="2771" y="1152"/>
              <a:ext cx="3146" cy="2055"/>
              <a:chOff x="2788" y="1134"/>
              <a:chExt cx="3146" cy="2055"/>
            </a:xfrm>
          </p:grpSpPr>
          <p:sp>
            <p:nvSpPr>
              <p:cNvPr id="22549" name="Rectangle 15"/>
              <p:cNvSpPr>
                <a:spLocks noChangeArrowheads="1"/>
              </p:cNvSpPr>
              <p:nvPr/>
            </p:nvSpPr>
            <p:spPr bwMode="auto">
              <a:xfrm>
                <a:off x="3316" y="2142"/>
                <a:ext cx="432" cy="402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b="1">
                  <a:solidFill>
                    <a:schemeClr val="bg1"/>
                  </a:solidFill>
                </a:endParaRPr>
              </a:p>
            </p:txBody>
          </p:sp>
          <p:sp>
            <p:nvSpPr>
              <p:cNvPr id="22550" name="Text Box 24"/>
              <p:cNvSpPr txBox="1">
                <a:spLocks noChangeArrowheads="1"/>
              </p:cNvSpPr>
              <p:nvPr/>
            </p:nvSpPr>
            <p:spPr bwMode="auto">
              <a:xfrm>
                <a:off x="3046" y="2666"/>
                <a:ext cx="1144" cy="52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85000"/>
                  </a:lnSpc>
                </a:pPr>
                <a:r>
                  <a:rPr lang="en-US" sz="1400" b="1"/>
                  <a:t>Patients With</a:t>
                </a:r>
              </a:p>
              <a:p>
                <a:pPr eaLnBrk="1" hangingPunct="1">
                  <a:lnSpc>
                    <a:spcPct val="85000"/>
                  </a:lnSpc>
                </a:pPr>
                <a:r>
                  <a:rPr lang="en-US" sz="1400" b="1"/>
                  <a:t>CR As A </a:t>
                </a:r>
              </a:p>
              <a:p>
                <a:pPr eaLnBrk="1" hangingPunct="1">
                  <a:lnSpc>
                    <a:spcPct val="85000"/>
                  </a:lnSpc>
                </a:pPr>
                <a:r>
                  <a:rPr lang="en-US" sz="1400" b="1"/>
                  <a:t>Result of </a:t>
                </a:r>
              </a:p>
              <a:p>
                <a:pPr eaLnBrk="1" hangingPunct="1">
                  <a:lnSpc>
                    <a:spcPct val="85000"/>
                  </a:lnSpc>
                </a:pPr>
                <a:r>
                  <a:rPr lang="en-US" sz="1400" b="1"/>
                  <a:t>New Regimen</a:t>
                </a:r>
              </a:p>
            </p:txBody>
          </p:sp>
          <p:sp>
            <p:nvSpPr>
              <p:cNvPr id="22551" name="Line 25"/>
              <p:cNvSpPr>
                <a:spLocks noChangeShapeType="1"/>
              </p:cNvSpPr>
              <p:nvPr/>
            </p:nvSpPr>
            <p:spPr bwMode="auto">
              <a:xfrm>
                <a:off x="3844" y="2382"/>
                <a:ext cx="624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 sz="1400"/>
              </a:p>
            </p:txBody>
          </p:sp>
          <p:sp>
            <p:nvSpPr>
              <p:cNvPr id="22552" name="Text Box 26"/>
              <p:cNvSpPr txBox="1">
                <a:spLocks noChangeArrowheads="1"/>
              </p:cNvSpPr>
              <p:nvPr/>
            </p:nvSpPr>
            <p:spPr bwMode="auto">
              <a:xfrm>
                <a:off x="4516" y="1534"/>
                <a:ext cx="1418" cy="1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eaLnBrk="1" hangingPunct="1">
                  <a:lnSpc>
                    <a:spcPct val="110000"/>
                  </a:lnSpc>
                </a:pPr>
                <a:r>
                  <a:rPr lang="en-US" b="1" i="1"/>
                  <a:t>Improvement</a:t>
                </a:r>
              </a:p>
              <a:p>
                <a:pPr eaLnBrk="1" hangingPunct="1">
                  <a:lnSpc>
                    <a:spcPct val="110000"/>
                  </a:lnSpc>
                </a:pPr>
                <a:r>
                  <a:rPr lang="en-US" b="1" i="1"/>
                  <a:t>will only lead</a:t>
                </a:r>
              </a:p>
              <a:p>
                <a:pPr eaLnBrk="1" hangingPunct="1">
                  <a:lnSpc>
                    <a:spcPct val="110000"/>
                  </a:lnSpc>
                </a:pPr>
                <a:r>
                  <a:rPr lang="en-US" b="1" i="1"/>
                  <a:t>to better DFS</a:t>
                </a:r>
              </a:p>
              <a:p>
                <a:pPr eaLnBrk="1" hangingPunct="1">
                  <a:lnSpc>
                    <a:spcPct val="110000"/>
                  </a:lnSpc>
                </a:pPr>
                <a:r>
                  <a:rPr lang="en-US" b="1" i="1"/>
                  <a:t>if these are </a:t>
                </a:r>
              </a:p>
              <a:p>
                <a:pPr eaLnBrk="1" hangingPunct="1">
                  <a:lnSpc>
                    <a:spcPct val="110000"/>
                  </a:lnSpc>
                </a:pPr>
                <a:r>
                  <a:rPr lang="en-US" b="1" i="1"/>
                  <a:t>patients who </a:t>
                </a:r>
              </a:p>
              <a:p>
                <a:pPr eaLnBrk="1" hangingPunct="1">
                  <a:lnSpc>
                    <a:spcPct val="110000"/>
                  </a:lnSpc>
                </a:pPr>
                <a:r>
                  <a:rPr lang="en-US" b="1" i="1"/>
                  <a:t>would have </a:t>
                </a:r>
              </a:p>
              <a:p>
                <a:pPr eaLnBrk="1" hangingPunct="1">
                  <a:lnSpc>
                    <a:spcPct val="110000"/>
                  </a:lnSpc>
                </a:pPr>
                <a:r>
                  <a:rPr lang="en-US" b="1" i="1"/>
                  <a:t>previously</a:t>
                </a:r>
              </a:p>
              <a:p>
                <a:pPr eaLnBrk="1" hangingPunct="1">
                  <a:lnSpc>
                    <a:spcPct val="110000"/>
                  </a:lnSpc>
                </a:pPr>
                <a:r>
                  <a:rPr lang="en-US" b="1" i="1"/>
                  <a:t>relapsed</a:t>
                </a:r>
              </a:p>
            </p:txBody>
          </p:sp>
          <p:sp>
            <p:nvSpPr>
              <p:cNvPr id="22553" name="Text Box 31"/>
              <p:cNvSpPr txBox="1">
                <a:spLocks noChangeArrowheads="1"/>
              </p:cNvSpPr>
              <p:nvPr/>
            </p:nvSpPr>
            <p:spPr bwMode="auto">
              <a:xfrm>
                <a:off x="2788" y="1134"/>
                <a:ext cx="155" cy="19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5pPr>
                <a:lvl6pPr marL="25146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6pPr>
                <a:lvl7pPr marL="29718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7pPr>
                <a:lvl8pPr marL="34290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8pPr>
                <a:lvl9pPr marL="3886200" indent="-228600" algn="ctr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  <a:ea typeface="ＭＳ Ｐゴシック" charset="0"/>
                  </a:defRPr>
                </a:lvl9pPr>
              </a:lstStyle>
              <a:p>
                <a:pPr algn="l" eaLnBrk="1" hangingPunct="1"/>
                <a:endParaRPr lang="en-US" sz="1400" b="1"/>
              </a:p>
            </p:txBody>
          </p:sp>
        </p:grpSp>
        <p:sp>
          <p:nvSpPr>
            <p:cNvPr id="22546" name="Text Box 38"/>
            <p:cNvSpPr txBox="1">
              <a:spLocks noChangeArrowheads="1"/>
            </p:cNvSpPr>
            <p:nvPr/>
          </p:nvSpPr>
          <p:spPr bwMode="auto">
            <a:xfrm>
              <a:off x="3302" y="2231"/>
              <a:ext cx="457" cy="1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pPr algn="l" eaLnBrk="1" hangingPunct="1"/>
              <a:r>
                <a:rPr lang="en-US" sz="1400" b="1">
                  <a:solidFill>
                    <a:schemeClr val="bg1"/>
                  </a:solidFill>
                </a:rPr>
                <a:t>20%</a:t>
              </a:r>
            </a:p>
          </p:txBody>
        </p:sp>
        <p:sp>
          <p:nvSpPr>
            <p:cNvPr id="22547" name="Line 40"/>
            <p:cNvSpPr>
              <a:spLocks noChangeShapeType="1"/>
            </p:cNvSpPr>
            <p:nvPr/>
          </p:nvSpPr>
          <p:spPr bwMode="auto">
            <a:xfrm>
              <a:off x="2640" y="2160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  <p:sp>
          <p:nvSpPr>
            <p:cNvPr id="22548" name="Line 41"/>
            <p:cNvSpPr>
              <a:spLocks noChangeShapeType="1"/>
            </p:cNvSpPr>
            <p:nvPr/>
          </p:nvSpPr>
          <p:spPr bwMode="auto">
            <a:xfrm>
              <a:off x="2640" y="2544"/>
              <a:ext cx="6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1400"/>
            </a:p>
          </p:txBody>
        </p:sp>
      </p:grpSp>
    </p:spTree>
    <p:extLst>
      <p:ext uri="{BB962C8B-B14F-4D97-AF65-F5344CB8AC3E}">
        <p14:creationId xmlns:p14="http://schemas.microsoft.com/office/powerpoint/2010/main" val="274507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6" grpId="0" animBg="1"/>
      <p:bldP spid="30728" grpId="0" animBg="1"/>
      <p:bldP spid="30737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1088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A569F"/>
                </a:solidFill>
              </a:rPr>
              <a:t>Time for a New Approach When it Comes to</a:t>
            </a:r>
            <a:br>
              <a:rPr lang="en-US" sz="3200" b="1" dirty="0" smtClean="0">
                <a:solidFill>
                  <a:srgbClr val="0A569F"/>
                </a:solidFill>
              </a:rPr>
            </a:br>
            <a:r>
              <a:rPr lang="en-US" sz="3200" b="1" dirty="0" smtClean="0">
                <a:solidFill>
                  <a:srgbClr val="0A569F"/>
                </a:solidFill>
              </a:rPr>
              <a:t>Systemic Therapy Questions?</a:t>
            </a:r>
            <a:endParaRPr lang="en-US" sz="3200" b="1" dirty="0">
              <a:solidFill>
                <a:srgbClr val="0A569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Maybe we should give up looking for “better” regimens that can be used in the adjuvant setting</a:t>
            </a:r>
          </a:p>
          <a:p>
            <a:endParaRPr lang="en-US" sz="2000" dirty="0" smtClean="0"/>
          </a:p>
          <a:p>
            <a:r>
              <a:rPr lang="en-US" sz="2000" dirty="0" smtClean="0"/>
              <a:t>Instead, we can:</a:t>
            </a:r>
          </a:p>
          <a:p>
            <a:pPr marL="914400" lvl="1" indent="-457200">
              <a:buFont typeface="+mj-lt"/>
              <a:buAutoNum type="arabicPeriod"/>
            </a:pPr>
            <a:endParaRPr lang="en-US" sz="1800" dirty="0" smtClean="0"/>
          </a:p>
          <a:p>
            <a:pPr marL="914400" lvl="1" indent="-457200">
              <a:buFont typeface="+mj-lt"/>
              <a:buAutoNum type="arabicPeriod"/>
            </a:pPr>
            <a:r>
              <a:rPr lang="en-US" sz="1800" dirty="0" smtClean="0"/>
              <a:t>Maximize the biologic insights we obtain from neoadjuvant trials</a:t>
            </a:r>
          </a:p>
          <a:p>
            <a:pPr marL="914400" lvl="1" indent="-457200">
              <a:buFont typeface="+mj-lt"/>
              <a:buAutoNum type="arabicPeriod"/>
            </a:pPr>
            <a:endParaRPr lang="en-US" sz="1800" dirty="0"/>
          </a:p>
          <a:p>
            <a:pPr marL="914400" lvl="1" indent="-457200">
              <a:buFont typeface="+mj-lt"/>
              <a:buAutoNum type="arabicPeriod"/>
            </a:pPr>
            <a:r>
              <a:rPr lang="en-US" sz="1800" dirty="0" smtClean="0"/>
              <a:t>Explore ways in which we can de-escalate therapy by considering the importance of pathologic CR as a powerful biomarker for the individual patients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877174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0850" name="Group 27"/>
          <p:cNvGrpSpPr>
            <a:grpSpLocks/>
          </p:cNvGrpSpPr>
          <p:nvPr/>
        </p:nvGrpSpPr>
        <p:grpSpPr bwMode="auto">
          <a:xfrm>
            <a:off x="1026080" y="1414541"/>
            <a:ext cx="2733675" cy="3691700"/>
            <a:chOff x="676737" y="1355945"/>
            <a:chExt cx="3644606" cy="4910659"/>
          </a:xfrm>
        </p:grpSpPr>
        <p:pic>
          <p:nvPicPr>
            <p:cNvPr id="590866" name="Picture 19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6737" y="1374232"/>
              <a:ext cx="3644606" cy="48923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3" name="Rectangle 22"/>
            <p:cNvSpPr/>
            <p:nvPr/>
          </p:nvSpPr>
          <p:spPr>
            <a:xfrm>
              <a:off x="1295812" y="1355945"/>
              <a:ext cx="2514397" cy="100625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43" name="Rectángulo 30"/>
          <p:cNvSpPr/>
          <p:nvPr/>
        </p:nvSpPr>
        <p:spPr>
          <a:xfrm>
            <a:off x="888765" y="770338"/>
            <a:ext cx="736647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s-ES" sz="2800" b="0" i="0" u="none" strike="noStrike" kern="0" cap="none" spc="0" normalizeH="0" baseline="0" noProof="0" dirty="0">
                <a:ln>
                  <a:noFill/>
                </a:ln>
                <a:solidFill>
                  <a:srgbClr val="0A569F"/>
                </a:solidFill>
                <a:effectLst/>
                <a:uLnTx/>
                <a:uFillTx/>
                <a:cs typeface="Arial" panose="020B0604020202020204" pitchFamily="34" charset="0"/>
              </a:rPr>
              <a:t>Intrinsic </a:t>
            </a:r>
            <a:r>
              <a:rPr kumimoji="0" lang="en-US" alt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A569F"/>
                </a:solidFill>
                <a:effectLst/>
                <a:uLnTx/>
                <a:uFillTx/>
                <a:cs typeface="Arial" panose="020B0604020202020204" pitchFamily="34" charset="0"/>
              </a:rPr>
              <a:t>Subtype </a:t>
            </a:r>
            <a:r>
              <a:rPr kumimoji="0" lang="en-US" altLang="es-ES" sz="2800" b="0" i="0" u="none" strike="noStrike" kern="0" cap="none" spc="0" normalizeH="0" baseline="0" noProof="0" dirty="0">
                <a:ln>
                  <a:noFill/>
                </a:ln>
                <a:solidFill>
                  <a:srgbClr val="0A569F"/>
                </a:solidFill>
                <a:effectLst/>
                <a:uLnTx/>
                <a:uFillTx/>
                <a:cs typeface="Arial" panose="020B0604020202020204" pitchFamily="34" charset="0"/>
              </a:rPr>
              <a:t>at </a:t>
            </a:r>
            <a:r>
              <a:rPr kumimoji="0" lang="en-US" altLang="es-E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A569F"/>
                </a:solidFill>
                <a:effectLst/>
                <a:uLnTx/>
                <a:uFillTx/>
                <a:cs typeface="Arial" panose="020B0604020202020204" pitchFamily="34" charset="0"/>
              </a:rPr>
              <a:t>Baseline </a:t>
            </a:r>
            <a:r>
              <a:rPr kumimoji="0" lang="en-US" altLang="es-ES" sz="2800" b="0" i="0" u="none" strike="noStrike" kern="0" cap="none" spc="0" normalizeH="0" baseline="0" noProof="0" dirty="0">
                <a:ln>
                  <a:noFill/>
                </a:ln>
                <a:solidFill>
                  <a:srgbClr val="0A569F"/>
                </a:solidFill>
                <a:effectLst/>
                <a:uLnTx/>
                <a:uFillTx/>
                <a:cs typeface="Arial" panose="020B0604020202020204" pitchFamily="34" charset="0"/>
              </a:rPr>
              <a:t>vs. </a:t>
            </a:r>
            <a:r>
              <a:rPr kumimoji="0" lang="en-US" altLang="es-ES" sz="2800" b="0" i="0" u="none" strike="noStrike" kern="0" cap="none" spc="0" normalizeH="0" baseline="0" noProof="0" dirty="0" err="1">
                <a:ln>
                  <a:noFill/>
                </a:ln>
                <a:solidFill>
                  <a:srgbClr val="0A569F"/>
                </a:solidFill>
                <a:effectLst/>
                <a:uLnTx/>
                <a:uFillTx/>
                <a:cs typeface="Arial" panose="020B0604020202020204" pitchFamily="34" charset="0"/>
              </a:rPr>
              <a:t>pCR</a:t>
            </a:r>
            <a:r>
              <a:rPr kumimoji="0" lang="en-US" altLang="es-ES" sz="2800" b="0" i="0" u="none" strike="noStrike" kern="0" cap="none" spc="0" normalizeH="0" baseline="0" noProof="0" dirty="0">
                <a:ln>
                  <a:noFill/>
                </a:ln>
                <a:solidFill>
                  <a:srgbClr val="0A569F"/>
                </a:solidFill>
                <a:effectLst/>
                <a:uLnTx/>
                <a:uFillTx/>
                <a:cs typeface="Arial" panose="020B0604020202020204" pitchFamily="34" charset="0"/>
              </a:rPr>
              <a:t> in the </a:t>
            </a:r>
            <a:r>
              <a:rPr lang="en-US" altLang="es-ES" sz="2800" kern="0" dirty="0">
                <a:solidFill>
                  <a:srgbClr val="0A569F"/>
                </a:solidFill>
                <a:cs typeface="Arial" panose="020B0604020202020204" pitchFamily="34" charset="0"/>
              </a:rPr>
              <a:t>B</a:t>
            </a:r>
            <a:r>
              <a:rPr kumimoji="0" lang="en-US" altLang="es-E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A569F"/>
                </a:solidFill>
                <a:effectLst/>
                <a:uLnTx/>
                <a:uFillTx/>
                <a:cs typeface="Arial" panose="020B0604020202020204" pitchFamily="34" charset="0"/>
              </a:rPr>
              <a:t>reast</a:t>
            </a: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rgbClr val="0A569F"/>
              </a:solidFill>
              <a:effectLst/>
              <a:uLnTx/>
              <a:uFillTx/>
              <a:cs typeface="Arial" panose="020B0604020202020204" pitchFamily="34" charset="0"/>
            </a:endParaRPr>
          </a:p>
        </p:txBody>
      </p:sp>
      <p:grpSp>
        <p:nvGrpSpPr>
          <p:cNvPr id="590852" name="Group 5"/>
          <p:cNvGrpSpPr>
            <a:grpSpLocks/>
          </p:cNvGrpSpPr>
          <p:nvPr/>
        </p:nvGrpSpPr>
        <p:grpSpPr bwMode="auto">
          <a:xfrm>
            <a:off x="4662219" y="1979273"/>
            <a:ext cx="4444631" cy="4071938"/>
            <a:chOff x="2921040" y="2236142"/>
            <a:chExt cx="5926068" cy="4072422"/>
          </a:xfrm>
        </p:grpSpPr>
        <p:pic>
          <p:nvPicPr>
            <p:cNvPr id="590856" name="Imagen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42325" y="2630323"/>
              <a:ext cx="5704783" cy="36782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90857" name="TextBox 41"/>
            <p:cNvSpPr txBox="1">
              <a:spLocks noChangeArrowheads="1"/>
            </p:cNvSpPr>
            <p:nvPr/>
          </p:nvSpPr>
          <p:spPr bwMode="auto">
            <a:xfrm>
              <a:off x="7352263" y="4854637"/>
              <a:ext cx="1265275" cy="33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10.0%</a:t>
              </a:r>
            </a:p>
          </p:txBody>
        </p:sp>
        <p:sp>
          <p:nvSpPr>
            <p:cNvPr id="590858" name="TextBox 9"/>
            <p:cNvSpPr txBox="1">
              <a:spLocks noChangeArrowheads="1"/>
            </p:cNvSpPr>
            <p:nvPr/>
          </p:nvSpPr>
          <p:spPr bwMode="auto">
            <a:xfrm>
              <a:off x="4708763" y="3424599"/>
              <a:ext cx="1217486" cy="33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∆=30.6%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 rot="16200000">
              <a:off x="2648102" y="4181059"/>
              <a:ext cx="1079345" cy="53347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pCR</a:t>
              </a:r>
              <a:r>
                <a: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 rate</a:t>
              </a:r>
            </a:p>
          </p:txBody>
        </p:sp>
        <p:sp>
          <p:nvSpPr>
            <p:cNvPr id="590860" name="TextBox 5"/>
            <p:cNvSpPr txBox="1">
              <a:spLocks noChangeArrowheads="1"/>
            </p:cNvSpPr>
            <p:nvPr/>
          </p:nvSpPr>
          <p:spPr bwMode="auto">
            <a:xfrm>
              <a:off x="4259223" y="3991514"/>
              <a:ext cx="952995" cy="33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40.6%</a:t>
              </a:r>
            </a:p>
          </p:txBody>
        </p:sp>
        <p:sp>
          <p:nvSpPr>
            <p:cNvPr id="590861" name="Rectángulo 11"/>
            <p:cNvSpPr>
              <a:spLocks noChangeArrowheads="1"/>
            </p:cNvSpPr>
            <p:nvPr/>
          </p:nvSpPr>
          <p:spPr bwMode="auto">
            <a:xfrm>
              <a:off x="7012756" y="3424600"/>
              <a:ext cx="1217486" cy="33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∆=24.7%</a:t>
              </a:r>
            </a:p>
          </p:txBody>
        </p:sp>
        <p:sp>
          <p:nvSpPr>
            <p:cNvPr id="590862" name="TextBox 41"/>
            <p:cNvSpPr txBox="1">
              <a:spLocks noChangeArrowheads="1"/>
            </p:cNvSpPr>
            <p:nvPr/>
          </p:nvSpPr>
          <p:spPr bwMode="auto">
            <a:xfrm>
              <a:off x="6443618" y="3991514"/>
              <a:ext cx="1265275" cy="33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34.7%</a:t>
              </a:r>
            </a:p>
          </p:txBody>
        </p:sp>
        <p:sp>
          <p:nvSpPr>
            <p:cNvPr id="590863" name="TextBox 41"/>
            <p:cNvSpPr txBox="1">
              <a:spLocks noChangeArrowheads="1"/>
            </p:cNvSpPr>
            <p:nvPr/>
          </p:nvSpPr>
          <p:spPr bwMode="auto">
            <a:xfrm>
              <a:off x="4985716" y="4854637"/>
              <a:ext cx="1265275" cy="33859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1600" b="1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n-lt"/>
                  <a:ea typeface="+mn-ea"/>
                  <a:cs typeface="Arial" panose="020B0604020202020204" pitchFamily="34" charset="0"/>
                </a:rPr>
                <a:t>10.0%</a:t>
              </a:r>
            </a:p>
          </p:txBody>
        </p:sp>
        <p:sp>
          <p:nvSpPr>
            <p:cNvPr id="24" name="CuadroTexto 23"/>
            <p:cNvSpPr txBox="1"/>
            <p:nvPr/>
          </p:nvSpPr>
          <p:spPr>
            <a:xfrm>
              <a:off x="5980134" y="2236142"/>
              <a:ext cx="914657" cy="461720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24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ea typeface="+mn-ea"/>
                  <a:cs typeface="Arial" panose="020B0604020202020204" pitchFamily="34" charset="0"/>
                </a:rPr>
                <a:t>pCR</a:t>
              </a:r>
              <a:endParaRPr kumimoji="0" lang="es-ES" sz="24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590865" name="Picture 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35112" y="2853064"/>
              <a:ext cx="3020319" cy="5275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590853" name="TextBox 4"/>
          <p:cNvSpPr txBox="1">
            <a:spLocks noChangeArrowheads="1"/>
          </p:cNvSpPr>
          <p:nvPr/>
        </p:nvSpPr>
        <p:spPr bwMode="auto">
          <a:xfrm>
            <a:off x="4331032" y="6392415"/>
            <a:ext cx="410870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Prat et al. SABCS 2016; </a:t>
            </a:r>
            <a:r>
              <a:rPr kumimoji="0" lang="es-E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Lancet</a:t>
            </a:r>
            <a:r>
              <a:rPr kumimoji="0" lang="es-E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</a:t>
            </a:r>
            <a:r>
              <a:rPr kumimoji="0" lang="es-ES" alt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Oncol</a:t>
            </a:r>
            <a:r>
              <a:rPr kumimoji="0" lang="es-E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 2017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Arial" panose="020B0604020202020204" pitchFamily="34" charset="0"/>
            </a:endParaRPr>
          </a:p>
        </p:txBody>
      </p:sp>
      <p:sp>
        <p:nvSpPr>
          <p:cNvPr id="590854" name="TextBox 38"/>
          <p:cNvSpPr txBox="1">
            <a:spLocks noChangeArrowheads="1"/>
          </p:cNvSpPr>
          <p:nvPr/>
        </p:nvSpPr>
        <p:spPr bwMode="auto">
          <a:xfrm>
            <a:off x="2874810" y="1394497"/>
            <a:ext cx="339437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A569F"/>
                </a:solidFill>
                <a:effectLst/>
                <a:uLnTx/>
                <a:uFillTx/>
                <a:latin typeface="+mn-lt"/>
                <a:ea typeface="+mn-ea"/>
                <a:cs typeface="Arial" panose="020B0604020202020204" pitchFamily="34" charset="0"/>
              </a:rPr>
              <a:t>Baseline samples (N=151)</a:t>
            </a:r>
          </a:p>
        </p:txBody>
      </p:sp>
      <p:pic>
        <p:nvPicPr>
          <p:cNvPr id="590855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61" y="5130465"/>
            <a:ext cx="4064794" cy="10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6728964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5751" y="460114"/>
            <a:ext cx="7732497" cy="120808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US" sz="2400" b="1" dirty="0" err="1">
                <a:solidFill>
                  <a:srgbClr val="0A569F"/>
                </a:solidFill>
              </a:rPr>
              <a:t>pCR</a:t>
            </a:r>
            <a:r>
              <a:rPr lang="en-US" sz="2400" b="1" dirty="0">
                <a:solidFill>
                  <a:srgbClr val="0A569F"/>
                </a:solidFill>
              </a:rPr>
              <a:t> Associated with Immune Cell Signatures in CALGB 40601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614987" y="1371600"/>
            <a:ext cx="2490788" cy="253915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dirty="0">
                <a:solidFill>
                  <a:srgbClr val="000000"/>
                </a:solidFill>
              </a:rPr>
              <a:t>Activity of 5 immune signatures tested: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</a:rPr>
              <a:t>B-cell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</a:rPr>
              <a:t>T-cell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1600" b="1" dirty="0">
                <a:solidFill>
                  <a:srgbClr val="000000"/>
                </a:solidFill>
              </a:rPr>
              <a:t>CD8 T-cell</a:t>
            </a:r>
          </a:p>
          <a:p>
            <a:pPr marL="342900" indent="-342900">
              <a:buFont typeface="Arial"/>
              <a:buChar char="•"/>
              <a:defRPr/>
            </a:pPr>
            <a:r>
              <a:rPr lang="en-US" sz="1600" b="1" dirty="0" err="1">
                <a:solidFill>
                  <a:srgbClr val="000000"/>
                </a:solidFill>
              </a:rPr>
              <a:t>IgG</a:t>
            </a:r>
            <a:endParaRPr lang="en-US" sz="1600" b="1" dirty="0">
              <a:solidFill>
                <a:srgbClr val="000000"/>
              </a:solidFill>
            </a:endParaRPr>
          </a:p>
          <a:p>
            <a:pPr marL="342900" indent="-342900">
              <a:buFont typeface="Arial"/>
              <a:buChar char="•"/>
              <a:defRPr/>
            </a:pPr>
            <a:r>
              <a:rPr lang="en-US" sz="1600" b="1" dirty="0"/>
              <a:t>“HER2+ immune cell”</a:t>
            </a:r>
          </a:p>
          <a:p>
            <a:pPr marL="342900" indent="-342900">
              <a:buFont typeface="Arial"/>
              <a:buChar char="•"/>
              <a:defRPr/>
            </a:pPr>
            <a:endParaRPr lang="en-US" sz="1050" b="1" dirty="0"/>
          </a:p>
          <a:p>
            <a:pPr>
              <a:defRPr/>
            </a:pPr>
            <a:r>
              <a:rPr lang="en-US" sz="1600" b="1" dirty="0"/>
              <a:t>All significantly associated with </a:t>
            </a:r>
            <a:r>
              <a:rPr lang="en-US" sz="1600" b="1" dirty="0"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1600" b="1" dirty="0">
                <a:sym typeface="Wingdings"/>
              </a:rPr>
              <a:t> </a:t>
            </a:r>
            <a:r>
              <a:rPr lang="en-US" sz="1600" b="1" dirty="0" err="1"/>
              <a:t>pCR</a:t>
            </a:r>
            <a:endParaRPr lang="en-US" sz="1600" b="1" dirty="0"/>
          </a:p>
        </p:txBody>
      </p:sp>
      <p:sp>
        <p:nvSpPr>
          <p:cNvPr id="73731" name="TextBox 5"/>
          <p:cNvSpPr txBox="1">
            <a:spLocks noChangeArrowheads="1"/>
          </p:cNvSpPr>
          <p:nvPr/>
        </p:nvSpPr>
        <p:spPr bwMode="auto">
          <a:xfrm>
            <a:off x="2326481" y="6265864"/>
            <a:ext cx="6022976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600" i="1">
                <a:solidFill>
                  <a:srgbClr val="000000"/>
                </a:solidFill>
              </a:rPr>
              <a:t>Iglesia et al, CCR in press; Fan et al, BMC Med Genomics 2011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3029592"/>
              </p:ext>
            </p:extLst>
          </p:nvPr>
        </p:nvGraphicFramePr>
        <p:xfrm>
          <a:off x="1221583" y="1498599"/>
          <a:ext cx="4393406" cy="46863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3733" name="TextBox 7"/>
          <p:cNvSpPr txBox="1">
            <a:spLocks noChangeArrowheads="1"/>
          </p:cNvSpPr>
          <p:nvPr/>
        </p:nvSpPr>
        <p:spPr bwMode="auto">
          <a:xfrm>
            <a:off x="1747838" y="2449519"/>
            <a:ext cx="7905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en-US" sz="1200" i="1">
                <a:cs typeface="Arial" charset="0"/>
              </a:rPr>
              <a:t>P&lt;0.001</a:t>
            </a:r>
          </a:p>
        </p:txBody>
      </p:sp>
      <p:sp>
        <p:nvSpPr>
          <p:cNvPr id="73734" name="TextBox 2"/>
          <p:cNvSpPr txBox="1">
            <a:spLocks noChangeArrowheads="1"/>
          </p:cNvSpPr>
          <p:nvPr/>
        </p:nvSpPr>
        <p:spPr bwMode="auto">
          <a:xfrm>
            <a:off x="5715003" y="5562600"/>
            <a:ext cx="210074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400"/>
              <a:t>Carey et al, ASCO 2014</a:t>
            </a:r>
          </a:p>
        </p:txBody>
      </p:sp>
    </p:spTree>
    <p:extLst>
      <p:ext uri="{BB962C8B-B14F-4D97-AF65-F5344CB8AC3E}">
        <p14:creationId xmlns:p14="http://schemas.microsoft.com/office/powerpoint/2010/main" val="7215819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077" y="458844"/>
            <a:ext cx="8863847" cy="1143000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>
                <a:solidFill>
                  <a:srgbClr val="0A569F"/>
                </a:solidFill>
              </a:rPr>
              <a:t>De-escalating Therapy in HER2+ Stage II/III Disease</a:t>
            </a:r>
            <a:endParaRPr lang="en-US" sz="3200" b="1" dirty="0">
              <a:solidFill>
                <a:srgbClr val="0A569F"/>
              </a:solidFill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94060" y="1673646"/>
            <a:ext cx="4333717" cy="1500846"/>
            <a:chOff x="105659" y="1754872"/>
            <a:chExt cx="5778289" cy="1500846"/>
          </a:xfrm>
        </p:grpSpPr>
        <p:sp>
          <p:nvSpPr>
            <p:cNvPr id="3" name="TextBox 2"/>
            <p:cNvSpPr txBox="1"/>
            <p:nvPr/>
          </p:nvSpPr>
          <p:spPr>
            <a:xfrm>
              <a:off x="105659" y="2319034"/>
              <a:ext cx="1563288" cy="646331"/>
            </a:xfrm>
            <a:prstGeom prst="rect">
              <a:avLst/>
            </a:prstGeom>
            <a:noFill/>
            <a:ln w="38100" cmpd="sng">
              <a:solidFill>
                <a:srgbClr val="8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HER2+</a:t>
              </a:r>
            </a:p>
            <a:p>
              <a:pPr algn="ctr"/>
              <a:r>
                <a:rPr lang="en-US" b="1" dirty="0" smtClean="0"/>
                <a:t>Stage II/III</a:t>
              </a:r>
              <a:endParaRPr lang="en-US" b="1" dirty="0"/>
            </a:p>
          </p:txBody>
        </p:sp>
        <p:cxnSp>
          <p:nvCxnSpPr>
            <p:cNvPr id="5" name="Straight Arrow Connector 4"/>
            <p:cNvCxnSpPr/>
            <p:nvPr/>
          </p:nvCxnSpPr>
          <p:spPr>
            <a:xfrm>
              <a:off x="1763259" y="2739512"/>
              <a:ext cx="561506" cy="0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1"/>
            <p:cNvSpPr/>
            <p:nvPr/>
          </p:nvSpPr>
          <p:spPr>
            <a:xfrm>
              <a:off x="3072093" y="2240638"/>
              <a:ext cx="227626" cy="431340"/>
            </a:xfrm>
            <a:prstGeom prst="rect">
              <a:avLst/>
            </a:prstGeom>
            <a:solidFill>
              <a:srgbClr val="FDFD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3072093" y="2824378"/>
              <a:ext cx="227626" cy="4313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436794" y="2240638"/>
              <a:ext cx="227626" cy="431340"/>
            </a:xfrm>
            <a:prstGeom prst="rect">
              <a:avLst/>
            </a:prstGeom>
            <a:solidFill>
              <a:srgbClr val="FDFD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3816820" y="2240638"/>
              <a:ext cx="227626" cy="431340"/>
            </a:xfrm>
            <a:prstGeom prst="rect">
              <a:avLst/>
            </a:prstGeom>
            <a:solidFill>
              <a:srgbClr val="FDFD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212172" y="2240638"/>
              <a:ext cx="227626" cy="431340"/>
            </a:xfrm>
            <a:prstGeom prst="rect">
              <a:avLst/>
            </a:prstGeom>
            <a:solidFill>
              <a:srgbClr val="FDFD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4595543" y="2240638"/>
              <a:ext cx="227626" cy="431340"/>
            </a:xfrm>
            <a:prstGeom prst="rect">
              <a:avLst/>
            </a:prstGeom>
            <a:solidFill>
              <a:srgbClr val="FDFD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2" name="Rectangle 31"/>
            <p:cNvSpPr/>
            <p:nvPr/>
          </p:nvSpPr>
          <p:spPr>
            <a:xfrm>
              <a:off x="2714629" y="2240638"/>
              <a:ext cx="227626" cy="431340"/>
            </a:xfrm>
            <a:prstGeom prst="rect">
              <a:avLst/>
            </a:prstGeom>
            <a:solidFill>
              <a:srgbClr val="FDFD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343238" y="2240638"/>
              <a:ext cx="227626" cy="431340"/>
            </a:xfrm>
            <a:prstGeom prst="rect">
              <a:avLst/>
            </a:prstGeom>
            <a:solidFill>
              <a:srgbClr val="FDFD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5" name="Rectangle 34"/>
            <p:cNvSpPr/>
            <p:nvPr/>
          </p:nvSpPr>
          <p:spPr>
            <a:xfrm>
              <a:off x="4978914" y="2240638"/>
              <a:ext cx="227626" cy="431340"/>
            </a:xfrm>
            <a:prstGeom prst="rect">
              <a:avLst/>
            </a:prstGeom>
            <a:solidFill>
              <a:srgbClr val="FDFD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338325" y="2240638"/>
              <a:ext cx="227626" cy="431340"/>
            </a:xfrm>
            <a:prstGeom prst="rect">
              <a:avLst/>
            </a:prstGeom>
            <a:solidFill>
              <a:srgbClr val="FDFD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7" name="Rectangle 36"/>
            <p:cNvSpPr/>
            <p:nvPr/>
          </p:nvSpPr>
          <p:spPr>
            <a:xfrm>
              <a:off x="2731900" y="2824378"/>
              <a:ext cx="227626" cy="4313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8" name="Rectangle 37"/>
            <p:cNvSpPr/>
            <p:nvPr/>
          </p:nvSpPr>
          <p:spPr>
            <a:xfrm>
              <a:off x="2343238" y="2824378"/>
              <a:ext cx="227626" cy="4313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39" name="Rectangle 38"/>
            <p:cNvSpPr/>
            <p:nvPr/>
          </p:nvSpPr>
          <p:spPr>
            <a:xfrm>
              <a:off x="3457410" y="2824378"/>
              <a:ext cx="227626" cy="4313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810131" y="2824378"/>
              <a:ext cx="227626" cy="4313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4216065" y="2824378"/>
              <a:ext cx="227626" cy="4313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4595543" y="2824378"/>
              <a:ext cx="227626" cy="4313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3" name="Rectangle 42"/>
            <p:cNvSpPr/>
            <p:nvPr/>
          </p:nvSpPr>
          <p:spPr>
            <a:xfrm>
              <a:off x="4972225" y="2824378"/>
              <a:ext cx="227626" cy="4313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4" name="Rectangle 43"/>
            <p:cNvSpPr/>
            <p:nvPr/>
          </p:nvSpPr>
          <p:spPr>
            <a:xfrm>
              <a:off x="5338325" y="2824378"/>
              <a:ext cx="227626" cy="431340"/>
            </a:xfrm>
            <a:prstGeom prst="rect">
              <a:avLst/>
            </a:prstGeom>
            <a:solidFill>
              <a:srgbClr val="FF66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2037532" y="1754872"/>
              <a:ext cx="384641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Paclitaxel, </a:t>
              </a:r>
              <a:r>
                <a:rPr lang="en-US" sz="1400" dirty="0" err="1" smtClean="0"/>
                <a:t>Trastuzuamb</a:t>
              </a:r>
              <a:r>
                <a:rPr lang="en-US" sz="1400" dirty="0" smtClean="0"/>
                <a:t>, </a:t>
              </a:r>
              <a:r>
                <a:rPr lang="en-US" sz="1400" dirty="0" err="1" smtClean="0"/>
                <a:t>Pertuzumab</a:t>
              </a:r>
              <a:endParaRPr lang="en-US" sz="1400" dirty="0"/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5315635" y="5319771"/>
            <a:ext cx="2086118" cy="818421"/>
            <a:chOff x="5563514" y="5319771"/>
            <a:chExt cx="2781491" cy="818421"/>
          </a:xfrm>
        </p:grpSpPr>
        <p:sp>
          <p:nvSpPr>
            <p:cNvPr id="25" name="TextBox 24"/>
            <p:cNvSpPr txBox="1"/>
            <p:nvPr/>
          </p:nvSpPr>
          <p:spPr>
            <a:xfrm>
              <a:off x="5563514" y="5768860"/>
              <a:ext cx="595625" cy="369332"/>
            </a:xfrm>
            <a:prstGeom prst="rect">
              <a:avLst/>
            </a:prstGeom>
            <a:noFill/>
            <a:ln w="38100" cmpd="sng">
              <a:solidFill>
                <a:srgbClr val="8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AC</a:t>
              </a:r>
              <a:endParaRPr lang="en-US" b="1" dirty="0"/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7749380" y="5745353"/>
              <a:ext cx="595625" cy="369332"/>
            </a:xfrm>
            <a:prstGeom prst="rect">
              <a:avLst/>
            </a:prstGeom>
            <a:noFill/>
            <a:ln w="38100" cmpd="sng">
              <a:solidFill>
                <a:srgbClr val="800000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b="1" dirty="0" smtClean="0"/>
                <a:t>AC</a:t>
              </a:r>
              <a:endParaRPr lang="en-US" b="1" dirty="0"/>
            </a:p>
          </p:txBody>
        </p:sp>
        <p:cxnSp>
          <p:nvCxnSpPr>
            <p:cNvPr id="30" name="Straight Arrow Connector 29"/>
            <p:cNvCxnSpPr/>
            <p:nvPr/>
          </p:nvCxnSpPr>
          <p:spPr>
            <a:xfrm flipH="1">
              <a:off x="6448737" y="5319772"/>
              <a:ext cx="488926" cy="380721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6922645" y="5319771"/>
              <a:ext cx="483850" cy="380721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5303852" y="2664356"/>
            <a:ext cx="2672727" cy="2362867"/>
            <a:chOff x="5251631" y="2699443"/>
            <a:chExt cx="3563635" cy="2362867"/>
          </a:xfrm>
        </p:grpSpPr>
        <p:sp>
          <p:nvSpPr>
            <p:cNvPr id="21" name="Down Arrow 20"/>
            <p:cNvSpPr/>
            <p:nvPr/>
          </p:nvSpPr>
          <p:spPr>
            <a:xfrm>
              <a:off x="6710756" y="3519520"/>
              <a:ext cx="453815" cy="946761"/>
            </a:xfrm>
            <a:prstGeom prst="downArrow">
              <a:avLst/>
            </a:prstGeom>
            <a:solidFill>
              <a:schemeClr val="accent2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51631" y="4477534"/>
              <a:ext cx="356363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/>
                <a:t>Comprehensive Tissue/Blood</a:t>
              </a:r>
            </a:p>
            <a:p>
              <a:pPr algn="ctr"/>
              <a:r>
                <a:rPr lang="en-US" sz="1600" b="1" dirty="0"/>
                <a:t>Collection and Analysis</a:t>
              </a: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6243772" y="2893820"/>
              <a:ext cx="1477528" cy="461665"/>
            </a:xfrm>
            <a:prstGeom prst="rect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No </a:t>
              </a:r>
              <a:r>
                <a:rPr lang="en-US" sz="2400" dirty="0" err="1"/>
                <a:t>pCR</a:t>
              </a:r>
              <a:endParaRPr lang="en-US" sz="2400" dirty="0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5612953" y="2699443"/>
              <a:ext cx="619712" cy="350868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8" name="Group 47"/>
          <p:cNvGrpSpPr/>
          <p:nvPr/>
        </p:nvGrpSpPr>
        <p:grpSpPr>
          <a:xfrm>
            <a:off x="5585107" y="1558382"/>
            <a:ext cx="2690524" cy="1086977"/>
            <a:chOff x="5612215" y="1606648"/>
            <a:chExt cx="3587365" cy="1086977"/>
          </a:xfrm>
        </p:grpSpPr>
        <p:cxnSp>
          <p:nvCxnSpPr>
            <p:cNvPr id="11" name="Straight Arrow Connector 10"/>
            <p:cNvCxnSpPr/>
            <p:nvPr/>
          </p:nvCxnSpPr>
          <p:spPr>
            <a:xfrm flipV="1">
              <a:off x="5612215" y="2243701"/>
              <a:ext cx="571486" cy="449924"/>
            </a:xfrm>
            <a:prstGeom prst="straightConnector1">
              <a:avLst/>
            </a:prstGeom>
            <a:ln w="38100" cmpd="sng"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6305134" y="1709478"/>
              <a:ext cx="903452" cy="461665"/>
            </a:xfrm>
            <a:prstGeom prst="rect">
              <a:avLst/>
            </a:prstGeom>
            <a:noFill/>
            <a:ln w="38100">
              <a:solidFill>
                <a:schemeClr val="accent2">
                  <a:lumMod val="50000"/>
                </a:schemeClr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400" dirty="0" err="1"/>
                <a:t>pCR</a:t>
              </a:r>
              <a:endParaRPr lang="en-US" sz="2400" dirty="0"/>
            </a:p>
          </p:txBody>
        </p:sp>
        <p:cxnSp>
          <p:nvCxnSpPr>
            <p:cNvPr id="18" name="Straight Arrow Connector 17"/>
            <p:cNvCxnSpPr/>
            <p:nvPr/>
          </p:nvCxnSpPr>
          <p:spPr>
            <a:xfrm>
              <a:off x="7257433" y="2001865"/>
              <a:ext cx="483849" cy="0"/>
            </a:xfrm>
            <a:prstGeom prst="straightConnector1">
              <a:avLst/>
            </a:prstGeom>
            <a:ln w="38100" cmpd="sng"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/>
            <p:cNvSpPr txBox="1"/>
            <p:nvPr/>
          </p:nvSpPr>
          <p:spPr>
            <a:xfrm>
              <a:off x="7619660" y="1606648"/>
              <a:ext cx="15799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200" dirty="0"/>
                <a:t>Limited therapy</a:t>
              </a:r>
            </a:p>
            <a:p>
              <a:pPr algn="ctr"/>
              <a:r>
                <a:rPr lang="en-US" sz="1200" dirty="0"/>
                <a:t>and follow</a:t>
              </a:r>
            </a:p>
          </p:txBody>
        </p:sp>
      </p:grpSp>
      <p:sp>
        <p:nvSpPr>
          <p:cNvPr id="52" name="TextBox 51"/>
          <p:cNvSpPr txBox="1"/>
          <p:nvPr/>
        </p:nvSpPr>
        <p:spPr>
          <a:xfrm>
            <a:off x="1033515" y="4054994"/>
            <a:ext cx="416022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i="1" dirty="0">
                <a:solidFill>
                  <a:srgbClr val="002060"/>
                </a:solidFill>
              </a:rPr>
              <a:t>Sample size will depend on confidence </a:t>
            </a:r>
          </a:p>
          <a:p>
            <a:pPr algn="ctr"/>
            <a:r>
              <a:rPr lang="en-US" b="1" i="1" dirty="0">
                <a:solidFill>
                  <a:srgbClr val="002060"/>
                </a:solidFill>
              </a:rPr>
              <a:t>intervals for phase II study of CR patients </a:t>
            </a:r>
          </a:p>
          <a:p>
            <a:pPr algn="ctr"/>
            <a:r>
              <a:rPr lang="en-US" b="1" i="1" dirty="0">
                <a:solidFill>
                  <a:srgbClr val="002060"/>
                </a:solidFill>
              </a:rPr>
              <a:t>and phase III of high risk patients </a:t>
            </a:r>
          </a:p>
        </p:txBody>
      </p:sp>
      <p:sp>
        <p:nvSpPr>
          <p:cNvPr id="4" name="Rectangle 3"/>
          <p:cNvSpPr/>
          <p:nvPr/>
        </p:nvSpPr>
        <p:spPr>
          <a:xfrm>
            <a:off x="2468423" y="3262004"/>
            <a:ext cx="170720" cy="245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6" name="Rectangle 45"/>
          <p:cNvSpPr/>
          <p:nvPr/>
        </p:nvSpPr>
        <p:spPr>
          <a:xfrm>
            <a:off x="2760364" y="3262004"/>
            <a:ext cx="170720" cy="245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7" name="Rectangle 46"/>
          <p:cNvSpPr/>
          <p:nvPr/>
        </p:nvSpPr>
        <p:spPr>
          <a:xfrm>
            <a:off x="3585729" y="3246846"/>
            <a:ext cx="170720" cy="245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49" name="Rectangle 48"/>
          <p:cNvSpPr/>
          <p:nvPr/>
        </p:nvSpPr>
        <p:spPr>
          <a:xfrm>
            <a:off x="3307873" y="3253634"/>
            <a:ext cx="170720" cy="245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3" name="Rectangle 52"/>
          <p:cNvSpPr/>
          <p:nvPr/>
        </p:nvSpPr>
        <p:spPr>
          <a:xfrm>
            <a:off x="3024472" y="3262004"/>
            <a:ext cx="170720" cy="245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4" name="Rectangle 53"/>
          <p:cNvSpPr/>
          <p:nvPr/>
        </p:nvSpPr>
        <p:spPr>
          <a:xfrm>
            <a:off x="4449484" y="3246846"/>
            <a:ext cx="170720" cy="245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5" name="Rectangle 54"/>
          <p:cNvSpPr/>
          <p:nvPr/>
        </p:nvSpPr>
        <p:spPr>
          <a:xfrm>
            <a:off x="4178235" y="3238924"/>
            <a:ext cx="170720" cy="245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6" name="Rectangle 55"/>
          <p:cNvSpPr/>
          <p:nvPr/>
        </p:nvSpPr>
        <p:spPr>
          <a:xfrm>
            <a:off x="3873944" y="3246846"/>
            <a:ext cx="170720" cy="245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7" name="Rectangle 56"/>
          <p:cNvSpPr/>
          <p:nvPr/>
        </p:nvSpPr>
        <p:spPr>
          <a:xfrm>
            <a:off x="4714827" y="3234600"/>
            <a:ext cx="170720" cy="245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8" name="Rectangle 57"/>
          <p:cNvSpPr/>
          <p:nvPr/>
        </p:nvSpPr>
        <p:spPr>
          <a:xfrm>
            <a:off x="4959815" y="3238924"/>
            <a:ext cx="170720" cy="245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9" name="Rectangle 58"/>
          <p:cNvSpPr/>
          <p:nvPr/>
        </p:nvSpPr>
        <p:spPr>
          <a:xfrm>
            <a:off x="5225157" y="3240830"/>
            <a:ext cx="170720" cy="2452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2" name="Rectangle 61"/>
          <p:cNvSpPr/>
          <p:nvPr/>
        </p:nvSpPr>
        <p:spPr>
          <a:xfrm>
            <a:off x="4951445" y="2167734"/>
            <a:ext cx="170720" cy="431340"/>
          </a:xfrm>
          <a:prstGeom prst="rect">
            <a:avLst/>
          </a:prstGeom>
          <a:solidFill>
            <a:srgbClr val="FDFD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3" name="Rectangle 62"/>
          <p:cNvSpPr/>
          <p:nvPr/>
        </p:nvSpPr>
        <p:spPr>
          <a:xfrm>
            <a:off x="5203763" y="2159412"/>
            <a:ext cx="170720" cy="431340"/>
          </a:xfrm>
          <a:prstGeom prst="rect">
            <a:avLst/>
          </a:prstGeom>
          <a:solidFill>
            <a:srgbClr val="FDFD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4" name="Rectangle 63"/>
          <p:cNvSpPr/>
          <p:nvPr/>
        </p:nvSpPr>
        <p:spPr>
          <a:xfrm>
            <a:off x="4951564" y="2735341"/>
            <a:ext cx="170720" cy="4313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5" name="Rectangle 64"/>
          <p:cNvSpPr/>
          <p:nvPr/>
        </p:nvSpPr>
        <p:spPr>
          <a:xfrm>
            <a:off x="5215668" y="2687060"/>
            <a:ext cx="170720" cy="431340"/>
          </a:xfrm>
          <a:prstGeom prst="rect">
            <a:avLst/>
          </a:prstGeom>
          <a:solidFill>
            <a:srgbClr val="FF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TextBox 5"/>
          <p:cNvSpPr txBox="1"/>
          <p:nvPr/>
        </p:nvSpPr>
        <p:spPr>
          <a:xfrm>
            <a:off x="6386450" y="6248779"/>
            <a:ext cx="15933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/>
              <a:t>Plus Investigational</a:t>
            </a:r>
          </a:p>
          <a:p>
            <a:pPr algn="ctr"/>
            <a:r>
              <a:rPr lang="en-US" sz="1400" dirty="0" smtClean="0"/>
              <a:t>Agent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137923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295" y="3330577"/>
            <a:ext cx="2374106" cy="2519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793" y="3375025"/>
            <a:ext cx="2400300" cy="242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5" name="TextBox 3"/>
          <p:cNvSpPr txBox="1">
            <a:spLocks noChangeArrowheads="1"/>
          </p:cNvSpPr>
          <p:nvPr/>
        </p:nvSpPr>
        <p:spPr bwMode="auto">
          <a:xfrm>
            <a:off x="2158544" y="3070225"/>
            <a:ext cx="506071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>
                <a:solidFill>
                  <a:srgbClr val="000000"/>
                </a:solidFill>
                <a:latin typeface="Arial" charset="0"/>
              </a:rPr>
              <a:t>DFS					OS</a:t>
            </a:r>
          </a:p>
        </p:txBody>
      </p:sp>
      <p:pic>
        <p:nvPicPr>
          <p:cNvPr id="1413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385" b="62489"/>
          <a:stretch>
            <a:fillRect/>
          </a:stretch>
        </p:blipFill>
        <p:spPr bwMode="auto">
          <a:xfrm>
            <a:off x="1164432" y="5926138"/>
            <a:ext cx="6418660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1317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0" y="288365"/>
            <a:ext cx="360045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1318" name="TextBox 6"/>
          <p:cNvSpPr txBox="1">
            <a:spLocks noChangeArrowheads="1"/>
          </p:cNvSpPr>
          <p:nvPr/>
        </p:nvSpPr>
        <p:spPr bwMode="auto">
          <a:xfrm>
            <a:off x="5851922" y="6491290"/>
            <a:ext cx="1485900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100" dirty="0" smtClean="0">
                <a:solidFill>
                  <a:srgbClr val="000000"/>
                </a:solidFill>
                <a:latin typeface="Arial" charset="0"/>
              </a:rPr>
              <a:t>Toi et al; NEJM 2016</a:t>
            </a:r>
            <a:endParaRPr lang="en-US" altLang="en-US" sz="11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41319" name="TextBox 9"/>
          <p:cNvSpPr txBox="1">
            <a:spLocks noChangeArrowheads="1"/>
          </p:cNvSpPr>
          <p:nvPr/>
        </p:nvSpPr>
        <p:spPr bwMode="auto">
          <a:xfrm>
            <a:off x="1371600" y="1219202"/>
            <a:ext cx="125730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Eligibility</a:t>
            </a:r>
            <a:r>
              <a:rPr lang="en-US" altLang="en-US" sz="1200">
                <a:solidFill>
                  <a:srgbClr val="000000"/>
                </a:solidFill>
              </a:rPr>
              <a:t>: HER2- with residual disease after A- and T-containing NAC</a:t>
            </a:r>
          </a:p>
        </p:txBody>
      </p:sp>
      <p:sp>
        <p:nvSpPr>
          <p:cNvPr id="141320" name="TextBox 10"/>
          <p:cNvSpPr txBox="1">
            <a:spLocks noChangeArrowheads="1"/>
          </p:cNvSpPr>
          <p:nvPr/>
        </p:nvSpPr>
        <p:spPr bwMode="auto">
          <a:xfrm>
            <a:off x="6457950" y="1290638"/>
            <a:ext cx="1371600" cy="64633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200" b="1">
                <a:solidFill>
                  <a:srgbClr val="000000"/>
                </a:solidFill>
              </a:rPr>
              <a:t>Dose: </a:t>
            </a:r>
            <a:r>
              <a:rPr lang="en-US" altLang="en-US" sz="1200">
                <a:solidFill>
                  <a:srgbClr val="000000"/>
                </a:solidFill>
              </a:rPr>
              <a:t>2,500 mg/m2/day, D1-14, x 8 cycles (24 wks)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653646" y="575939"/>
            <a:ext cx="3836707" cy="58477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3200" dirty="0" smtClean="0">
                <a:solidFill>
                  <a:srgbClr val="0A569F"/>
                </a:solidFill>
              </a:rPr>
              <a:t>CREATE-X Trial Design</a:t>
            </a:r>
            <a:endParaRPr lang="en-US" sz="3200" dirty="0">
              <a:solidFill>
                <a:srgbClr val="0A569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4375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A569F"/>
                </a:solidFill>
              </a:rPr>
              <a:t>Neoadjuvant Setting is Here to Stay</a:t>
            </a:r>
            <a:endParaRPr lang="en-US" sz="3200" b="1" dirty="0">
              <a:solidFill>
                <a:srgbClr val="0A569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2000" dirty="0" smtClean="0"/>
              <a:t>Decreases extent of surgery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Allows for biologically oriented trials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Provides meaningful prognostic implications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May allow for additional treatment (e.g. </a:t>
            </a:r>
            <a:r>
              <a:rPr lang="en-US" sz="2000" dirty="0" err="1" smtClean="0"/>
              <a:t>capecitabine</a:t>
            </a:r>
            <a:r>
              <a:rPr lang="en-US" sz="2000" dirty="0" smtClean="0"/>
              <a:t>) in those with residual disease</a:t>
            </a:r>
          </a:p>
          <a:p>
            <a:pPr>
              <a:lnSpc>
                <a:spcPct val="100000"/>
              </a:lnSpc>
            </a:pPr>
            <a:r>
              <a:rPr lang="en-US" sz="2000" dirty="0" smtClean="0"/>
              <a:t>May provide an opportunity to de-escalate and escalate therapy in a thoughtful manner</a:t>
            </a:r>
          </a:p>
        </p:txBody>
      </p:sp>
    </p:spTree>
    <p:extLst>
      <p:ext uri="{BB962C8B-B14F-4D97-AF65-F5344CB8AC3E}">
        <p14:creationId xmlns:p14="http://schemas.microsoft.com/office/powerpoint/2010/main" val="281371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When to Administer Preoperative Therapy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For locally advanced and inflammatory cancer where it is standard of care</a:t>
            </a:r>
          </a:p>
          <a:p>
            <a:endParaRPr lang="en-US" sz="3600" dirty="0"/>
          </a:p>
          <a:p>
            <a:r>
              <a:rPr lang="en-US" sz="3600" dirty="0" smtClean="0"/>
              <a:t>For operable breast cancer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751471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045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Focus on Operable Breast Cancer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597" y="1684634"/>
            <a:ext cx="8192805" cy="4913378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sz="1800" dirty="0" smtClean="0"/>
              <a:t>Local therapy advantages of neoadjuvant approach</a:t>
            </a:r>
          </a:p>
          <a:p>
            <a:pPr lvl="1">
              <a:lnSpc>
                <a:spcPct val="110000"/>
              </a:lnSpc>
              <a:buFont typeface="Wingdings" charset="2"/>
              <a:buChar char="§"/>
            </a:pPr>
            <a:r>
              <a:rPr lang="en-US" sz="1600" dirty="0" smtClean="0"/>
              <a:t>Increase proportion of patients eligible for conservative surgery</a:t>
            </a:r>
          </a:p>
          <a:p>
            <a:pPr lvl="1">
              <a:lnSpc>
                <a:spcPct val="110000"/>
              </a:lnSpc>
              <a:buFont typeface="Wingdings" charset="2"/>
              <a:buChar char="§"/>
            </a:pPr>
            <a:r>
              <a:rPr lang="en-US" sz="1600" dirty="0"/>
              <a:t>Avoid, in some cases, need for reconstruction and </a:t>
            </a:r>
            <a:r>
              <a:rPr lang="en-US" sz="1600" dirty="0" smtClean="0"/>
              <a:t>radiation</a:t>
            </a:r>
          </a:p>
          <a:p>
            <a:pPr lvl="1">
              <a:lnSpc>
                <a:spcPct val="110000"/>
              </a:lnSpc>
              <a:buFont typeface="Wingdings" charset="2"/>
              <a:buChar char="§"/>
            </a:pPr>
            <a:r>
              <a:rPr lang="en-US" sz="1600" dirty="0" smtClean="0"/>
              <a:t>Decrease need for full node dissection</a:t>
            </a:r>
          </a:p>
          <a:p>
            <a:pPr>
              <a:lnSpc>
                <a:spcPct val="110000"/>
              </a:lnSpc>
              <a:buFont typeface="Wingdings" charset="2"/>
              <a:buChar char="§"/>
            </a:pPr>
            <a:endParaRPr lang="en-US" sz="1800" dirty="0"/>
          </a:p>
          <a:p>
            <a:pPr>
              <a:lnSpc>
                <a:spcPct val="110000"/>
              </a:lnSpc>
              <a:buFont typeface="Arial" charset="0"/>
              <a:buChar char="•"/>
            </a:pPr>
            <a:r>
              <a:rPr lang="en-US" sz="1800" dirty="0" smtClean="0"/>
              <a:t>Additional advantages</a:t>
            </a:r>
          </a:p>
          <a:p>
            <a:pPr lvl="1">
              <a:lnSpc>
                <a:spcPct val="110000"/>
              </a:lnSpc>
              <a:buFont typeface="Wingdings" charset="2"/>
              <a:buChar char="§"/>
            </a:pPr>
            <a:r>
              <a:rPr lang="en-US" sz="1600" dirty="0" smtClean="0"/>
              <a:t>Predict results of adjuvant trials or change adjuvant standards </a:t>
            </a:r>
            <a:r>
              <a:rPr lang="en-US" sz="1600" dirty="0" smtClean="0">
                <a:solidFill>
                  <a:srgbClr val="C00000"/>
                </a:solidFill>
              </a:rPr>
              <a:t>???????</a:t>
            </a:r>
          </a:p>
          <a:p>
            <a:pPr lvl="1">
              <a:lnSpc>
                <a:spcPct val="110000"/>
              </a:lnSpc>
              <a:buFont typeface="Wingdings" charset="2"/>
              <a:buChar char="§"/>
            </a:pPr>
            <a:r>
              <a:rPr lang="en-US" sz="1600" dirty="0" smtClean="0"/>
              <a:t>Determine sensitivity to treatment and adjust post-surgery treatment</a:t>
            </a:r>
          </a:p>
          <a:p>
            <a:pPr lvl="1">
              <a:lnSpc>
                <a:spcPct val="110000"/>
              </a:lnSpc>
              <a:buFont typeface="Wingdings" charset="2"/>
              <a:buChar char="§"/>
            </a:pPr>
            <a:endParaRPr lang="en-US" sz="1600" dirty="0"/>
          </a:p>
          <a:p>
            <a:pPr>
              <a:lnSpc>
                <a:spcPct val="110000"/>
              </a:lnSpc>
              <a:buFont typeface="Arial" charset="0"/>
              <a:buChar char="•"/>
            </a:pPr>
            <a:r>
              <a:rPr lang="en-US" sz="1800" dirty="0" smtClean="0"/>
              <a:t>Of course, neoadjuvant therapy can only be given if you are certain that the treatment is needed (e.g. if you are not certain that a patient would receive chemotherapy in adjuvant setting, you cannot give </a:t>
            </a:r>
            <a:r>
              <a:rPr lang="en-US" sz="1800" dirty="0" err="1" smtClean="0"/>
              <a:t>neoadjvuant</a:t>
            </a:r>
            <a:r>
              <a:rPr lang="en-US" sz="1800" dirty="0" smtClean="0"/>
              <a:t> chemotherapy</a:t>
            </a:r>
            <a:endParaRPr lang="en-US" sz="1800" dirty="0"/>
          </a:p>
          <a:p>
            <a:pPr>
              <a:lnSpc>
                <a:spcPct val="110000"/>
              </a:lnSpc>
              <a:buFont typeface="Wingdings" charset="2"/>
              <a:buChar char="§"/>
            </a:pPr>
            <a:endParaRPr lang="en-US" sz="1800" dirty="0" smtClean="0"/>
          </a:p>
          <a:p>
            <a:pPr lvl="1">
              <a:lnSpc>
                <a:spcPct val="110000"/>
              </a:lnSpc>
              <a:buFont typeface="Wingdings" charset="2"/>
              <a:buChar char="§"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927281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9766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Surgical Advantages of 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Neoadjuvant Therapy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dirty="0" smtClean="0"/>
              <a:t>Increase breast conservation</a:t>
            </a:r>
          </a:p>
          <a:p>
            <a:pPr lvl="1">
              <a:lnSpc>
                <a:spcPct val="100000"/>
              </a:lnSpc>
              <a:buFont typeface="Wingdings" charset="2"/>
              <a:buChar char="§"/>
            </a:pPr>
            <a:r>
              <a:rPr lang="en-US" dirty="0" smtClean="0"/>
              <a:t>In spite of high clinical response rate and moderate pathologic complete response rate, increase in conservation is modest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400" dirty="0" smtClean="0"/>
              <a:t>-- patient preference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400" dirty="0" smtClean="0"/>
              <a:t>-- physician assessment of operability (lumpectomy)</a:t>
            </a:r>
          </a:p>
          <a:p>
            <a:pPr marL="914400" lvl="2" indent="0">
              <a:lnSpc>
                <a:spcPct val="100000"/>
              </a:lnSpc>
              <a:buNone/>
            </a:pPr>
            <a:r>
              <a:rPr lang="en-US" sz="2400" dirty="0" smtClean="0"/>
              <a:t>-- “the diffuse calcification challenge”</a:t>
            </a:r>
          </a:p>
          <a:p>
            <a:pPr>
              <a:lnSpc>
                <a:spcPct val="100000"/>
              </a:lnSpc>
            </a:pPr>
            <a:endParaRPr lang="en-US" sz="2400" dirty="0"/>
          </a:p>
          <a:p>
            <a:r>
              <a:rPr lang="en-US" dirty="0" smtClean="0"/>
              <a:t>Decrease need for axillary dissection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714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775" y="328320"/>
            <a:ext cx="8676168" cy="1397000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002060"/>
                </a:solidFill>
              </a:rPr>
              <a:t>Breast Surgery by </a:t>
            </a:r>
            <a:r>
              <a:rPr lang="en-US" sz="3200" b="1" dirty="0" err="1" smtClean="0">
                <a:solidFill>
                  <a:srgbClr val="002060"/>
                </a:solidFill>
              </a:rPr>
              <a:t>pCR</a:t>
            </a:r>
            <a:r>
              <a:rPr lang="en-US" sz="3200" b="1" dirty="0" smtClean="0">
                <a:solidFill>
                  <a:srgbClr val="002060"/>
                </a:solidFill>
              </a:rPr>
              <a:t> in the Breast in Z1071</a:t>
            </a: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5" name="Chart 4"/>
          <p:cNvGraphicFramePr/>
          <p:nvPr>
            <p:extLst/>
          </p:nvPr>
        </p:nvGraphicFramePr>
        <p:xfrm>
          <a:off x="1524001" y="1397001"/>
          <a:ext cx="6586847" cy="4896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545529" y="6434668"/>
            <a:ext cx="48641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/>
              <a:t>Boughey et al, Ann Surg. 2014 Oct;260(4):608-16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631029" y="4839202"/>
            <a:ext cx="127791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/>
              <a:t>N=694</a:t>
            </a:r>
          </a:p>
        </p:txBody>
      </p:sp>
    </p:spTree>
    <p:extLst>
      <p:ext uri="{BB962C8B-B14F-4D97-AF65-F5344CB8AC3E}">
        <p14:creationId xmlns:p14="http://schemas.microsoft.com/office/powerpoint/2010/main" val="11131539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485877"/>
            <a:ext cx="241332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err="1">
                <a:solidFill>
                  <a:srgbClr val="002060"/>
                </a:solidFill>
              </a:rPr>
              <a:t>Golshan</a:t>
            </a:r>
            <a:r>
              <a:rPr lang="en-US" sz="800" i="1" dirty="0">
                <a:solidFill>
                  <a:srgbClr val="002060"/>
                </a:solidFill>
              </a:rPr>
              <a:t> M et al</a:t>
            </a:r>
            <a:r>
              <a:rPr lang="en-US" sz="800" i="1" dirty="0" smtClean="0">
                <a:solidFill>
                  <a:srgbClr val="002060"/>
                </a:solidFill>
              </a:rPr>
              <a:t>,  </a:t>
            </a:r>
            <a:r>
              <a:rPr lang="en-US" sz="800" i="1" dirty="0">
                <a:solidFill>
                  <a:srgbClr val="002060"/>
                </a:solidFill>
              </a:rPr>
              <a:t>ASCO 2015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216" y="1745280"/>
            <a:ext cx="6828994" cy="468375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glow rad="139700">
              <a:schemeClr val="accent2">
                <a:satMod val="175000"/>
                <a:alpha val="40000"/>
              </a:schemeClr>
            </a:glo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1186217" y="1200357"/>
            <a:ext cx="6606252" cy="5399226"/>
          </a:xfrm>
          <a:prstGeom prst="rect">
            <a:avLst/>
          </a:prstGeom>
          <a:noFill/>
          <a:ln w="2540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7871791" y="1086679"/>
            <a:ext cx="278296" cy="55129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 flipV="1">
            <a:off x="1186216" y="6429039"/>
            <a:ext cx="6685575" cy="113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580323" y="1683026"/>
            <a:ext cx="799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N=710</a:t>
            </a:r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935878" y="5403574"/>
            <a:ext cx="1328699" cy="13252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809405" y="4377025"/>
            <a:ext cx="1328699" cy="13252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82753" y="5405851"/>
            <a:ext cx="1328699" cy="1325218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362" y="361107"/>
            <a:ext cx="78867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GB" sz="3200" b="1" dirty="0" smtClean="0">
                <a:solidFill>
                  <a:srgbClr val="002060"/>
                </a:solidFill>
              </a:rPr>
              <a:t>BCS Rate Could Be Higher</a:t>
            </a:r>
            <a:br>
              <a:rPr lang="en-GB" sz="3200" b="1" dirty="0" smtClean="0">
                <a:solidFill>
                  <a:srgbClr val="002060"/>
                </a:solidFill>
              </a:rPr>
            </a:br>
            <a:r>
              <a:rPr lang="en-GB" sz="3200" b="1" dirty="0" smtClean="0">
                <a:solidFill>
                  <a:srgbClr val="002060"/>
                </a:solidFill>
              </a:rPr>
              <a:t>Analysis from CALGB HER2+ and TN </a:t>
            </a:r>
            <a:r>
              <a:rPr lang="en-GB" sz="3200" b="1" dirty="0" err="1" smtClean="0">
                <a:solidFill>
                  <a:srgbClr val="002060"/>
                </a:solidFill>
              </a:rPr>
              <a:t>Preop</a:t>
            </a:r>
            <a:r>
              <a:rPr lang="en-GB" sz="3200" b="1" dirty="0" smtClean="0">
                <a:solidFill>
                  <a:srgbClr val="002060"/>
                </a:solidFill>
              </a:rPr>
              <a:t> Trials</a:t>
            </a:r>
            <a:endParaRPr lang="en-GB" sz="32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5495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586462"/>
            <a:ext cx="7886700" cy="1325563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>
                <a:solidFill>
                  <a:srgbClr val="002060"/>
                </a:solidFill>
              </a:rPr>
              <a:t>Axillary m</a:t>
            </a:r>
            <a:r>
              <a:rPr lang="en-US" sz="3200" b="1" dirty="0" smtClean="0">
                <a:solidFill>
                  <a:srgbClr val="002060"/>
                </a:solidFill>
              </a:rPr>
              <a:t>anagement after NAC:</a:t>
            </a:r>
            <a:br>
              <a:rPr lang="en-US" sz="3200" b="1" dirty="0" smtClean="0">
                <a:solidFill>
                  <a:srgbClr val="002060"/>
                </a:solidFill>
              </a:rPr>
            </a:br>
            <a:r>
              <a:rPr lang="en-US" sz="3200" b="1" dirty="0" smtClean="0">
                <a:solidFill>
                  <a:srgbClr val="002060"/>
                </a:solidFill>
              </a:rPr>
              <a:t>Positive </a:t>
            </a:r>
            <a:r>
              <a:rPr lang="en-US" sz="3200" b="1" dirty="0">
                <a:solidFill>
                  <a:srgbClr val="002060"/>
                </a:solidFill>
              </a:rPr>
              <a:t>N</a:t>
            </a:r>
            <a:r>
              <a:rPr lang="en-US" sz="3200" b="1" dirty="0" smtClean="0">
                <a:solidFill>
                  <a:srgbClr val="002060"/>
                </a:solidFill>
              </a:rPr>
              <a:t>odes </a:t>
            </a:r>
            <a:r>
              <a:rPr lang="en-US" sz="3200" b="1" dirty="0">
                <a:solidFill>
                  <a:srgbClr val="002060"/>
                </a:solidFill>
              </a:rPr>
              <a:t>at </a:t>
            </a:r>
            <a:r>
              <a:rPr lang="en-US" sz="3200" b="1" dirty="0" smtClean="0">
                <a:solidFill>
                  <a:srgbClr val="002060"/>
                </a:solidFill>
              </a:rPr>
              <a:t>Presentation</a:t>
            </a:r>
            <a:endParaRPr lang="en-US" sz="32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3200" dirty="0" smtClean="0"/>
              <a:t>Is SLNB an option if nodes respond?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Z1071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SENTINA</a:t>
            </a:r>
          </a:p>
          <a:p>
            <a:pPr lvl="1">
              <a:lnSpc>
                <a:spcPct val="150000"/>
              </a:lnSpc>
            </a:pPr>
            <a:r>
              <a:rPr lang="en-US" sz="3200" dirty="0" smtClean="0"/>
              <a:t>SN FNAC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sz="3200" dirty="0"/>
              <a:t>	</a:t>
            </a:r>
            <a:endParaRPr lang="en-US" sz="3200" dirty="0" smtClean="0"/>
          </a:p>
        </p:txBody>
      </p:sp>
    </p:spTree>
    <p:extLst>
      <p:ext uri="{BB962C8B-B14F-4D97-AF65-F5344CB8AC3E}">
        <p14:creationId xmlns:p14="http://schemas.microsoft.com/office/powerpoint/2010/main" val="882422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7559" y="363728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Z1071 </a:t>
            </a:r>
            <a:r>
              <a:rPr lang="en-GB" sz="3200" b="1" dirty="0" smtClean="0">
                <a:solidFill>
                  <a:srgbClr val="002060"/>
                </a:solidFill>
              </a:rPr>
              <a:t>Schema </a:t>
            </a:r>
            <a:endParaRPr lang="en-GB" sz="3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7155" y="1308102"/>
            <a:ext cx="5029689" cy="6339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GB" sz="2212" b="1" dirty="0">
                <a:solidFill>
                  <a:srgbClr val="000000"/>
                </a:solidFill>
                <a:latin typeface="Arial"/>
              </a:rPr>
              <a:t>T0-4, N1-2, M0 invasive breast cancer </a:t>
            </a:r>
          </a:p>
          <a:p>
            <a:pPr>
              <a:lnSpc>
                <a:spcPts val="2500"/>
              </a:lnSpc>
            </a:pP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1325997" y="1651000"/>
            <a:ext cx="6492006" cy="959870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  <a:tabLst>
                <a:tab pos="1320800" algn="l"/>
              </a:tabLst>
              <a:defRPr/>
            </a:pPr>
            <a:r>
              <a:rPr lang="en-GB" sz="2212" dirty="0">
                <a:solidFill>
                  <a:srgbClr val="000000"/>
                </a:solidFill>
                <a:latin typeface="Arial"/>
              </a:rPr>
              <a:t>(</a:t>
            </a:r>
            <a:r>
              <a:rPr lang="en-GB" sz="2008" dirty="0" err="1">
                <a:solidFill>
                  <a:srgbClr val="000000"/>
                </a:solidFill>
                <a:latin typeface="Arial"/>
              </a:rPr>
              <a:t>pretreatment</a:t>
            </a:r>
            <a:r>
              <a:rPr lang="en-GB" sz="2008" dirty="0">
                <a:solidFill>
                  <a:srgbClr val="000000"/>
                </a:solidFill>
                <a:latin typeface="Arial"/>
              </a:rPr>
              <a:t> axillary ultrasound with FNA or core biopsy </a:t>
            </a:r>
            <a:br>
              <a:rPr lang="en-GB" sz="2008" dirty="0">
                <a:solidFill>
                  <a:srgbClr val="000000"/>
                </a:solidFill>
                <a:latin typeface="Arial"/>
              </a:rPr>
            </a:br>
            <a:r>
              <a:rPr lang="en-GB" sz="2008" dirty="0">
                <a:solidFill>
                  <a:srgbClr val="000000"/>
                </a:solidFill>
                <a:latin typeface="Arial"/>
              </a:rPr>
              <a:t>	documenting axillary metastases) </a:t>
            </a:r>
          </a:p>
          <a:p>
            <a:pPr>
              <a:lnSpc>
                <a:spcPts val="2500"/>
              </a:lnSpc>
              <a:tabLst>
                <a:tab pos="1320800" algn="l"/>
              </a:tabLst>
              <a:defRPr/>
            </a:pPr>
            <a:endParaRPr lang="en-GB" sz="2008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2735" y="2286000"/>
            <a:ext cx="193001" cy="8765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GB" sz="3010" dirty="0">
                <a:solidFill>
                  <a:srgbClr val="000000"/>
                </a:solidFill>
                <a:latin typeface="Arial"/>
                <a:cs typeface="Arial"/>
              </a:rPr>
              <a:t>↓ </a:t>
            </a:r>
          </a:p>
          <a:p>
            <a:pPr>
              <a:lnSpc>
                <a:spcPts val="3400"/>
              </a:lnSpc>
            </a:pPr>
            <a:endParaRPr lang="en-GB" sz="301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766923" y="2755902"/>
            <a:ext cx="1610153" cy="1388072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600"/>
              </a:lnSpc>
              <a:tabLst>
                <a:tab pos="698500" algn="l"/>
              </a:tabLst>
              <a:defRPr/>
            </a:pPr>
            <a:r>
              <a:rPr lang="en-GB" sz="2212" dirty="0">
                <a:solidFill>
                  <a:srgbClr val="000000"/>
                </a:solidFill>
                <a:latin typeface="Arial"/>
              </a:rPr>
              <a:t>REGISTER</a:t>
            </a:r>
            <a:r>
              <a:rPr lang="en-GB" sz="3208" dirty="0">
                <a:solidFill>
                  <a:srgbClr val="000000"/>
                </a:solidFill>
                <a:latin typeface="Arial"/>
              </a:rPr>
              <a:t>* </a:t>
            </a:r>
            <a:r>
              <a:rPr lang="en-GB" sz="3010" dirty="0">
                <a:solidFill>
                  <a:srgbClr val="000000"/>
                </a:solidFill>
                <a:latin typeface="Arial"/>
              </a:rPr>
              <a:t/>
            </a:r>
            <a:br>
              <a:rPr lang="en-GB" sz="3010" dirty="0">
                <a:solidFill>
                  <a:srgbClr val="000000"/>
                </a:solidFill>
                <a:latin typeface="Arial"/>
              </a:rPr>
            </a:br>
            <a:r>
              <a:rPr lang="en-GB" sz="301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GB" sz="3010" dirty="0">
                <a:solidFill>
                  <a:srgbClr val="000000"/>
                </a:solidFill>
                <a:latin typeface="Arial"/>
                <a:cs typeface="Arial"/>
              </a:rPr>
              <a:t>↓ </a:t>
            </a:r>
          </a:p>
          <a:p>
            <a:pPr>
              <a:lnSpc>
                <a:spcPts val="3600"/>
              </a:lnSpc>
              <a:tabLst>
                <a:tab pos="698500" algn="l"/>
              </a:tabLst>
              <a:defRPr/>
            </a:pPr>
            <a:endParaRPr lang="en-GB" sz="301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11958" y="4051302"/>
            <a:ext cx="3720084" cy="6339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GB" sz="2212" b="1" dirty="0" err="1">
                <a:solidFill>
                  <a:srgbClr val="000000"/>
                </a:solidFill>
                <a:latin typeface="Arial"/>
              </a:rPr>
              <a:t>Neoadjuvant</a:t>
            </a:r>
            <a:r>
              <a:rPr lang="en-GB" sz="2212" b="1" dirty="0">
                <a:solidFill>
                  <a:srgbClr val="000000"/>
                </a:solidFill>
                <a:latin typeface="Arial"/>
              </a:rPr>
              <a:t> chemotherapy </a:t>
            </a:r>
          </a:p>
          <a:p>
            <a:pPr>
              <a:lnSpc>
                <a:spcPts val="2500"/>
              </a:lnSpc>
            </a:pP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4482735" y="4584700"/>
            <a:ext cx="193001" cy="876565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400"/>
              </a:lnSpc>
            </a:pPr>
            <a:r>
              <a:rPr lang="en-GB" sz="3010" dirty="0">
                <a:solidFill>
                  <a:srgbClr val="000000"/>
                </a:solidFill>
                <a:latin typeface="Arial"/>
                <a:cs typeface="Arial"/>
              </a:rPr>
              <a:t>↓ </a:t>
            </a:r>
          </a:p>
          <a:p>
            <a:pPr>
              <a:lnSpc>
                <a:spcPts val="3400"/>
              </a:lnSpc>
            </a:pPr>
            <a:endParaRPr lang="en-GB" sz="301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771900" y="5041902"/>
            <a:ext cx="1610153" cy="1421586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3700"/>
              </a:lnSpc>
              <a:tabLst>
                <a:tab pos="698500" algn="l"/>
              </a:tabLst>
              <a:defRPr/>
            </a:pPr>
            <a:r>
              <a:rPr lang="en-GB" sz="2212" dirty="0">
                <a:solidFill>
                  <a:srgbClr val="000000"/>
                </a:solidFill>
                <a:latin typeface="Arial"/>
              </a:rPr>
              <a:t>REGISTER</a:t>
            </a:r>
            <a:r>
              <a:rPr lang="en-GB" sz="3208" dirty="0">
                <a:solidFill>
                  <a:srgbClr val="000000"/>
                </a:solidFill>
                <a:latin typeface="Arial"/>
              </a:rPr>
              <a:t>* </a:t>
            </a:r>
            <a:r>
              <a:rPr lang="en-GB" sz="3010" dirty="0">
                <a:solidFill>
                  <a:srgbClr val="000000"/>
                </a:solidFill>
                <a:latin typeface="Arial"/>
              </a:rPr>
              <a:t/>
            </a:r>
            <a:br>
              <a:rPr lang="en-GB" sz="3010" dirty="0">
                <a:solidFill>
                  <a:srgbClr val="000000"/>
                </a:solidFill>
                <a:latin typeface="Arial"/>
              </a:rPr>
            </a:br>
            <a:r>
              <a:rPr lang="en-GB" sz="3010" dirty="0">
                <a:solidFill>
                  <a:srgbClr val="000000"/>
                </a:solidFill>
                <a:latin typeface="Arial"/>
              </a:rPr>
              <a:t>	</a:t>
            </a:r>
            <a:r>
              <a:rPr lang="en-GB" sz="3010" dirty="0">
                <a:solidFill>
                  <a:srgbClr val="000000"/>
                </a:solidFill>
                <a:latin typeface="Arial"/>
                <a:cs typeface="Arial"/>
              </a:rPr>
              <a:t>↓ </a:t>
            </a:r>
          </a:p>
          <a:p>
            <a:pPr>
              <a:lnSpc>
                <a:spcPts val="3700"/>
              </a:lnSpc>
              <a:tabLst>
                <a:tab pos="698500" algn="l"/>
              </a:tabLst>
              <a:defRPr/>
            </a:pPr>
            <a:endParaRPr lang="en-GB" sz="301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68707" y="5981702"/>
            <a:ext cx="2006585" cy="633934"/>
          </a:xfrm>
          <a:prstGeom prst="rect">
            <a:avLst/>
          </a:prstGeom>
          <a:noFill/>
        </p:spPr>
        <p:txBody>
          <a:bodyPr vert="horz" wrap="none" lIns="0" tIns="0" rIns="0" bIns="0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GB" sz="2212" b="1" dirty="0">
                <a:solidFill>
                  <a:srgbClr val="000000"/>
                </a:solidFill>
                <a:latin typeface="Arial"/>
              </a:rPr>
              <a:t>SLN and ALND </a:t>
            </a:r>
          </a:p>
          <a:p>
            <a:pPr>
              <a:lnSpc>
                <a:spcPts val="2500"/>
              </a:lnSpc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252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3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1">
    <a:dk1>
      <a:srgbClr val="000000"/>
    </a:dk1>
    <a:lt1>
      <a:srgbClr val="FFFFFF"/>
    </a:lt1>
    <a:dk2>
      <a:srgbClr val="000000"/>
    </a:dk2>
    <a:lt2>
      <a:srgbClr val="438DD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ＭＳ Ｐゴシック"/>
      <a:cs typeface="Arial"/>
    </a:majorFont>
    <a:minorFont>
      <a:latin typeface="Arial"/>
      <a:ea typeface="ＭＳ Ｐゴシック"/>
      <a:cs typeface="Arial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3128</TotalTime>
  <Words>1758</Words>
  <Application>Microsoft Macintosh PowerPoint</Application>
  <PresentationFormat>On-screen Show (4:3)</PresentationFormat>
  <Paragraphs>310</Paragraphs>
  <Slides>30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Office Theme</vt:lpstr>
      <vt:lpstr>Chart</vt:lpstr>
      <vt:lpstr>Worksheet</vt:lpstr>
      <vt:lpstr>PowerPoint Presentation</vt:lpstr>
      <vt:lpstr>Neoadjuvant Therapy:   Where Are We in 2017</vt:lpstr>
      <vt:lpstr>When to Administer Preoperative Therapy</vt:lpstr>
      <vt:lpstr>Focus on Operable Breast Cancer</vt:lpstr>
      <vt:lpstr>Surgical Advantages of  Neoadjuvant Therapy</vt:lpstr>
      <vt:lpstr>Breast Surgery by pCR in the Breast in Z1071</vt:lpstr>
      <vt:lpstr>BCS Rate Could Be Higher Analysis from CALGB HER2+ and TN Preop Trials</vt:lpstr>
      <vt:lpstr>Axillary management after NAC: Positive Nodes at Presentation</vt:lpstr>
      <vt:lpstr>Z1071 Schema </vt:lpstr>
      <vt:lpstr>False Negative Rate in cN1 patients with 2 or More SLNs examined </vt:lpstr>
      <vt:lpstr>Pathological Complete Response Rates in the Axilla</vt:lpstr>
      <vt:lpstr>PowerPoint Presentation</vt:lpstr>
      <vt:lpstr>Disease-Free and Overall Survival According to Response</vt:lpstr>
      <vt:lpstr>The Addition of Docetaxel to AC:   NSABP B-27</vt:lpstr>
      <vt:lpstr>NSABP B-27: Pathologic Complete Responses in the Breast</vt:lpstr>
      <vt:lpstr>PowerPoint Presentation</vt:lpstr>
      <vt:lpstr>Association of pCR on EFS and OS </vt:lpstr>
      <vt:lpstr>The Magnitude of Improvement in pCR Rate Did Not Predict EFS and OS Effect</vt:lpstr>
      <vt:lpstr>Failure to Achieve pCR is Still Associated With Good Outcome in ER+ Cancers, Particularly Luminal A</vt:lpstr>
      <vt:lpstr>Pathologic CR Rates By Tumor Subtype</vt:lpstr>
      <vt:lpstr>pCR Rates With Neoadjuvant Lapatinib Containing Regimens</vt:lpstr>
      <vt:lpstr>ALTTO:  Disease Free Survival (DFS) Analysis</vt:lpstr>
      <vt:lpstr>Why Does The Difference in Pathologic Response Rates in Randomized Preoperative Trials NOT Predict Long Term Outcome?</vt:lpstr>
      <vt:lpstr>Time for a New Approach When it Comes to Systemic Therapy Questions?</vt:lpstr>
      <vt:lpstr>PowerPoint Presentation</vt:lpstr>
      <vt:lpstr>pCR Associated with Immune Cell Signatures in CALGB 40601</vt:lpstr>
      <vt:lpstr>De-escalating Therapy in HER2+ Stage II/III Disease</vt:lpstr>
      <vt:lpstr>PowerPoint Presentation</vt:lpstr>
      <vt:lpstr>Neoadjuvant Setting is Here to Stay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Tailoring Treatment by Response to Preoperative Therapy</dc:title>
  <dc:creator>Microsoft Office User</dc:creator>
  <cp:lastModifiedBy>planer2</cp:lastModifiedBy>
  <cp:revision>69</cp:revision>
  <dcterms:created xsi:type="dcterms:W3CDTF">2017-07-10T00:24:53Z</dcterms:created>
  <dcterms:modified xsi:type="dcterms:W3CDTF">2018-01-22T19:05:34Z</dcterms:modified>
</cp:coreProperties>
</file>