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577" r:id="rId2"/>
    <p:sldId id="257" r:id="rId3"/>
    <p:sldId id="573" r:id="rId4"/>
    <p:sldId id="574" r:id="rId5"/>
    <p:sldId id="451" r:id="rId6"/>
    <p:sldId id="552" r:id="rId7"/>
    <p:sldId id="561" r:id="rId8"/>
    <p:sldId id="562" r:id="rId9"/>
    <p:sldId id="563" r:id="rId10"/>
    <p:sldId id="566" r:id="rId11"/>
    <p:sldId id="567" r:id="rId12"/>
    <p:sldId id="568" r:id="rId13"/>
    <p:sldId id="572" r:id="rId14"/>
    <p:sldId id="556" r:id="rId15"/>
    <p:sldId id="557" r:id="rId16"/>
    <p:sldId id="558" r:id="rId17"/>
    <p:sldId id="559" r:id="rId18"/>
    <p:sldId id="560" r:id="rId19"/>
    <p:sldId id="555" r:id="rId20"/>
    <p:sldId id="569" r:id="rId21"/>
    <p:sldId id="575" r:id="rId22"/>
    <p:sldId id="576" r:id="rId23"/>
    <p:sldId id="551" r:id="rId24"/>
    <p:sldId id="495" r:id="rId25"/>
    <p:sldId id="57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6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77" autoAdjust="0"/>
    <p:restoredTop sz="97258" autoAdjust="0"/>
  </p:normalViewPr>
  <p:slideViewPr>
    <p:cSldViewPr showGuides="1">
      <p:cViewPr varScale="1">
        <p:scale>
          <a:sx n="174" d="100"/>
          <a:sy n="174" d="100"/>
        </p:scale>
        <p:origin x="-3824" y="-112"/>
      </p:cViewPr>
      <p:guideLst>
        <p:guide orient="horz" pos="499"/>
        <p:guide pos="2880"/>
      </p:guideLst>
    </p:cSldViewPr>
  </p:slideViewPr>
  <p:notesTextViewPr>
    <p:cViewPr>
      <p:scale>
        <a:sx n="1" d="1"/>
        <a:sy n="1" d="1"/>
      </p:scale>
      <p:origin x="0" y="0"/>
    </p:cViewPr>
  </p:notesTextViewPr>
  <p:sorterViewPr>
    <p:cViewPr>
      <p:scale>
        <a:sx n="100" d="100"/>
        <a:sy n="100" d="100"/>
      </p:scale>
      <p:origin x="0" y="584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2A4CA5-E453-446A-B08E-94538DF27319}" type="doc">
      <dgm:prSet loTypeId="urn:microsoft.com/office/officeart/2005/8/layout/orgChart1" loCatId="hierarchy" qsTypeId="urn:microsoft.com/office/officeart/2005/8/quickstyle/simple1#1" qsCatId="simple" csTypeId="urn:microsoft.com/office/officeart/2005/8/colors/accent1_2#1" csCatId="accent1" phldr="1"/>
      <dgm:spPr/>
    </dgm:pt>
    <dgm:pt modelId="{89315FC3-1292-4AE1-A619-5112D6B779F1}">
      <dgm:prSet custT="1"/>
      <dgm:spPr>
        <a:solidFill>
          <a:srgbClr val="3366FF"/>
        </a:solidFill>
        <a:ln>
          <a:no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cs typeface="Arial" charset="0"/>
            </a:rPr>
            <a:t>Premenopausal Stage I, II, IIIA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cs typeface="Arial" charset="0"/>
            </a:rPr>
            <a:t>ER-/PR- Breast Cancer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cs typeface="Arial" charset="0"/>
            </a:rPr>
            <a:t> Under Age 50</a:t>
          </a:r>
        </a:p>
      </dgm:t>
    </dgm:pt>
    <dgm:pt modelId="{8964AC5B-84CE-45E0-BBB9-6F85EC2628BE}" type="parTrans" cxnId="{C055535C-D6F3-45D1-A411-1FD03759ACA7}">
      <dgm:prSet/>
      <dgm:spPr/>
      <dgm:t>
        <a:bodyPr/>
        <a:lstStyle/>
        <a:p>
          <a:endParaRPr lang="en-US"/>
        </a:p>
      </dgm:t>
    </dgm:pt>
    <dgm:pt modelId="{721E8B5E-FBBC-43CE-8BC8-F2395DF17F96}" type="sibTrans" cxnId="{C055535C-D6F3-45D1-A411-1FD03759ACA7}">
      <dgm:prSet/>
      <dgm:spPr/>
      <dgm:t>
        <a:bodyPr/>
        <a:lstStyle/>
        <a:p>
          <a:endParaRPr lang="en-US"/>
        </a:p>
      </dgm:t>
    </dgm:pt>
    <dgm:pt modelId="{71BCE519-5B77-4188-8613-1DC3605C18A0}">
      <dgm:prSet custT="1"/>
      <dgm:spPr>
        <a:solidFill>
          <a:srgbClr val="3366FF"/>
        </a:solidFill>
        <a:ln>
          <a:no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Stratified by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age and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 chemotherapy regimen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cs typeface="Arial" charset="0"/>
            </a:rPr>
            <a:t>Randomization</a:t>
          </a:r>
          <a:endParaRPr kumimoji="0" lang="en-US" sz="1800" b="0" i="0" u="none" strike="noStrike" cap="none" normalizeH="0" baseline="0" dirty="0" smtClean="0">
            <a:ln>
              <a:noFill/>
            </a:ln>
            <a:solidFill>
              <a:schemeClr val="bg1"/>
            </a:solidFill>
            <a:effectLst/>
            <a:latin typeface="Arial" charset="0"/>
            <a:cs typeface="Arial" charset="0"/>
          </a:endParaRPr>
        </a:p>
      </dgm:t>
    </dgm:pt>
    <dgm:pt modelId="{202D9961-9852-4022-AB11-ACFCABFE9279}" type="parTrans" cxnId="{32AB91D8-2E8D-4FCE-8769-9D262EFA6F4E}">
      <dgm:prSet/>
      <dgm:spPr>
        <a:ln>
          <a:solidFill>
            <a:schemeClr val="bg1"/>
          </a:solidFill>
        </a:ln>
      </dgm:spPr>
      <dgm:t>
        <a:bodyPr/>
        <a:lstStyle/>
        <a:p>
          <a:endParaRPr lang="en-US"/>
        </a:p>
      </dgm:t>
    </dgm:pt>
    <dgm:pt modelId="{D0614F4D-96C8-4AA2-BAE4-A80DE7B0F412}" type="sibTrans" cxnId="{32AB91D8-2E8D-4FCE-8769-9D262EFA6F4E}">
      <dgm:prSet/>
      <dgm:spPr/>
      <dgm:t>
        <a:bodyPr/>
        <a:lstStyle/>
        <a:p>
          <a:endParaRPr lang="en-US"/>
        </a:p>
      </dgm:t>
    </dgm:pt>
    <dgm:pt modelId="{9D523398-40A2-48FF-907F-BC3BA2CDA5D6}">
      <dgm:prSet/>
      <dgm:spPr>
        <a:solidFill>
          <a:srgbClr val="3366FF"/>
        </a:solidFill>
        <a:ln>
          <a:no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Arial" charset="0"/>
              <a:cs typeface="Arial" charset="0"/>
            </a:rPr>
            <a:t>Standard cyclophosphamide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Arial" charset="0"/>
              <a:cs typeface="Arial" charset="0"/>
            </a:rPr>
            <a:t>containing (neo)adjuvant chemotherapy</a:t>
          </a:r>
        </a:p>
      </dgm:t>
    </dgm:pt>
    <dgm:pt modelId="{6A350815-8CB9-4586-93A4-32B7D84F8E7A}" type="parTrans" cxnId="{EE0B2D51-9606-45AB-9D01-91B6DE3DFD80}">
      <dgm:prSet/>
      <dgm:spPr>
        <a:ln>
          <a:solidFill>
            <a:schemeClr val="bg1"/>
          </a:solidFill>
        </a:ln>
      </dgm:spPr>
      <dgm:t>
        <a:bodyPr/>
        <a:lstStyle/>
        <a:p>
          <a:endParaRPr lang="en-US"/>
        </a:p>
      </dgm:t>
    </dgm:pt>
    <dgm:pt modelId="{73711567-9AF4-4B94-8A42-E17D25CC56E5}" type="sibTrans" cxnId="{EE0B2D51-9606-45AB-9D01-91B6DE3DFD80}">
      <dgm:prSet/>
      <dgm:spPr/>
      <dgm:t>
        <a:bodyPr/>
        <a:lstStyle/>
        <a:p>
          <a:endParaRPr lang="en-US"/>
        </a:p>
      </dgm:t>
    </dgm:pt>
    <dgm:pt modelId="{8ED2989B-E3F0-4394-B131-DF8D1FC3A6C9}">
      <dgm:prSet/>
      <dgm:spPr>
        <a:solidFill>
          <a:srgbClr val="3366FF"/>
        </a:solidFill>
        <a:ln>
          <a:no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Arial" charset="0"/>
              <a:cs typeface="Arial" charset="0"/>
            </a:rPr>
            <a:t>Standard cyclophosphamide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Arial" charset="0"/>
              <a:cs typeface="Arial" charset="0"/>
            </a:rPr>
            <a:t> containing (neo)adjuvant chemotherapy + goserelin</a:t>
          </a:r>
        </a:p>
      </dgm:t>
    </dgm:pt>
    <dgm:pt modelId="{5E8934BB-6253-4437-832C-1DE06A3858B2}" type="parTrans" cxnId="{E062A526-EE9D-417E-9BD9-BAB25CA749A1}">
      <dgm:prSet/>
      <dgm:spPr>
        <a:ln>
          <a:solidFill>
            <a:schemeClr val="bg1"/>
          </a:solidFill>
        </a:ln>
      </dgm:spPr>
      <dgm:t>
        <a:bodyPr/>
        <a:lstStyle/>
        <a:p>
          <a:endParaRPr lang="en-US"/>
        </a:p>
      </dgm:t>
    </dgm:pt>
    <dgm:pt modelId="{47071532-6BF9-42A0-A752-5D5C2CC56BDC}" type="sibTrans" cxnId="{E062A526-EE9D-417E-9BD9-BAB25CA749A1}">
      <dgm:prSet/>
      <dgm:spPr/>
      <dgm:t>
        <a:bodyPr/>
        <a:lstStyle/>
        <a:p>
          <a:endParaRPr lang="en-US"/>
        </a:p>
      </dgm:t>
    </dgm:pt>
    <dgm:pt modelId="{079F1B21-BC48-4524-9E23-A629EF6FD59B}" type="pres">
      <dgm:prSet presAssocID="{E32A4CA5-E453-446A-B08E-94538DF27319}" presName="hierChild1" presStyleCnt="0">
        <dgm:presLayoutVars>
          <dgm:orgChart val="1"/>
          <dgm:chPref val="1"/>
          <dgm:dir/>
          <dgm:animOne val="branch"/>
          <dgm:animLvl val="lvl"/>
          <dgm:resizeHandles/>
        </dgm:presLayoutVars>
      </dgm:prSet>
      <dgm:spPr/>
    </dgm:pt>
    <dgm:pt modelId="{D72B22CB-3AF5-4ACA-86AD-E3265DB2D317}" type="pres">
      <dgm:prSet presAssocID="{89315FC3-1292-4AE1-A619-5112D6B779F1}" presName="hierRoot1" presStyleCnt="0">
        <dgm:presLayoutVars>
          <dgm:hierBranch/>
        </dgm:presLayoutVars>
      </dgm:prSet>
      <dgm:spPr/>
    </dgm:pt>
    <dgm:pt modelId="{CBD628B6-41E9-4836-B5F0-7F177E6C6F10}" type="pres">
      <dgm:prSet presAssocID="{89315FC3-1292-4AE1-A619-5112D6B779F1}" presName="rootComposite1" presStyleCnt="0"/>
      <dgm:spPr/>
    </dgm:pt>
    <dgm:pt modelId="{AAEAFD14-B16E-45EF-AB22-226BFA7C02B3}" type="pres">
      <dgm:prSet presAssocID="{89315FC3-1292-4AE1-A619-5112D6B779F1}" presName="rootText1" presStyleLbl="node0" presStyleIdx="0" presStyleCnt="1" custScaleX="191816">
        <dgm:presLayoutVars>
          <dgm:chPref val="3"/>
        </dgm:presLayoutVars>
      </dgm:prSet>
      <dgm:spPr/>
      <dgm:t>
        <a:bodyPr/>
        <a:lstStyle/>
        <a:p>
          <a:endParaRPr lang="en-US"/>
        </a:p>
      </dgm:t>
    </dgm:pt>
    <dgm:pt modelId="{16E11A6B-8616-4282-A12E-F9D67458455A}" type="pres">
      <dgm:prSet presAssocID="{89315FC3-1292-4AE1-A619-5112D6B779F1}" presName="rootConnector1" presStyleLbl="node1" presStyleIdx="0" presStyleCnt="0"/>
      <dgm:spPr/>
      <dgm:t>
        <a:bodyPr/>
        <a:lstStyle/>
        <a:p>
          <a:endParaRPr lang="en-US"/>
        </a:p>
      </dgm:t>
    </dgm:pt>
    <dgm:pt modelId="{7290D19E-F712-40F8-B538-A0F05C7D2D0C}" type="pres">
      <dgm:prSet presAssocID="{89315FC3-1292-4AE1-A619-5112D6B779F1}" presName="hierChild2" presStyleCnt="0"/>
      <dgm:spPr/>
    </dgm:pt>
    <dgm:pt modelId="{AD969A44-EA1E-4FA1-9EA1-33B3DAA14151}" type="pres">
      <dgm:prSet presAssocID="{202D9961-9852-4022-AB11-ACFCABFE9279}" presName="Name35" presStyleLbl="parChTrans1D2" presStyleIdx="0" presStyleCnt="1"/>
      <dgm:spPr/>
      <dgm:t>
        <a:bodyPr/>
        <a:lstStyle/>
        <a:p>
          <a:endParaRPr lang="en-US"/>
        </a:p>
      </dgm:t>
    </dgm:pt>
    <dgm:pt modelId="{7DE7E6C2-DD90-4C34-87A9-51968DC7CF88}" type="pres">
      <dgm:prSet presAssocID="{71BCE519-5B77-4188-8613-1DC3605C18A0}" presName="hierRoot2" presStyleCnt="0">
        <dgm:presLayoutVars>
          <dgm:hierBranch/>
        </dgm:presLayoutVars>
      </dgm:prSet>
      <dgm:spPr/>
    </dgm:pt>
    <dgm:pt modelId="{BB9120B8-3D4C-4868-B116-CB2CF7A1357F}" type="pres">
      <dgm:prSet presAssocID="{71BCE519-5B77-4188-8613-1DC3605C18A0}" presName="rootComposite" presStyleCnt="0"/>
      <dgm:spPr/>
    </dgm:pt>
    <dgm:pt modelId="{FC937029-D7E0-43FD-B3B2-467C9F6BFEC5}" type="pres">
      <dgm:prSet presAssocID="{71BCE519-5B77-4188-8613-1DC3605C18A0}" presName="rootText" presStyleLbl="node2" presStyleIdx="0" presStyleCnt="1" custScaleX="151518">
        <dgm:presLayoutVars>
          <dgm:chPref val="3"/>
        </dgm:presLayoutVars>
      </dgm:prSet>
      <dgm:spPr/>
      <dgm:t>
        <a:bodyPr/>
        <a:lstStyle/>
        <a:p>
          <a:endParaRPr lang="en-US"/>
        </a:p>
      </dgm:t>
    </dgm:pt>
    <dgm:pt modelId="{43C2FE6E-9C3E-4995-925A-F51E0FF53B37}" type="pres">
      <dgm:prSet presAssocID="{71BCE519-5B77-4188-8613-1DC3605C18A0}" presName="rootConnector" presStyleLbl="node2" presStyleIdx="0" presStyleCnt="1"/>
      <dgm:spPr/>
      <dgm:t>
        <a:bodyPr/>
        <a:lstStyle/>
        <a:p>
          <a:endParaRPr lang="en-US"/>
        </a:p>
      </dgm:t>
    </dgm:pt>
    <dgm:pt modelId="{B15D7D3B-DA94-4BE5-AB7E-A1AD13C96F29}" type="pres">
      <dgm:prSet presAssocID="{71BCE519-5B77-4188-8613-1DC3605C18A0}" presName="hierChild4" presStyleCnt="0"/>
      <dgm:spPr/>
    </dgm:pt>
    <dgm:pt modelId="{FE03D203-AC95-4526-9F10-6FA9053F9954}" type="pres">
      <dgm:prSet presAssocID="{6A350815-8CB9-4586-93A4-32B7D84F8E7A}" presName="Name35" presStyleLbl="parChTrans1D3" presStyleIdx="0" presStyleCnt="2"/>
      <dgm:spPr/>
      <dgm:t>
        <a:bodyPr/>
        <a:lstStyle/>
        <a:p>
          <a:endParaRPr lang="en-US"/>
        </a:p>
      </dgm:t>
    </dgm:pt>
    <dgm:pt modelId="{E6E26B73-10D8-447E-828D-A49DD4651502}" type="pres">
      <dgm:prSet presAssocID="{9D523398-40A2-48FF-907F-BC3BA2CDA5D6}" presName="hierRoot2" presStyleCnt="0">
        <dgm:presLayoutVars>
          <dgm:hierBranch val="r"/>
        </dgm:presLayoutVars>
      </dgm:prSet>
      <dgm:spPr/>
    </dgm:pt>
    <dgm:pt modelId="{DCD0707A-507F-4CB3-8C8D-AEBBC33756A7}" type="pres">
      <dgm:prSet presAssocID="{9D523398-40A2-48FF-907F-BC3BA2CDA5D6}" presName="rootComposite" presStyleCnt="0"/>
      <dgm:spPr/>
    </dgm:pt>
    <dgm:pt modelId="{6FBBFEF9-905B-40E0-A741-A6F4A01D9DA1}" type="pres">
      <dgm:prSet presAssocID="{9D523398-40A2-48FF-907F-BC3BA2CDA5D6}" presName="rootText" presStyleLbl="node3" presStyleIdx="0" presStyleCnt="2" custScaleX="129649">
        <dgm:presLayoutVars>
          <dgm:chPref val="3"/>
        </dgm:presLayoutVars>
      </dgm:prSet>
      <dgm:spPr/>
      <dgm:t>
        <a:bodyPr/>
        <a:lstStyle/>
        <a:p>
          <a:endParaRPr lang="en-US"/>
        </a:p>
      </dgm:t>
    </dgm:pt>
    <dgm:pt modelId="{F1601D37-F62D-4E00-8864-706096203C64}" type="pres">
      <dgm:prSet presAssocID="{9D523398-40A2-48FF-907F-BC3BA2CDA5D6}" presName="rootConnector" presStyleLbl="node3" presStyleIdx="0" presStyleCnt="2"/>
      <dgm:spPr/>
      <dgm:t>
        <a:bodyPr/>
        <a:lstStyle/>
        <a:p>
          <a:endParaRPr lang="en-US"/>
        </a:p>
      </dgm:t>
    </dgm:pt>
    <dgm:pt modelId="{630B9569-5B87-494A-8BB3-1A3A9FA545BD}" type="pres">
      <dgm:prSet presAssocID="{9D523398-40A2-48FF-907F-BC3BA2CDA5D6}" presName="hierChild4" presStyleCnt="0"/>
      <dgm:spPr/>
    </dgm:pt>
    <dgm:pt modelId="{382C8496-A25F-4AF8-89BC-4F7A15B597B0}" type="pres">
      <dgm:prSet presAssocID="{9D523398-40A2-48FF-907F-BC3BA2CDA5D6}" presName="hierChild5" presStyleCnt="0"/>
      <dgm:spPr/>
    </dgm:pt>
    <dgm:pt modelId="{EB38D45B-D206-42CF-9048-CE076D1208C0}" type="pres">
      <dgm:prSet presAssocID="{5E8934BB-6253-4437-832C-1DE06A3858B2}" presName="Name35" presStyleLbl="parChTrans1D3" presStyleIdx="1" presStyleCnt="2"/>
      <dgm:spPr/>
      <dgm:t>
        <a:bodyPr/>
        <a:lstStyle/>
        <a:p>
          <a:endParaRPr lang="en-US"/>
        </a:p>
      </dgm:t>
    </dgm:pt>
    <dgm:pt modelId="{D60C548B-3FA2-492D-8E17-1B4352C880AC}" type="pres">
      <dgm:prSet presAssocID="{8ED2989B-E3F0-4394-B131-DF8D1FC3A6C9}" presName="hierRoot2" presStyleCnt="0">
        <dgm:presLayoutVars>
          <dgm:hierBranch val="r"/>
        </dgm:presLayoutVars>
      </dgm:prSet>
      <dgm:spPr/>
    </dgm:pt>
    <dgm:pt modelId="{FE1BCFEA-DAC8-4758-9DEC-142EFFE3BE67}" type="pres">
      <dgm:prSet presAssocID="{8ED2989B-E3F0-4394-B131-DF8D1FC3A6C9}" presName="rootComposite" presStyleCnt="0"/>
      <dgm:spPr/>
    </dgm:pt>
    <dgm:pt modelId="{B5C5AA01-CB5C-4CE4-9F13-AB34C957A5A2}" type="pres">
      <dgm:prSet presAssocID="{8ED2989B-E3F0-4394-B131-DF8D1FC3A6C9}" presName="rootText" presStyleLbl="node3" presStyleIdx="1" presStyleCnt="2" custScaleX="134799">
        <dgm:presLayoutVars>
          <dgm:chPref val="3"/>
        </dgm:presLayoutVars>
      </dgm:prSet>
      <dgm:spPr/>
      <dgm:t>
        <a:bodyPr/>
        <a:lstStyle/>
        <a:p>
          <a:endParaRPr lang="en-US"/>
        </a:p>
      </dgm:t>
    </dgm:pt>
    <dgm:pt modelId="{AE0EB9B5-DC88-42F4-A48F-C9CFF377791A}" type="pres">
      <dgm:prSet presAssocID="{8ED2989B-E3F0-4394-B131-DF8D1FC3A6C9}" presName="rootConnector" presStyleLbl="node3" presStyleIdx="1" presStyleCnt="2"/>
      <dgm:spPr/>
      <dgm:t>
        <a:bodyPr/>
        <a:lstStyle/>
        <a:p>
          <a:endParaRPr lang="en-US"/>
        </a:p>
      </dgm:t>
    </dgm:pt>
    <dgm:pt modelId="{B59B009D-E238-4328-81A0-880BD95C2CB8}" type="pres">
      <dgm:prSet presAssocID="{8ED2989B-E3F0-4394-B131-DF8D1FC3A6C9}" presName="hierChild4" presStyleCnt="0"/>
      <dgm:spPr/>
    </dgm:pt>
    <dgm:pt modelId="{2492F71C-694D-4095-9D50-45F1D590AF85}" type="pres">
      <dgm:prSet presAssocID="{8ED2989B-E3F0-4394-B131-DF8D1FC3A6C9}" presName="hierChild5" presStyleCnt="0"/>
      <dgm:spPr/>
    </dgm:pt>
    <dgm:pt modelId="{DD89E27F-8A6E-49B4-962F-1BB636BE2A67}" type="pres">
      <dgm:prSet presAssocID="{71BCE519-5B77-4188-8613-1DC3605C18A0}" presName="hierChild5" presStyleCnt="0"/>
      <dgm:spPr/>
    </dgm:pt>
    <dgm:pt modelId="{110D0E36-EA41-4DA6-A638-E022D969FA03}" type="pres">
      <dgm:prSet presAssocID="{89315FC3-1292-4AE1-A619-5112D6B779F1}" presName="hierChild3" presStyleCnt="0"/>
      <dgm:spPr/>
    </dgm:pt>
  </dgm:ptLst>
  <dgm:cxnLst>
    <dgm:cxn modelId="{F8FB3EC9-3C0B-8E4E-AC81-975700960BD2}" type="presOf" srcId="{9D523398-40A2-48FF-907F-BC3BA2CDA5D6}" destId="{6FBBFEF9-905B-40E0-A741-A6F4A01D9DA1}" srcOrd="0" destOrd="0" presId="urn:microsoft.com/office/officeart/2005/8/layout/orgChart1"/>
    <dgm:cxn modelId="{A422CF84-15B7-6A49-ADB8-91305D59648D}" type="presOf" srcId="{71BCE519-5B77-4188-8613-1DC3605C18A0}" destId="{FC937029-D7E0-43FD-B3B2-467C9F6BFEC5}" srcOrd="0" destOrd="0" presId="urn:microsoft.com/office/officeart/2005/8/layout/orgChart1"/>
    <dgm:cxn modelId="{35F55ABB-9ECC-8748-BBA0-FDEF5D4B77E4}" type="presOf" srcId="{8ED2989B-E3F0-4394-B131-DF8D1FC3A6C9}" destId="{AE0EB9B5-DC88-42F4-A48F-C9CFF377791A}" srcOrd="1" destOrd="0" presId="urn:microsoft.com/office/officeart/2005/8/layout/orgChart1"/>
    <dgm:cxn modelId="{4E19808C-21AD-BB44-AC28-531EF79EA6EF}" type="presOf" srcId="{71BCE519-5B77-4188-8613-1DC3605C18A0}" destId="{43C2FE6E-9C3E-4995-925A-F51E0FF53B37}" srcOrd="1" destOrd="0" presId="urn:microsoft.com/office/officeart/2005/8/layout/orgChart1"/>
    <dgm:cxn modelId="{46E6574E-A508-8048-970E-8D9162BC9BA0}" type="presOf" srcId="{E32A4CA5-E453-446A-B08E-94538DF27319}" destId="{079F1B21-BC48-4524-9E23-A629EF6FD59B}" srcOrd="0" destOrd="0" presId="urn:microsoft.com/office/officeart/2005/8/layout/orgChart1"/>
    <dgm:cxn modelId="{72777E07-17D6-1541-B29B-C931793A8052}" type="presOf" srcId="{89315FC3-1292-4AE1-A619-5112D6B779F1}" destId="{AAEAFD14-B16E-45EF-AB22-226BFA7C02B3}" srcOrd="0" destOrd="0" presId="urn:microsoft.com/office/officeart/2005/8/layout/orgChart1"/>
    <dgm:cxn modelId="{CF7D0BF3-A928-1D4A-9379-C9AC7999E1CA}" type="presOf" srcId="{6A350815-8CB9-4586-93A4-32B7D84F8E7A}" destId="{FE03D203-AC95-4526-9F10-6FA9053F9954}" srcOrd="0" destOrd="0" presId="urn:microsoft.com/office/officeart/2005/8/layout/orgChart1"/>
    <dgm:cxn modelId="{DA7D5D1B-2643-F340-B9F6-4C0460A9C8DB}" type="presOf" srcId="{202D9961-9852-4022-AB11-ACFCABFE9279}" destId="{AD969A44-EA1E-4FA1-9EA1-33B3DAA14151}" srcOrd="0" destOrd="0" presId="urn:microsoft.com/office/officeart/2005/8/layout/orgChart1"/>
    <dgm:cxn modelId="{FBC2DC0E-855C-8F4D-9401-B6771AD24D21}" type="presOf" srcId="{8ED2989B-E3F0-4394-B131-DF8D1FC3A6C9}" destId="{B5C5AA01-CB5C-4CE4-9F13-AB34C957A5A2}" srcOrd="0" destOrd="0" presId="urn:microsoft.com/office/officeart/2005/8/layout/orgChart1"/>
    <dgm:cxn modelId="{C055535C-D6F3-45D1-A411-1FD03759ACA7}" srcId="{E32A4CA5-E453-446A-B08E-94538DF27319}" destId="{89315FC3-1292-4AE1-A619-5112D6B779F1}" srcOrd="0" destOrd="0" parTransId="{8964AC5B-84CE-45E0-BBB9-6F85EC2628BE}" sibTransId="{721E8B5E-FBBC-43CE-8BC8-F2395DF17F96}"/>
    <dgm:cxn modelId="{EE0B2D51-9606-45AB-9D01-91B6DE3DFD80}" srcId="{71BCE519-5B77-4188-8613-1DC3605C18A0}" destId="{9D523398-40A2-48FF-907F-BC3BA2CDA5D6}" srcOrd="0" destOrd="0" parTransId="{6A350815-8CB9-4586-93A4-32B7D84F8E7A}" sibTransId="{73711567-9AF4-4B94-8A42-E17D25CC56E5}"/>
    <dgm:cxn modelId="{1226217D-7DB4-0741-AE03-6720F3D940E8}" type="presOf" srcId="{9D523398-40A2-48FF-907F-BC3BA2CDA5D6}" destId="{F1601D37-F62D-4E00-8864-706096203C64}" srcOrd="1" destOrd="0" presId="urn:microsoft.com/office/officeart/2005/8/layout/orgChart1"/>
    <dgm:cxn modelId="{E1B2249A-5450-1E4F-BF3E-662B61E4A095}" type="presOf" srcId="{5E8934BB-6253-4437-832C-1DE06A3858B2}" destId="{EB38D45B-D206-42CF-9048-CE076D1208C0}" srcOrd="0" destOrd="0" presId="urn:microsoft.com/office/officeart/2005/8/layout/orgChart1"/>
    <dgm:cxn modelId="{E062A526-EE9D-417E-9BD9-BAB25CA749A1}" srcId="{71BCE519-5B77-4188-8613-1DC3605C18A0}" destId="{8ED2989B-E3F0-4394-B131-DF8D1FC3A6C9}" srcOrd="1" destOrd="0" parTransId="{5E8934BB-6253-4437-832C-1DE06A3858B2}" sibTransId="{47071532-6BF9-42A0-A752-5D5C2CC56BDC}"/>
    <dgm:cxn modelId="{32AB91D8-2E8D-4FCE-8769-9D262EFA6F4E}" srcId="{89315FC3-1292-4AE1-A619-5112D6B779F1}" destId="{71BCE519-5B77-4188-8613-1DC3605C18A0}" srcOrd="0" destOrd="0" parTransId="{202D9961-9852-4022-AB11-ACFCABFE9279}" sibTransId="{D0614F4D-96C8-4AA2-BAE4-A80DE7B0F412}"/>
    <dgm:cxn modelId="{44E73C52-476A-1A45-B068-C8500B32BD78}" type="presOf" srcId="{89315FC3-1292-4AE1-A619-5112D6B779F1}" destId="{16E11A6B-8616-4282-A12E-F9D67458455A}" srcOrd="1" destOrd="0" presId="urn:microsoft.com/office/officeart/2005/8/layout/orgChart1"/>
    <dgm:cxn modelId="{7338A0DB-E88B-494E-A5E8-8C35356AA7CB}" type="presParOf" srcId="{079F1B21-BC48-4524-9E23-A629EF6FD59B}" destId="{D72B22CB-3AF5-4ACA-86AD-E3265DB2D317}" srcOrd="0" destOrd="0" presId="urn:microsoft.com/office/officeart/2005/8/layout/orgChart1"/>
    <dgm:cxn modelId="{3664E7CE-0EAE-F440-B116-19A4898FDBD9}" type="presParOf" srcId="{D72B22CB-3AF5-4ACA-86AD-E3265DB2D317}" destId="{CBD628B6-41E9-4836-B5F0-7F177E6C6F10}" srcOrd="0" destOrd="0" presId="urn:microsoft.com/office/officeart/2005/8/layout/orgChart1"/>
    <dgm:cxn modelId="{B5EDC295-5A83-7F4E-9AA1-7774182C2611}" type="presParOf" srcId="{CBD628B6-41E9-4836-B5F0-7F177E6C6F10}" destId="{AAEAFD14-B16E-45EF-AB22-226BFA7C02B3}" srcOrd="0" destOrd="0" presId="urn:microsoft.com/office/officeart/2005/8/layout/orgChart1"/>
    <dgm:cxn modelId="{A33A5EAC-F502-3D4B-AB52-A5FC93E44785}" type="presParOf" srcId="{CBD628B6-41E9-4836-B5F0-7F177E6C6F10}" destId="{16E11A6B-8616-4282-A12E-F9D67458455A}" srcOrd="1" destOrd="0" presId="urn:microsoft.com/office/officeart/2005/8/layout/orgChart1"/>
    <dgm:cxn modelId="{A02B7D1F-65F7-BA4C-A653-FD0C47B2DB84}" type="presParOf" srcId="{D72B22CB-3AF5-4ACA-86AD-E3265DB2D317}" destId="{7290D19E-F712-40F8-B538-A0F05C7D2D0C}" srcOrd="1" destOrd="0" presId="urn:microsoft.com/office/officeart/2005/8/layout/orgChart1"/>
    <dgm:cxn modelId="{4202824C-F495-CE4D-835F-F4AA413F6292}" type="presParOf" srcId="{7290D19E-F712-40F8-B538-A0F05C7D2D0C}" destId="{AD969A44-EA1E-4FA1-9EA1-33B3DAA14151}" srcOrd="0" destOrd="0" presId="urn:microsoft.com/office/officeart/2005/8/layout/orgChart1"/>
    <dgm:cxn modelId="{37EFA52C-52AE-C141-9838-6AB59A88D01D}" type="presParOf" srcId="{7290D19E-F712-40F8-B538-A0F05C7D2D0C}" destId="{7DE7E6C2-DD90-4C34-87A9-51968DC7CF88}" srcOrd="1" destOrd="0" presId="urn:microsoft.com/office/officeart/2005/8/layout/orgChart1"/>
    <dgm:cxn modelId="{35A71C50-9E96-9D4D-B21C-6464CD79CBD0}" type="presParOf" srcId="{7DE7E6C2-DD90-4C34-87A9-51968DC7CF88}" destId="{BB9120B8-3D4C-4868-B116-CB2CF7A1357F}" srcOrd="0" destOrd="0" presId="urn:microsoft.com/office/officeart/2005/8/layout/orgChart1"/>
    <dgm:cxn modelId="{A68FCE51-8090-1041-9F38-EAFE7F00A888}" type="presParOf" srcId="{BB9120B8-3D4C-4868-B116-CB2CF7A1357F}" destId="{FC937029-D7E0-43FD-B3B2-467C9F6BFEC5}" srcOrd="0" destOrd="0" presId="urn:microsoft.com/office/officeart/2005/8/layout/orgChart1"/>
    <dgm:cxn modelId="{346BEAE3-2524-2C45-8B1A-157D94F0C88B}" type="presParOf" srcId="{BB9120B8-3D4C-4868-B116-CB2CF7A1357F}" destId="{43C2FE6E-9C3E-4995-925A-F51E0FF53B37}" srcOrd="1" destOrd="0" presId="urn:microsoft.com/office/officeart/2005/8/layout/orgChart1"/>
    <dgm:cxn modelId="{FAB39ECE-D874-6444-83BB-887250BB400A}" type="presParOf" srcId="{7DE7E6C2-DD90-4C34-87A9-51968DC7CF88}" destId="{B15D7D3B-DA94-4BE5-AB7E-A1AD13C96F29}" srcOrd="1" destOrd="0" presId="urn:microsoft.com/office/officeart/2005/8/layout/orgChart1"/>
    <dgm:cxn modelId="{04A5FC02-E987-B24A-BE78-F3BF3970047E}" type="presParOf" srcId="{B15D7D3B-DA94-4BE5-AB7E-A1AD13C96F29}" destId="{FE03D203-AC95-4526-9F10-6FA9053F9954}" srcOrd="0" destOrd="0" presId="urn:microsoft.com/office/officeart/2005/8/layout/orgChart1"/>
    <dgm:cxn modelId="{87FC9E4C-12EB-FE4A-B186-DAD2FC483C04}" type="presParOf" srcId="{B15D7D3B-DA94-4BE5-AB7E-A1AD13C96F29}" destId="{E6E26B73-10D8-447E-828D-A49DD4651502}" srcOrd="1" destOrd="0" presId="urn:microsoft.com/office/officeart/2005/8/layout/orgChart1"/>
    <dgm:cxn modelId="{DA16BCA0-D170-3645-8D25-BA9BAB45E6DE}" type="presParOf" srcId="{E6E26B73-10D8-447E-828D-A49DD4651502}" destId="{DCD0707A-507F-4CB3-8C8D-AEBBC33756A7}" srcOrd="0" destOrd="0" presId="urn:microsoft.com/office/officeart/2005/8/layout/orgChart1"/>
    <dgm:cxn modelId="{ADDC7023-17E0-BD4C-B66A-1AA3EEE71DF9}" type="presParOf" srcId="{DCD0707A-507F-4CB3-8C8D-AEBBC33756A7}" destId="{6FBBFEF9-905B-40E0-A741-A6F4A01D9DA1}" srcOrd="0" destOrd="0" presId="urn:microsoft.com/office/officeart/2005/8/layout/orgChart1"/>
    <dgm:cxn modelId="{AAC763B2-F678-5E47-9F53-848B8ED1B0BC}" type="presParOf" srcId="{DCD0707A-507F-4CB3-8C8D-AEBBC33756A7}" destId="{F1601D37-F62D-4E00-8864-706096203C64}" srcOrd="1" destOrd="0" presId="urn:microsoft.com/office/officeart/2005/8/layout/orgChart1"/>
    <dgm:cxn modelId="{2CD06A2B-6ED4-D140-8A2E-14738CABE1AD}" type="presParOf" srcId="{E6E26B73-10D8-447E-828D-A49DD4651502}" destId="{630B9569-5B87-494A-8BB3-1A3A9FA545BD}" srcOrd="1" destOrd="0" presId="urn:microsoft.com/office/officeart/2005/8/layout/orgChart1"/>
    <dgm:cxn modelId="{6FB77F87-D77E-D440-AE04-CBACC3DDC09E}" type="presParOf" srcId="{E6E26B73-10D8-447E-828D-A49DD4651502}" destId="{382C8496-A25F-4AF8-89BC-4F7A15B597B0}" srcOrd="2" destOrd="0" presId="urn:microsoft.com/office/officeart/2005/8/layout/orgChart1"/>
    <dgm:cxn modelId="{9286AD8A-0E51-FD4B-83D7-7D655C880A69}" type="presParOf" srcId="{B15D7D3B-DA94-4BE5-AB7E-A1AD13C96F29}" destId="{EB38D45B-D206-42CF-9048-CE076D1208C0}" srcOrd="2" destOrd="0" presId="urn:microsoft.com/office/officeart/2005/8/layout/orgChart1"/>
    <dgm:cxn modelId="{CFC10C95-0637-3549-B0DB-1FA81E5C590D}" type="presParOf" srcId="{B15D7D3B-DA94-4BE5-AB7E-A1AD13C96F29}" destId="{D60C548B-3FA2-492D-8E17-1B4352C880AC}" srcOrd="3" destOrd="0" presId="urn:microsoft.com/office/officeart/2005/8/layout/orgChart1"/>
    <dgm:cxn modelId="{03DDBFFF-8DBE-D044-A474-E02B436F15A0}" type="presParOf" srcId="{D60C548B-3FA2-492D-8E17-1B4352C880AC}" destId="{FE1BCFEA-DAC8-4758-9DEC-142EFFE3BE67}" srcOrd="0" destOrd="0" presId="urn:microsoft.com/office/officeart/2005/8/layout/orgChart1"/>
    <dgm:cxn modelId="{1C40BC6D-93BE-DB49-B221-E9EDAFA17A68}" type="presParOf" srcId="{FE1BCFEA-DAC8-4758-9DEC-142EFFE3BE67}" destId="{B5C5AA01-CB5C-4CE4-9F13-AB34C957A5A2}" srcOrd="0" destOrd="0" presId="urn:microsoft.com/office/officeart/2005/8/layout/orgChart1"/>
    <dgm:cxn modelId="{C7B0A667-F6B4-5B43-8614-7359EA7895C5}" type="presParOf" srcId="{FE1BCFEA-DAC8-4758-9DEC-142EFFE3BE67}" destId="{AE0EB9B5-DC88-42F4-A48F-C9CFF377791A}" srcOrd="1" destOrd="0" presId="urn:microsoft.com/office/officeart/2005/8/layout/orgChart1"/>
    <dgm:cxn modelId="{A0DEC192-5784-9140-B484-A042831D3ACB}" type="presParOf" srcId="{D60C548B-3FA2-492D-8E17-1B4352C880AC}" destId="{B59B009D-E238-4328-81A0-880BD95C2CB8}" srcOrd="1" destOrd="0" presId="urn:microsoft.com/office/officeart/2005/8/layout/orgChart1"/>
    <dgm:cxn modelId="{D519A224-53F6-8243-933D-048CEF5D0172}" type="presParOf" srcId="{D60C548B-3FA2-492D-8E17-1B4352C880AC}" destId="{2492F71C-694D-4095-9D50-45F1D590AF85}" srcOrd="2" destOrd="0" presId="urn:microsoft.com/office/officeart/2005/8/layout/orgChart1"/>
    <dgm:cxn modelId="{CCD59FB3-A291-DB43-B2F8-3E92C51E6F19}" type="presParOf" srcId="{7DE7E6C2-DD90-4C34-87A9-51968DC7CF88}" destId="{DD89E27F-8A6E-49B4-962F-1BB636BE2A67}" srcOrd="2" destOrd="0" presId="urn:microsoft.com/office/officeart/2005/8/layout/orgChart1"/>
    <dgm:cxn modelId="{4169532C-4C24-6744-B85C-6521FCC8E00D}" type="presParOf" srcId="{D72B22CB-3AF5-4ACA-86AD-E3265DB2D317}" destId="{110D0E36-EA41-4DA6-A638-E022D969FA03}" srcOrd="2" destOrd="0" presId="urn:microsoft.com/office/officeart/2005/8/layout/orgChart1"/>
  </dgm:cxnLst>
  <dgm:bg>
    <a:solidFill>
      <a:schemeClr val="accent2"/>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38D45B-D206-42CF-9048-CE076D1208C0}">
      <dsp:nvSpPr>
        <dsp:cNvPr id="0" name=""/>
        <dsp:cNvSpPr/>
      </dsp:nvSpPr>
      <dsp:spPr>
        <a:xfrm>
          <a:off x="4246562" y="3037064"/>
          <a:ext cx="1889858" cy="526880"/>
        </a:xfrm>
        <a:custGeom>
          <a:avLst/>
          <a:gdLst/>
          <a:ahLst/>
          <a:cxnLst/>
          <a:rect l="0" t="0" r="0" b="0"/>
          <a:pathLst>
            <a:path>
              <a:moveTo>
                <a:pt x="0" y="0"/>
              </a:moveTo>
              <a:lnTo>
                <a:pt x="0" y="263440"/>
              </a:lnTo>
              <a:lnTo>
                <a:pt x="1889858" y="263440"/>
              </a:lnTo>
              <a:lnTo>
                <a:pt x="1889858" y="526880"/>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FE03D203-AC95-4526-9F10-6FA9053F9954}">
      <dsp:nvSpPr>
        <dsp:cNvPr id="0" name=""/>
        <dsp:cNvSpPr/>
      </dsp:nvSpPr>
      <dsp:spPr>
        <a:xfrm>
          <a:off x="2292098" y="3037064"/>
          <a:ext cx="1954463" cy="526880"/>
        </a:xfrm>
        <a:custGeom>
          <a:avLst/>
          <a:gdLst/>
          <a:ahLst/>
          <a:cxnLst/>
          <a:rect l="0" t="0" r="0" b="0"/>
          <a:pathLst>
            <a:path>
              <a:moveTo>
                <a:pt x="1954463" y="0"/>
              </a:moveTo>
              <a:lnTo>
                <a:pt x="1954463" y="263440"/>
              </a:lnTo>
              <a:lnTo>
                <a:pt x="0" y="263440"/>
              </a:lnTo>
              <a:lnTo>
                <a:pt x="0" y="526880"/>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AD969A44-EA1E-4FA1-9EA1-33B3DAA14151}">
      <dsp:nvSpPr>
        <dsp:cNvPr id="0" name=""/>
        <dsp:cNvSpPr/>
      </dsp:nvSpPr>
      <dsp:spPr>
        <a:xfrm>
          <a:off x="4200842" y="1255706"/>
          <a:ext cx="91440" cy="526880"/>
        </a:xfrm>
        <a:custGeom>
          <a:avLst/>
          <a:gdLst/>
          <a:ahLst/>
          <a:cxnLst/>
          <a:rect l="0" t="0" r="0" b="0"/>
          <a:pathLst>
            <a:path>
              <a:moveTo>
                <a:pt x="45720" y="0"/>
              </a:moveTo>
              <a:lnTo>
                <a:pt x="45720" y="526880"/>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AAEAFD14-B16E-45EF-AB22-226BFA7C02B3}">
      <dsp:nvSpPr>
        <dsp:cNvPr id="0" name=""/>
        <dsp:cNvSpPr/>
      </dsp:nvSpPr>
      <dsp:spPr>
        <a:xfrm>
          <a:off x="1840273" y="1228"/>
          <a:ext cx="4812577" cy="1254477"/>
        </a:xfrm>
        <a:prstGeom prst="rect">
          <a:avLst/>
        </a:prstGeom>
        <a:solidFill>
          <a:srgbClr val="3366F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smtClean="0">
              <a:ln>
                <a:noFill/>
              </a:ln>
              <a:solidFill>
                <a:schemeClr val="bg1"/>
              </a:solidFill>
              <a:effectLst/>
              <a:latin typeface="Arial" charset="0"/>
              <a:cs typeface="Arial" charset="0"/>
            </a:rPr>
            <a:t>Premenopausal Stage I, II, IIIA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smtClean="0">
              <a:ln>
                <a:noFill/>
              </a:ln>
              <a:solidFill>
                <a:schemeClr val="bg1"/>
              </a:solidFill>
              <a:effectLst/>
              <a:latin typeface="Arial" charset="0"/>
              <a:cs typeface="Arial" charset="0"/>
            </a:rPr>
            <a:t>ER-/PR- Breast Cancer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smtClean="0">
              <a:ln>
                <a:noFill/>
              </a:ln>
              <a:solidFill>
                <a:schemeClr val="bg1"/>
              </a:solidFill>
              <a:effectLst/>
              <a:latin typeface="Arial" charset="0"/>
              <a:cs typeface="Arial" charset="0"/>
            </a:rPr>
            <a:t> Under Age 50</a:t>
          </a:r>
        </a:p>
      </dsp:txBody>
      <dsp:txXfrm>
        <a:off x="1840273" y="1228"/>
        <a:ext cx="4812577" cy="1254477"/>
      </dsp:txXfrm>
    </dsp:sp>
    <dsp:sp modelId="{FC937029-D7E0-43FD-B3B2-467C9F6BFEC5}">
      <dsp:nvSpPr>
        <dsp:cNvPr id="0" name=""/>
        <dsp:cNvSpPr/>
      </dsp:nvSpPr>
      <dsp:spPr>
        <a:xfrm>
          <a:off x="2345802" y="1782586"/>
          <a:ext cx="3801519" cy="1254477"/>
        </a:xfrm>
        <a:prstGeom prst="rect">
          <a:avLst/>
        </a:prstGeom>
        <a:solidFill>
          <a:srgbClr val="3366F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chemeClr val="bg1"/>
              </a:solidFill>
              <a:effectLst/>
              <a:latin typeface="Arial" charset="0"/>
              <a:cs typeface="Arial" charset="0"/>
            </a:rPr>
            <a:t>Stratified by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chemeClr val="bg1"/>
              </a:solidFill>
              <a:effectLst/>
              <a:latin typeface="Arial" charset="0"/>
              <a:cs typeface="Arial" charset="0"/>
            </a:rPr>
            <a:t>age and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chemeClr val="bg1"/>
              </a:solidFill>
              <a:effectLst/>
              <a:latin typeface="Arial" charset="0"/>
              <a:cs typeface="Arial" charset="0"/>
            </a:rPr>
            <a:t> chemotherapy regimen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noFill/>
              </a:ln>
              <a:solidFill>
                <a:schemeClr val="bg1"/>
              </a:solidFill>
              <a:effectLst/>
              <a:latin typeface="Arial" charset="0"/>
              <a:cs typeface="Arial" charset="0"/>
            </a:rPr>
            <a:t>Randomization</a:t>
          </a:r>
          <a:endParaRPr kumimoji="0" lang="en-US" sz="1800" b="0" i="0" u="none" strike="noStrike" kern="1200" cap="none" normalizeH="0" baseline="0" dirty="0" smtClean="0">
            <a:ln>
              <a:noFill/>
            </a:ln>
            <a:solidFill>
              <a:schemeClr val="bg1"/>
            </a:solidFill>
            <a:effectLst/>
            <a:latin typeface="Arial" charset="0"/>
            <a:cs typeface="Arial" charset="0"/>
          </a:endParaRPr>
        </a:p>
      </dsp:txBody>
      <dsp:txXfrm>
        <a:off x="2345802" y="1782586"/>
        <a:ext cx="3801519" cy="1254477"/>
      </dsp:txXfrm>
    </dsp:sp>
    <dsp:sp modelId="{6FBBFEF9-905B-40E0-A741-A6F4A01D9DA1}">
      <dsp:nvSpPr>
        <dsp:cNvPr id="0" name=""/>
        <dsp:cNvSpPr/>
      </dsp:nvSpPr>
      <dsp:spPr>
        <a:xfrm>
          <a:off x="665681" y="3563944"/>
          <a:ext cx="3252835" cy="1254477"/>
        </a:xfrm>
        <a:prstGeom prst="rect">
          <a:avLst/>
        </a:prstGeom>
        <a:solidFill>
          <a:srgbClr val="3366F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smtClean="0">
              <a:ln>
                <a:noFill/>
              </a:ln>
              <a:solidFill>
                <a:schemeClr val="bg1"/>
              </a:solidFill>
              <a:effectLst/>
              <a:latin typeface="Arial" charset="0"/>
              <a:cs typeface="Arial" charset="0"/>
            </a:rPr>
            <a:t>Standard cyclophosphamide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smtClean="0">
              <a:ln>
                <a:noFill/>
              </a:ln>
              <a:solidFill>
                <a:schemeClr val="bg1"/>
              </a:solidFill>
              <a:effectLst/>
              <a:latin typeface="Arial" charset="0"/>
              <a:cs typeface="Arial" charset="0"/>
            </a:rPr>
            <a:t>containing (neo)adjuvant chemotherapy</a:t>
          </a:r>
        </a:p>
      </dsp:txBody>
      <dsp:txXfrm>
        <a:off x="665681" y="3563944"/>
        <a:ext cx="3252835" cy="1254477"/>
      </dsp:txXfrm>
    </dsp:sp>
    <dsp:sp modelId="{B5C5AA01-CB5C-4CE4-9F13-AB34C957A5A2}">
      <dsp:nvSpPr>
        <dsp:cNvPr id="0" name=""/>
        <dsp:cNvSpPr/>
      </dsp:nvSpPr>
      <dsp:spPr>
        <a:xfrm>
          <a:off x="4445397" y="3563944"/>
          <a:ext cx="3382046" cy="1254477"/>
        </a:xfrm>
        <a:prstGeom prst="rect">
          <a:avLst/>
        </a:prstGeom>
        <a:solidFill>
          <a:srgbClr val="3366F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smtClean="0">
              <a:ln>
                <a:noFill/>
              </a:ln>
              <a:solidFill>
                <a:schemeClr val="bg1"/>
              </a:solidFill>
              <a:effectLst/>
              <a:latin typeface="Arial" charset="0"/>
              <a:cs typeface="Arial" charset="0"/>
            </a:rPr>
            <a:t>Standard cyclophosphamide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smtClean="0">
              <a:ln>
                <a:noFill/>
              </a:ln>
              <a:solidFill>
                <a:schemeClr val="bg1"/>
              </a:solidFill>
              <a:effectLst/>
              <a:latin typeface="Arial" charset="0"/>
              <a:cs typeface="Arial" charset="0"/>
            </a:rPr>
            <a:t> containing (neo)adjuvant chemotherapy + goserelin</a:t>
          </a:r>
        </a:p>
      </dsp:txBody>
      <dsp:txXfrm>
        <a:off x="4445397" y="3563944"/>
        <a:ext cx="3382046" cy="125447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8700EC-F29B-412A-A65C-1F7E082F1A39}" type="datetimeFigureOut">
              <a:rPr lang="en-GB" smtClean="0"/>
              <a:pPr/>
              <a:t>22/01/18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2EAF03-3A8A-4708-B3EC-BE79D14C84B9}" type="slidenum">
              <a:rPr lang="en-GB" smtClean="0"/>
              <a:pPr/>
              <a:t>‹#›</a:t>
            </a:fld>
            <a:endParaRPr lang="en-GB"/>
          </a:p>
        </p:txBody>
      </p:sp>
    </p:spTree>
    <p:extLst>
      <p:ext uri="{BB962C8B-B14F-4D97-AF65-F5344CB8AC3E}">
        <p14:creationId xmlns:p14="http://schemas.microsoft.com/office/powerpoint/2010/main" val="4247191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9D2924C-B77B-468E-8DA6-52FDBAB49984}" type="slidenum">
              <a:rPr lang="en-US" sz="1200" smtClean="0">
                <a:solidFill>
                  <a:srgbClr val="000000"/>
                </a:solidFill>
              </a:rPr>
              <a:pPr eaLnBrk="1" hangingPunct="1"/>
              <a:t>2</a:t>
            </a:fld>
            <a:endParaRPr lang="en-US" sz="1200" smtClean="0">
              <a:solidFill>
                <a:srgbClr val="000000"/>
              </a:solidFill>
            </a:endParaRPr>
          </a:p>
        </p:txBody>
      </p:sp>
      <p:sp>
        <p:nvSpPr>
          <p:cNvPr id="879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9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25min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ln/>
        </p:spPr>
      </p:sp>
      <p:sp>
        <p:nvSpPr>
          <p:cNvPr id="727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727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400">
                <a:solidFill>
                  <a:schemeClr val="tx1"/>
                </a:solidFill>
                <a:latin typeface="Arial" charset="0"/>
                <a:ea typeface="ＭＳ Ｐゴシック" charset="0"/>
                <a:cs typeface="ＭＳ Ｐゴシック" charset="0"/>
              </a:defRPr>
            </a:lvl1pPr>
            <a:lvl2pPr marL="702756" indent="-270291" defTabSz="914485" eaLnBrk="0" hangingPunct="0">
              <a:defRPr sz="400">
                <a:solidFill>
                  <a:schemeClr val="tx1"/>
                </a:solidFill>
                <a:latin typeface="Arial" charset="0"/>
                <a:ea typeface="ＭＳ Ｐゴシック" charset="0"/>
              </a:defRPr>
            </a:lvl2pPr>
            <a:lvl3pPr marL="1081164" indent="-216233" defTabSz="914485" eaLnBrk="0" hangingPunct="0">
              <a:defRPr sz="400">
                <a:solidFill>
                  <a:schemeClr val="tx1"/>
                </a:solidFill>
                <a:latin typeface="Arial" charset="0"/>
                <a:ea typeface="ＭＳ Ｐゴシック" charset="0"/>
              </a:defRPr>
            </a:lvl3pPr>
            <a:lvl4pPr marL="1513629" indent="-216233" defTabSz="914485" eaLnBrk="0" hangingPunct="0">
              <a:defRPr sz="400">
                <a:solidFill>
                  <a:schemeClr val="tx1"/>
                </a:solidFill>
                <a:latin typeface="Arial" charset="0"/>
                <a:ea typeface="ＭＳ Ｐゴシック" charset="0"/>
              </a:defRPr>
            </a:lvl4pPr>
            <a:lvl5pPr marL="1946095" indent="-216233" defTabSz="914485" eaLnBrk="0" hangingPunct="0">
              <a:defRPr sz="400">
                <a:solidFill>
                  <a:schemeClr val="tx1"/>
                </a:solidFill>
                <a:latin typeface="Arial" charset="0"/>
                <a:ea typeface="ＭＳ Ｐゴシック" charset="0"/>
              </a:defRPr>
            </a:lvl5pPr>
            <a:lvl6pPr marL="2378560" indent="-216233" defTabSz="914485" eaLnBrk="0" fontAlgn="base" hangingPunct="0">
              <a:spcBef>
                <a:spcPct val="0"/>
              </a:spcBef>
              <a:spcAft>
                <a:spcPct val="0"/>
              </a:spcAft>
              <a:defRPr sz="400">
                <a:solidFill>
                  <a:schemeClr val="tx1"/>
                </a:solidFill>
                <a:latin typeface="Arial" charset="0"/>
                <a:ea typeface="ＭＳ Ｐゴシック" charset="0"/>
              </a:defRPr>
            </a:lvl6pPr>
            <a:lvl7pPr marL="2811026" indent="-216233" defTabSz="914485" eaLnBrk="0" fontAlgn="base" hangingPunct="0">
              <a:spcBef>
                <a:spcPct val="0"/>
              </a:spcBef>
              <a:spcAft>
                <a:spcPct val="0"/>
              </a:spcAft>
              <a:defRPr sz="400">
                <a:solidFill>
                  <a:schemeClr val="tx1"/>
                </a:solidFill>
                <a:latin typeface="Arial" charset="0"/>
                <a:ea typeface="ＭＳ Ｐゴシック" charset="0"/>
              </a:defRPr>
            </a:lvl7pPr>
            <a:lvl8pPr marL="3243491" indent="-216233" defTabSz="914485" eaLnBrk="0" fontAlgn="base" hangingPunct="0">
              <a:spcBef>
                <a:spcPct val="0"/>
              </a:spcBef>
              <a:spcAft>
                <a:spcPct val="0"/>
              </a:spcAft>
              <a:defRPr sz="400">
                <a:solidFill>
                  <a:schemeClr val="tx1"/>
                </a:solidFill>
                <a:latin typeface="Arial" charset="0"/>
                <a:ea typeface="ＭＳ Ｐゴシック" charset="0"/>
              </a:defRPr>
            </a:lvl8pPr>
            <a:lvl9pPr marL="3675957" indent="-216233" defTabSz="914485" eaLnBrk="0" fontAlgn="base" hangingPunct="0">
              <a:spcBef>
                <a:spcPct val="0"/>
              </a:spcBef>
              <a:spcAft>
                <a:spcPct val="0"/>
              </a:spcAft>
              <a:defRPr sz="400">
                <a:solidFill>
                  <a:schemeClr val="tx1"/>
                </a:solidFill>
                <a:latin typeface="Arial" charset="0"/>
                <a:ea typeface="ＭＳ Ｐゴシック" charset="0"/>
              </a:defRPr>
            </a:lvl9pPr>
          </a:lstStyle>
          <a:p>
            <a:pPr eaLnBrk="1" hangingPunct="1"/>
            <a:fld id="{C5977D32-9B02-B549-AB84-7F697F84ED60}" type="slidenum">
              <a:rPr lang="en-US" sz="1100">
                <a:cs typeface="Arial" charset="0"/>
              </a:rPr>
              <a:pPr eaLnBrk="1" hangingPunct="1"/>
              <a:t>14</a:t>
            </a:fld>
            <a:endParaRPr lang="en-US" sz="110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a:xfrm>
            <a:off x="1144588" y="685800"/>
            <a:ext cx="4570412" cy="3429000"/>
          </a:xfrm>
          <a:ln/>
        </p:spPr>
      </p:sp>
      <p:sp>
        <p:nvSpPr>
          <p:cNvPr id="757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endParaRPr lang="en-US"/>
          </a:p>
        </p:txBody>
      </p:sp>
      <p:sp>
        <p:nvSpPr>
          <p:cNvPr id="757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400">
                <a:solidFill>
                  <a:schemeClr val="tx1"/>
                </a:solidFill>
                <a:latin typeface="Arial" charset="0"/>
                <a:ea typeface="ＭＳ Ｐゴシック" charset="0"/>
                <a:cs typeface="ＭＳ Ｐゴシック" charset="0"/>
              </a:defRPr>
            </a:lvl1pPr>
            <a:lvl2pPr marL="702756" indent="-270291" defTabSz="914485" eaLnBrk="0" hangingPunct="0">
              <a:defRPr sz="400">
                <a:solidFill>
                  <a:schemeClr val="tx1"/>
                </a:solidFill>
                <a:latin typeface="Arial" charset="0"/>
                <a:ea typeface="ＭＳ Ｐゴシック" charset="0"/>
              </a:defRPr>
            </a:lvl2pPr>
            <a:lvl3pPr marL="1081164" indent="-216233" defTabSz="914485" eaLnBrk="0" hangingPunct="0">
              <a:defRPr sz="400">
                <a:solidFill>
                  <a:schemeClr val="tx1"/>
                </a:solidFill>
                <a:latin typeface="Arial" charset="0"/>
                <a:ea typeface="ＭＳ Ｐゴシック" charset="0"/>
              </a:defRPr>
            </a:lvl3pPr>
            <a:lvl4pPr marL="1513629" indent="-216233" defTabSz="914485" eaLnBrk="0" hangingPunct="0">
              <a:defRPr sz="400">
                <a:solidFill>
                  <a:schemeClr val="tx1"/>
                </a:solidFill>
                <a:latin typeface="Arial" charset="0"/>
                <a:ea typeface="ＭＳ Ｐゴシック" charset="0"/>
              </a:defRPr>
            </a:lvl4pPr>
            <a:lvl5pPr marL="1946095" indent="-216233" defTabSz="914485" eaLnBrk="0" hangingPunct="0">
              <a:defRPr sz="400">
                <a:solidFill>
                  <a:schemeClr val="tx1"/>
                </a:solidFill>
                <a:latin typeface="Arial" charset="0"/>
                <a:ea typeface="ＭＳ Ｐゴシック" charset="0"/>
              </a:defRPr>
            </a:lvl5pPr>
            <a:lvl6pPr marL="2378560" indent="-216233" defTabSz="914485" eaLnBrk="0" fontAlgn="base" hangingPunct="0">
              <a:spcBef>
                <a:spcPct val="0"/>
              </a:spcBef>
              <a:spcAft>
                <a:spcPct val="0"/>
              </a:spcAft>
              <a:defRPr sz="400">
                <a:solidFill>
                  <a:schemeClr val="tx1"/>
                </a:solidFill>
                <a:latin typeface="Arial" charset="0"/>
                <a:ea typeface="ＭＳ Ｐゴシック" charset="0"/>
              </a:defRPr>
            </a:lvl6pPr>
            <a:lvl7pPr marL="2811026" indent="-216233" defTabSz="914485" eaLnBrk="0" fontAlgn="base" hangingPunct="0">
              <a:spcBef>
                <a:spcPct val="0"/>
              </a:spcBef>
              <a:spcAft>
                <a:spcPct val="0"/>
              </a:spcAft>
              <a:defRPr sz="400">
                <a:solidFill>
                  <a:schemeClr val="tx1"/>
                </a:solidFill>
                <a:latin typeface="Arial" charset="0"/>
                <a:ea typeface="ＭＳ Ｐゴシック" charset="0"/>
              </a:defRPr>
            </a:lvl7pPr>
            <a:lvl8pPr marL="3243491" indent="-216233" defTabSz="914485" eaLnBrk="0" fontAlgn="base" hangingPunct="0">
              <a:spcBef>
                <a:spcPct val="0"/>
              </a:spcBef>
              <a:spcAft>
                <a:spcPct val="0"/>
              </a:spcAft>
              <a:defRPr sz="400">
                <a:solidFill>
                  <a:schemeClr val="tx1"/>
                </a:solidFill>
                <a:latin typeface="Arial" charset="0"/>
                <a:ea typeface="ＭＳ Ｐゴシック" charset="0"/>
              </a:defRPr>
            </a:lvl8pPr>
            <a:lvl9pPr marL="3675957" indent="-216233" defTabSz="914485" eaLnBrk="0" fontAlgn="base" hangingPunct="0">
              <a:spcBef>
                <a:spcPct val="0"/>
              </a:spcBef>
              <a:spcAft>
                <a:spcPct val="0"/>
              </a:spcAft>
              <a:defRPr sz="400">
                <a:solidFill>
                  <a:schemeClr val="tx1"/>
                </a:solidFill>
                <a:latin typeface="Arial" charset="0"/>
                <a:ea typeface="ＭＳ Ｐゴシック" charset="0"/>
              </a:defRPr>
            </a:lvl9pPr>
          </a:lstStyle>
          <a:p>
            <a:pPr eaLnBrk="1" hangingPunct="1"/>
            <a:fld id="{70ECA9BD-DF26-554F-942D-6352F431EF2C}" type="slidenum">
              <a:rPr lang="en-US" sz="1100">
                <a:solidFill>
                  <a:srgbClr val="000000"/>
                </a:solidFill>
                <a:cs typeface="Arial" charset="0"/>
              </a:rPr>
              <a:pPr eaLnBrk="1" hangingPunct="1"/>
              <a:t>16</a:t>
            </a:fld>
            <a:endParaRPr lang="en-US" sz="1100">
              <a:solidFill>
                <a:srgbClr val="000000"/>
              </a:solidFill>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a:xfrm>
            <a:off x="1144588" y="685800"/>
            <a:ext cx="4570412" cy="3429000"/>
          </a:xfrm>
          <a:ln/>
        </p:spPr>
      </p:sp>
      <p:sp>
        <p:nvSpPr>
          <p:cNvPr id="788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No one can read this….if that is ok, then show it.</a:t>
            </a:r>
          </a:p>
          <a:p>
            <a:endParaRPr lang="en-US"/>
          </a:p>
          <a:p>
            <a:r>
              <a:rPr lang="en-US"/>
              <a:t>You could also summarize on a slide with a small number of bullets</a:t>
            </a:r>
          </a:p>
        </p:txBody>
      </p:sp>
      <p:sp>
        <p:nvSpPr>
          <p:cNvPr id="788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400">
                <a:solidFill>
                  <a:schemeClr val="tx1"/>
                </a:solidFill>
                <a:latin typeface="Arial" charset="0"/>
                <a:ea typeface="ＭＳ Ｐゴシック" charset="0"/>
                <a:cs typeface="ＭＳ Ｐゴシック" charset="0"/>
              </a:defRPr>
            </a:lvl1pPr>
            <a:lvl2pPr marL="702756" indent="-270291" defTabSz="914485" eaLnBrk="0" hangingPunct="0">
              <a:defRPr sz="400">
                <a:solidFill>
                  <a:schemeClr val="tx1"/>
                </a:solidFill>
                <a:latin typeface="Arial" charset="0"/>
                <a:ea typeface="ＭＳ Ｐゴシック" charset="0"/>
              </a:defRPr>
            </a:lvl2pPr>
            <a:lvl3pPr marL="1081164" indent="-216233" defTabSz="914485" eaLnBrk="0" hangingPunct="0">
              <a:defRPr sz="400">
                <a:solidFill>
                  <a:schemeClr val="tx1"/>
                </a:solidFill>
                <a:latin typeface="Arial" charset="0"/>
                <a:ea typeface="ＭＳ Ｐゴシック" charset="0"/>
              </a:defRPr>
            </a:lvl3pPr>
            <a:lvl4pPr marL="1513629" indent="-216233" defTabSz="914485" eaLnBrk="0" hangingPunct="0">
              <a:defRPr sz="400">
                <a:solidFill>
                  <a:schemeClr val="tx1"/>
                </a:solidFill>
                <a:latin typeface="Arial" charset="0"/>
                <a:ea typeface="ＭＳ Ｐゴシック" charset="0"/>
              </a:defRPr>
            </a:lvl4pPr>
            <a:lvl5pPr marL="1946095" indent="-216233" defTabSz="914485" eaLnBrk="0" hangingPunct="0">
              <a:defRPr sz="400">
                <a:solidFill>
                  <a:schemeClr val="tx1"/>
                </a:solidFill>
                <a:latin typeface="Arial" charset="0"/>
                <a:ea typeface="ＭＳ Ｐゴシック" charset="0"/>
              </a:defRPr>
            </a:lvl5pPr>
            <a:lvl6pPr marL="2378560" indent="-216233" defTabSz="914485" eaLnBrk="0" fontAlgn="base" hangingPunct="0">
              <a:spcBef>
                <a:spcPct val="0"/>
              </a:spcBef>
              <a:spcAft>
                <a:spcPct val="0"/>
              </a:spcAft>
              <a:defRPr sz="400">
                <a:solidFill>
                  <a:schemeClr val="tx1"/>
                </a:solidFill>
                <a:latin typeface="Arial" charset="0"/>
                <a:ea typeface="ＭＳ Ｐゴシック" charset="0"/>
              </a:defRPr>
            </a:lvl6pPr>
            <a:lvl7pPr marL="2811026" indent="-216233" defTabSz="914485" eaLnBrk="0" fontAlgn="base" hangingPunct="0">
              <a:spcBef>
                <a:spcPct val="0"/>
              </a:spcBef>
              <a:spcAft>
                <a:spcPct val="0"/>
              </a:spcAft>
              <a:defRPr sz="400">
                <a:solidFill>
                  <a:schemeClr val="tx1"/>
                </a:solidFill>
                <a:latin typeface="Arial" charset="0"/>
                <a:ea typeface="ＭＳ Ｐゴシック" charset="0"/>
              </a:defRPr>
            </a:lvl7pPr>
            <a:lvl8pPr marL="3243491" indent="-216233" defTabSz="914485" eaLnBrk="0" fontAlgn="base" hangingPunct="0">
              <a:spcBef>
                <a:spcPct val="0"/>
              </a:spcBef>
              <a:spcAft>
                <a:spcPct val="0"/>
              </a:spcAft>
              <a:defRPr sz="400">
                <a:solidFill>
                  <a:schemeClr val="tx1"/>
                </a:solidFill>
                <a:latin typeface="Arial" charset="0"/>
                <a:ea typeface="ＭＳ Ｐゴシック" charset="0"/>
              </a:defRPr>
            </a:lvl8pPr>
            <a:lvl9pPr marL="3675957" indent="-216233" defTabSz="914485" eaLnBrk="0" fontAlgn="base" hangingPunct="0">
              <a:spcBef>
                <a:spcPct val="0"/>
              </a:spcBef>
              <a:spcAft>
                <a:spcPct val="0"/>
              </a:spcAft>
              <a:defRPr sz="400">
                <a:solidFill>
                  <a:schemeClr val="tx1"/>
                </a:solidFill>
                <a:latin typeface="Arial" charset="0"/>
                <a:ea typeface="ＭＳ Ｐゴシック" charset="0"/>
              </a:defRPr>
            </a:lvl9pPr>
          </a:lstStyle>
          <a:p>
            <a:pPr eaLnBrk="1" hangingPunct="1"/>
            <a:fld id="{6B0455A7-43E7-884B-A572-04A6456970A4}" type="slidenum">
              <a:rPr lang="en-GB" sz="1100">
                <a:cs typeface="Arial" charset="0"/>
              </a:rPr>
              <a:pPr eaLnBrk="1" hangingPunct="1"/>
              <a:t>18</a:t>
            </a:fld>
            <a:endParaRPr lang="en-GB" sz="110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405F949-7797-6347-A44C-5E88F5A00A1B}" type="slidenum">
              <a:rPr lang="en-US"/>
              <a:pPr>
                <a:defRPr/>
              </a:pPr>
              <a:t>19</a:t>
            </a:fld>
            <a:endParaRPr lang="en-US"/>
          </a:p>
        </p:txBody>
      </p:sp>
      <p:sp>
        <p:nvSpPr>
          <p:cNvPr id="4823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82307" name="Rectangle 3"/>
          <p:cNvSpPr>
            <a:spLocks noGrp="1" noChangeArrowheads="1"/>
          </p:cNvSpPr>
          <p:nvPr>
            <p:ph type="body" idx="1"/>
          </p:nvPr>
        </p:nvSpPr>
        <p:spPr>
          <a:xfrm>
            <a:off x="914400" y="4343400"/>
            <a:ext cx="5029200" cy="4114800"/>
          </a:xfrm>
        </p:spPr>
        <p:txBody>
          <a:bodyPr/>
          <a:lstStyle/>
          <a:p>
            <a:pPr eaLnBrk="1" hangingPunct="1">
              <a:defRPr/>
            </a:pPr>
            <a:r>
              <a:rPr lang="en-US" sz="1800" smtClean="0">
                <a:cs typeface="+mn-cs"/>
              </a:rPr>
              <a:t>And, compounding all of these concerns both at diagnosis and f/u, if a woman is able to become pregnant, is the uncertainty of whether Pregnancy after breast cancer is safe?</a:t>
            </a:r>
          </a:p>
          <a:p>
            <a:pPr eaLnBrk="1" hangingPunct="1">
              <a:defRPr/>
            </a:pPr>
            <a:r>
              <a:rPr lang="en-US" sz="1800" smtClean="0">
                <a:cs typeface="+mn-cs"/>
              </a:rPr>
              <a:t>READ SLIDE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endParaRPr lang="de-DE"/>
          </a:p>
        </p:txBody>
      </p:sp>
      <p:sp>
        <p:nvSpPr>
          <p:cNvPr id="2867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Arial" charset="0"/>
                <a:ea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r" eaLnBrk="1" hangingPunct="1"/>
            <a:fld id="{5191938F-D358-5549-80F8-EB3094B0ADD7}" type="slidenum">
              <a:rPr lang="en-US" sz="1200">
                <a:latin typeface="Calibri" charset="0"/>
              </a:rPr>
              <a:pPr algn="r" eaLnBrk="1" hangingPunct="1"/>
              <a:t>20</a:t>
            </a:fld>
            <a:endParaRPr lang="en-US" sz="120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FA0E323-AA19-4A36-930E-B70055A3F239}" type="slidenum">
              <a:rPr lang="en-US" sz="1200" smtClean="0">
                <a:solidFill>
                  <a:srgbClr val="000000"/>
                </a:solidFill>
              </a:rPr>
              <a:pPr eaLnBrk="1" hangingPunct="1"/>
              <a:t>24</a:t>
            </a:fld>
            <a:endParaRPr lang="en-US" sz="1200" smtClean="0">
              <a:solidFill>
                <a:srgbClr val="000000"/>
              </a:solidFill>
            </a:endParaRPr>
          </a:p>
        </p:txBody>
      </p:sp>
      <p:sp>
        <p:nvSpPr>
          <p:cNvPr id="931843" name="Rectangle 2"/>
          <p:cNvSpPr>
            <a:spLocks noGrp="1" noRot="1" noChangeAspect="1" noChangeArrowheads="1" noTextEdit="1"/>
          </p:cNvSpPr>
          <p:nvPr>
            <p:ph type="sldImg"/>
          </p:nvPr>
        </p:nvSpPr>
        <p:spPr bwMode="auto">
          <a:xfrm>
            <a:off x="1143000" y="685800"/>
            <a:ext cx="4572000" cy="3429000"/>
          </a:xfrm>
          <a:solidFill>
            <a:srgbClr val="FFFFFF"/>
          </a:solidFill>
          <a:ln>
            <a:solidFill>
              <a:srgbClr val="000000"/>
            </a:solidFill>
            <a:miter lim="800000"/>
            <a:headEnd/>
            <a:tailEnd/>
          </a:ln>
        </p:spPr>
      </p:sp>
      <p:sp>
        <p:nvSpPr>
          <p:cNvPr id="93184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C6E88CF5-103A-C94B-A4AC-ED79811B5DBF}" type="slidenum">
              <a:rPr lang="en-US"/>
              <a:pPr>
                <a:defRPr/>
              </a:pPr>
              <a:t>6</a:t>
            </a:fld>
            <a:endParaRPr lang="en-US"/>
          </a:p>
        </p:txBody>
      </p:sp>
      <p:sp>
        <p:nvSpPr>
          <p:cNvPr id="3686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C54B6D80-00F4-F140-A51C-240E2CA3D92A}" type="slidenum">
              <a:rPr lang="en-US" sz="1200">
                <a:latin typeface="Times New Roman" charset="0"/>
              </a:rPr>
              <a:pPr algn="r" eaLnBrk="1" hangingPunct="1"/>
              <a:t>6</a:t>
            </a:fld>
            <a:endParaRPr lang="en-US" sz="1200">
              <a:latin typeface="Times New Roman" charset="0"/>
            </a:endParaRPr>
          </a:p>
        </p:txBody>
      </p:sp>
      <p:sp>
        <p:nvSpPr>
          <p:cNvPr id="563203"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63204" name="Rectangle 3"/>
          <p:cNvSpPr>
            <a:spLocks noGrp="1" noChangeArrowheads="1"/>
          </p:cNvSpPr>
          <p:nvPr>
            <p:ph type="body" idx="1"/>
          </p:nvPr>
        </p:nvSpPr>
        <p:spPr>
          <a:xfrm>
            <a:off x="914400" y="4343400"/>
            <a:ext cx="5029200" cy="4114800"/>
          </a:xfrm>
        </p:spPr>
        <p:txBody>
          <a:bodyPr/>
          <a:lstStyle/>
          <a:p>
            <a:pPr eaLnBrk="1" hangingPunct="1">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This slide presents an</a:t>
            </a:r>
            <a:r>
              <a:rPr lang="en-US" baseline="0" dirty="0" smtClean="0"/>
              <a:t> overview of art </a:t>
            </a:r>
            <a:r>
              <a:rPr lang="en-US" baseline="0" dirty="0" err="1" smtClean="0"/>
              <a:t>availa</a:t>
            </a:r>
            <a:r>
              <a:rPr lang="en-US" baseline="0" dirty="0" smtClean="0"/>
              <a:t> </a:t>
            </a:r>
            <a:r>
              <a:rPr lang="en-US" baseline="0" dirty="0" err="1" smtClean="0"/>
              <a:t>forfertlity</a:t>
            </a:r>
            <a:r>
              <a:rPr lang="en-US" baseline="0" dirty="0" smtClean="0"/>
              <a:t> preservation in females. </a:t>
            </a:r>
          </a:p>
          <a:p>
            <a:pPr eaLnBrk="1" hangingPunct="1">
              <a:spcBef>
                <a:spcPct val="0"/>
              </a:spcBef>
            </a:pPr>
            <a:r>
              <a:rPr lang="en-US" dirty="0" smtClean="0"/>
              <a:t>The reproductive</a:t>
            </a:r>
            <a:r>
              <a:rPr lang="en-US" baseline="0" dirty="0" smtClean="0"/>
              <a:t> techniques available include undergoing </a:t>
            </a:r>
            <a:r>
              <a:rPr lang="en-US" baseline="0" dirty="0" err="1" smtClean="0"/>
              <a:t>traditiona</a:t>
            </a:r>
            <a:r>
              <a:rPr lang="en-US" baseline="0" dirty="0" smtClean="0"/>
              <a:t> ovarian </a:t>
            </a:r>
            <a:r>
              <a:rPr lang="en-US" baseline="0" dirty="0" err="1" smtClean="0"/>
              <a:t>stim</a:t>
            </a:r>
            <a:r>
              <a:rPr lang="en-US" baseline="0" dirty="0" smtClean="0"/>
              <a:t>, extracting eggs – fertilizing them and banking sperm, or banking mature eggs </a:t>
            </a:r>
            <a:r>
              <a:rPr lang="en-US" baseline="0" dirty="0" err="1" smtClean="0"/>
              <a:t>afer</a:t>
            </a:r>
            <a:r>
              <a:rPr lang="en-US" baseline="0" dirty="0" smtClean="0"/>
              <a:t> stimulation. Alternatively, immature eggs can be retrieved after </a:t>
            </a:r>
            <a:r>
              <a:rPr lang="en-US" baseline="0" dirty="0" err="1" smtClean="0"/>
              <a:t>liited</a:t>
            </a:r>
            <a:r>
              <a:rPr lang="en-US" baseline="0" dirty="0" smtClean="0"/>
              <a:t> </a:t>
            </a:r>
            <a:r>
              <a:rPr lang="en-US" baseline="0" dirty="0" err="1" smtClean="0"/>
              <a:t>stim</a:t>
            </a:r>
            <a:r>
              <a:rPr lang="en-US" baseline="0" dirty="0" smtClean="0"/>
              <a:t> and grown in vitro and then frozen, or ovarian tissue can be removed and frozen</a:t>
            </a:r>
          </a:p>
          <a:p>
            <a:pPr eaLnBrk="1" hangingPunct="1">
              <a:spcBef>
                <a:spcPct val="0"/>
              </a:spcBef>
            </a:pPr>
            <a:endParaRPr lang="en-US" baseline="0" dirty="0" smtClean="0"/>
          </a:p>
          <a:p>
            <a:r>
              <a:rPr lang="en-US" dirty="0" smtClean="0"/>
              <a:t>Exciting </a:t>
            </a:r>
            <a:r>
              <a:rPr lang="en-US" dirty="0" err="1" smtClean="0"/>
              <a:t>radiply</a:t>
            </a:r>
            <a:r>
              <a:rPr lang="en-US" dirty="0" smtClean="0"/>
              <a:t> evolving methods to expand the reproductive options of patients with cancer</a:t>
            </a:r>
          </a:p>
          <a:p>
            <a:r>
              <a:rPr lang="en-US" dirty="0" smtClean="0"/>
              <a:t>Beyond embryo banking, methods for collecting and preserving eggs from follicles and tissue are becoming more successful. These advancements are particularly important in in children and adolescents who are not good candidates for embryo banking.</a:t>
            </a:r>
          </a:p>
          <a:p>
            <a:pPr eaLnBrk="1" hangingPunct="1">
              <a:spcBef>
                <a:spcPct val="0"/>
              </a:spcBef>
            </a:pPr>
            <a:endParaRPr lang="en-US" dirty="0" smtClean="0"/>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2DC9F0-FE70-4DBE-ACC1-E68C34F97246}"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Embryo </a:t>
            </a:r>
            <a:r>
              <a:rPr lang="en-US" dirty="0" err="1" smtClean="0"/>
              <a:t>cryopresrevatio</a:t>
            </a:r>
            <a:r>
              <a:rPr lang="en-US" dirty="0" smtClean="0"/>
              <a:t> is an established technique that has</a:t>
            </a:r>
            <a:r>
              <a:rPr lang="en-US" baseline="0" dirty="0" smtClean="0"/>
              <a:t> been available for many years </a:t>
            </a:r>
          </a:p>
          <a:p>
            <a:pPr eaLnBrk="1" hangingPunct="1">
              <a:spcBef>
                <a:spcPct val="0"/>
              </a:spcBef>
            </a:pPr>
            <a:r>
              <a:rPr lang="en-US" baseline="0" dirty="0" smtClean="0"/>
              <a:t>It is a good option for couples in a committed </a:t>
            </a:r>
            <a:r>
              <a:rPr lang="en-US" baseline="0" dirty="0" err="1" smtClean="0"/>
              <a:t>relationsip</a:t>
            </a:r>
            <a:r>
              <a:rPr lang="en-US" baseline="0" dirty="0" smtClean="0"/>
              <a:t>. </a:t>
            </a:r>
          </a:p>
          <a:p>
            <a:pPr eaLnBrk="1" hangingPunct="1">
              <a:spcBef>
                <a:spcPct val="0"/>
              </a:spcBef>
            </a:pPr>
            <a:endParaRPr lang="en-US"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This slide shows the overall success of from banked embryos. Data from national IVF statistics shows that the success of using excess frozen embryos is about 36% in </a:t>
            </a:r>
            <a:r>
              <a:rPr lang="en-US" dirty="0" err="1" smtClean="0"/>
              <a:t>woemn</a:t>
            </a:r>
            <a:r>
              <a:rPr lang="en-US" dirty="0" smtClean="0"/>
              <a:t> less than 35. the success declines with age. It is substantially lower than fresh </a:t>
            </a:r>
            <a:r>
              <a:rPr lang="en-US" dirty="0" err="1" smtClean="0"/>
              <a:t>ivf</a:t>
            </a:r>
            <a:r>
              <a:rPr lang="en-US" dirty="0" smtClean="0"/>
              <a:t> </a:t>
            </a:r>
            <a:r>
              <a:rPr lang="en-US" dirty="0" err="1" smtClean="0"/>
              <a:t>succes</a:t>
            </a:r>
            <a:r>
              <a:rPr lang="en-US" dirty="0" smtClean="0"/>
              <a:t> – of 5 % per cycle.</a:t>
            </a:r>
          </a:p>
          <a:p>
            <a:pPr eaLnBrk="1" hangingPunct="1">
              <a:spcBef>
                <a:spcPct val="0"/>
              </a:spcBef>
            </a:pPr>
            <a:endParaRPr lang="en-US" dirty="0" smtClean="0"/>
          </a:p>
        </p:txBody>
      </p:sp>
      <p:sp>
        <p:nvSpPr>
          <p:cNvPr id="870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E897AC-4294-4598-9D9E-E80C2CB1A09A}"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a:t>
            </a:r>
            <a:r>
              <a:rPr lang="en-US" baseline="0" dirty="0" smtClean="0"/>
              <a:t> far the biggest achievement in </a:t>
            </a:r>
            <a:r>
              <a:rPr lang="en-US" baseline="0" dirty="0" err="1" smtClean="0"/>
              <a:t>reprodutive</a:t>
            </a:r>
            <a:r>
              <a:rPr lang="en-US" baseline="0" dirty="0" smtClean="0"/>
              <a:t> </a:t>
            </a:r>
            <a:r>
              <a:rPr lang="en-US" baseline="0" dirty="0" err="1" smtClean="0"/>
              <a:t>medinicine</a:t>
            </a:r>
            <a:r>
              <a:rPr lang="en-US" baseline="0" dirty="0" smtClean="0"/>
              <a:t> in </a:t>
            </a:r>
            <a:r>
              <a:rPr lang="en-US" baseline="0" dirty="0" err="1" smtClean="0"/>
              <a:t>th</a:t>
            </a:r>
            <a:r>
              <a:rPr lang="en-US" baseline="0" dirty="0" smtClean="0"/>
              <a:t> past 5 years is our </a:t>
            </a:r>
            <a:r>
              <a:rPr lang="en-US" baseline="0" dirty="0" err="1" smtClean="0"/>
              <a:t>abiliaty</a:t>
            </a:r>
            <a:r>
              <a:rPr lang="en-US" baseline="0" dirty="0" smtClean="0"/>
              <a:t> to freeze and thaw eggs. This has not only allow us to provide females the option of preserving their fertility without having a male partner.</a:t>
            </a:r>
          </a:p>
          <a:p>
            <a:r>
              <a:rPr lang="en-US" baseline="0" dirty="0" err="1" smtClean="0"/>
              <a:t>Inddeed</a:t>
            </a:r>
            <a:r>
              <a:rPr lang="en-US" baseline="0" dirty="0" smtClean="0"/>
              <a:t> in 2012 the </a:t>
            </a:r>
            <a:r>
              <a:rPr lang="en-US" baseline="0" dirty="0" err="1" smtClean="0"/>
              <a:t>asrm</a:t>
            </a:r>
            <a:r>
              <a:rPr lang="en-US" baseline="0" dirty="0" smtClean="0"/>
              <a:t> finally declare that this </a:t>
            </a:r>
            <a:r>
              <a:rPr lang="en-US" baseline="0" dirty="0" err="1" smtClean="0"/>
              <a:t>si</a:t>
            </a:r>
            <a:r>
              <a:rPr lang="en-US" baseline="0" dirty="0" smtClean="0"/>
              <a:t> </a:t>
            </a:r>
            <a:r>
              <a:rPr lang="en-US" baseline="0" dirty="0" err="1" smtClean="0"/>
              <a:t>wod</a:t>
            </a:r>
            <a:endParaRPr lang="en-US" dirty="0"/>
          </a:p>
        </p:txBody>
      </p:sp>
      <p:sp>
        <p:nvSpPr>
          <p:cNvPr id="4" name="Slide Number Placeholder 3"/>
          <p:cNvSpPr>
            <a:spLocks noGrp="1"/>
          </p:cNvSpPr>
          <p:nvPr>
            <p:ph type="sldNum" sz="quarter" idx="10"/>
          </p:nvPr>
        </p:nvSpPr>
        <p:spPr/>
        <p:txBody>
          <a:bodyPr/>
          <a:lstStyle/>
          <a:p>
            <a:fld id="{03809FE2-6CF0-7E4A-9E4E-595603D6CFF7}" type="slidenum">
              <a:rPr lang="en-US" smtClean="0"/>
              <a:pPr/>
              <a:t>9</a:t>
            </a:fld>
            <a:endParaRPr lang="en-US" dirty="0"/>
          </a:p>
        </p:txBody>
      </p:sp>
    </p:spTree>
    <p:extLst>
      <p:ext uri="{BB962C8B-B14F-4D97-AF65-F5344CB8AC3E}">
        <p14:creationId xmlns:p14="http://schemas.microsoft.com/office/powerpoint/2010/main" val="3308096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In order to bank embryos, it is necessary to stimulate the ovaries with gonadotropins  after the menstrual period begins, ovulation is prevented with the use of either a </a:t>
            </a:r>
            <a:r>
              <a:rPr lang="en-US" dirty="0" err="1" smtClean="0"/>
              <a:t>gnrh</a:t>
            </a:r>
            <a:r>
              <a:rPr lang="en-US" dirty="0" smtClean="0"/>
              <a:t> agonist started in the </a:t>
            </a:r>
            <a:r>
              <a:rPr lang="en-US" dirty="0" err="1" smtClean="0"/>
              <a:t>preceeding</a:t>
            </a:r>
            <a:r>
              <a:rPr lang="en-US" dirty="0" smtClean="0"/>
              <a:t> cycle, or a </a:t>
            </a:r>
            <a:r>
              <a:rPr lang="en-US" dirty="0" err="1" smtClean="0"/>
              <a:t>gnrh</a:t>
            </a:r>
            <a:r>
              <a:rPr lang="en-US" dirty="0" smtClean="0"/>
              <a:t> antagonist. Intense monitoring by ultrasound and hormone tests is required and when the follicles are mature – usually after 8-14 days of stimulation – an egg retrieval is performed. Under sedation – </a:t>
            </a:r>
            <a:r>
              <a:rPr lang="en-US" dirty="0" err="1" smtClean="0"/>
              <a:t>tv</a:t>
            </a:r>
            <a:r>
              <a:rPr lang="en-US" dirty="0" smtClean="0"/>
              <a:t> us guidance is used to aspirate the </a:t>
            </a:r>
            <a:r>
              <a:rPr lang="en-US" dirty="0" err="1" smtClean="0"/>
              <a:t>flued</a:t>
            </a:r>
            <a:r>
              <a:rPr lang="en-US" dirty="0" smtClean="0"/>
              <a:t> from follicles- eggs come </a:t>
            </a:r>
            <a:r>
              <a:rPr lang="en-US" dirty="0" err="1" smtClean="0"/>
              <a:t>iwht</a:t>
            </a:r>
            <a:r>
              <a:rPr lang="en-US" dirty="0" smtClean="0"/>
              <a:t> the fluid. </a:t>
            </a:r>
          </a:p>
          <a:p>
            <a:r>
              <a:rPr lang="en-US" dirty="0" smtClean="0"/>
              <a:t>The oocytes are exposed to sperm and the following day the fertilized eggs area usually frozen. Embryos can be frozen at different stages-</a:t>
            </a:r>
          </a:p>
          <a:p>
            <a:r>
              <a:rPr lang="en-US" dirty="0" smtClean="0"/>
              <a:t>When a woman decides to use the embryos she may undergo a natural </a:t>
            </a:r>
            <a:r>
              <a:rPr lang="en-US" dirty="0" err="1" smtClean="0"/>
              <a:t>fet</a:t>
            </a:r>
            <a:r>
              <a:rPr lang="en-US" dirty="0" smtClean="0"/>
              <a:t> – monitoring her cycle and transferring embryos after ovulation or </a:t>
            </a:r>
            <a:r>
              <a:rPr lang="en-US" dirty="0" err="1" smtClean="0"/>
              <a:t>udergo</a:t>
            </a:r>
            <a:r>
              <a:rPr lang="en-US" dirty="0" smtClean="0"/>
              <a:t> a programmed </a:t>
            </a:r>
            <a:r>
              <a:rPr lang="en-US" dirty="0" err="1" smtClean="0"/>
              <a:t>fet</a:t>
            </a:r>
            <a:r>
              <a:rPr lang="en-US" dirty="0" smtClean="0"/>
              <a:t> – estrogen and progesterone is used to prim the uterine cavity and the et is performed</a:t>
            </a:r>
          </a:p>
          <a:p>
            <a:endParaRPr lang="en-US" dirty="0" smtClean="0"/>
          </a:p>
        </p:txBody>
      </p:sp>
      <p:sp>
        <p:nvSpPr>
          <p:cNvPr id="4" name="Slide Number Placeholder 3"/>
          <p:cNvSpPr>
            <a:spLocks noGrp="1"/>
          </p:cNvSpPr>
          <p:nvPr>
            <p:ph type="sldNum" sz="quarter" idx="5"/>
          </p:nvPr>
        </p:nvSpPr>
        <p:spPr/>
        <p:txBody>
          <a:bodyPr/>
          <a:lstStyle/>
          <a:p>
            <a:pPr>
              <a:defRPr/>
            </a:pPr>
            <a:fld id="{FD1CDB4F-044E-4D20-9FF5-F68B405D7608}" type="slidenum">
              <a:rPr lang="en-US" smtClean="0"/>
              <a:pPr>
                <a:defRPr/>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Letrozole is now used in conjuction with FSH by most programs to reduce estrogen levels in patients with estrogen sensitive tumors. 5mg is started prior to initiation of gonadropins and continued until the day of trigger. This slide shows data from th first stuyd published using this protocol showing that estrogen levels are much lower descpite similar numbers of oocyes and embryos obtained. It is important to recognize that follicle size should be bigger – at least 20 for trigger.</a:t>
            </a:r>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CCA46B-42D9-4349-B44E-C5065F422724}" type="slidenum">
              <a:rPr lang="en-US"/>
              <a:pPr fontAlgn="base">
                <a:spcBef>
                  <a:spcPct val="0"/>
                </a:spcBef>
                <a:spcAft>
                  <a:spcPct val="0"/>
                </a:spcAft>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 up data from this study showed that there was</a:t>
            </a:r>
            <a:r>
              <a:rPr lang="en-US" baseline="0" dirty="0" smtClean="0"/>
              <a:t> no difference in relapse free survival in </a:t>
            </a:r>
            <a:r>
              <a:rPr lang="en-US" baseline="0" dirty="0" err="1" smtClean="0"/>
              <a:t>br</a:t>
            </a:r>
            <a:r>
              <a:rPr lang="en-US" baseline="0" dirty="0" smtClean="0"/>
              <a:t> cancer patients who underwent stimulation </a:t>
            </a:r>
            <a:r>
              <a:rPr lang="en-US" baseline="0" dirty="0" err="1" smtClean="0"/>
              <a:t>compated</a:t>
            </a:r>
            <a:r>
              <a:rPr lang="en-US" baseline="0" dirty="0" smtClean="0"/>
              <a:t> to those that did not.</a:t>
            </a:r>
          </a:p>
          <a:p>
            <a:r>
              <a:rPr lang="en-US" dirty="0" smtClean="0"/>
              <a:t>These</a:t>
            </a:r>
            <a:r>
              <a:rPr lang="en-US" baseline="0" dirty="0" smtClean="0"/>
              <a:t> are the only data that exist looking at stimulation as a risk for relapse. No data exist in the </a:t>
            </a:r>
            <a:r>
              <a:rPr lang="en-US" baseline="0" dirty="0" err="1" smtClean="0"/>
              <a:t>brca</a:t>
            </a:r>
            <a:r>
              <a:rPr lang="en-US" baseline="0" dirty="0" smtClean="0"/>
              <a:t> population re stimulation</a:t>
            </a:r>
            <a:endParaRPr lang="en-US" dirty="0"/>
          </a:p>
        </p:txBody>
      </p:sp>
      <p:sp>
        <p:nvSpPr>
          <p:cNvPr id="4" name="Slide Number Placeholder 3"/>
          <p:cNvSpPr>
            <a:spLocks noGrp="1"/>
          </p:cNvSpPr>
          <p:nvPr>
            <p:ph type="sldNum" sz="quarter" idx="10"/>
          </p:nvPr>
        </p:nvSpPr>
        <p:spPr/>
        <p:txBody>
          <a:bodyPr/>
          <a:lstStyle/>
          <a:p>
            <a:pPr>
              <a:defRPr/>
            </a:pPr>
            <a:fld id="{E502A9FF-87AE-4F9B-882D-C3801B43C00B}" type="slidenum">
              <a:rPr lang="en-US" smtClean="0"/>
              <a:pPr>
                <a:defRPr/>
              </a:pPr>
              <a:t>12</a:t>
            </a:fld>
            <a:endParaRPr lang="en-US" dirty="0"/>
          </a:p>
        </p:txBody>
      </p:sp>
    </p:spTree>
    <p:extLst>
      <p:ext uri="{BB962C8B-B14F-4D97-AF65-F5344CB8AC3E}">
        <p14:creationId xmlns:p14="http://schemas.microsoft.com/office/powerpoint/2010/main" val="212836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C6E88CF5-103A-C94B-A4AC-ED79811B5DBF}" type="slidenum">
              <a:rPr lang="en-US"/>
              <a:pPr>
                <a:defRPr/>
              </a:pPr>
              <a:t>13</a:t>
            </a:fld>
            <a:endParaRPr lang="en-US"/>
          </a:p>
        </p:txBody>
      </p:sp>
      <p:sp>
        <p:nvSpPr>
          <p:cNvPr id="3686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C54B6D80-00F4-F140-A51C-240E2CA3D92A}" type="slidenum">
              <a:rPr lang="en-US" sz="1200">
                <a:latin typeface="Times New Roman" charset="0"/>
              </a:rPr>
              <a:pPr algn="r" eaLnBrk="1" hangingPunct="1"/>
              <a:t>13</a:t>
            </a:fld>
            <a:endParaRPr lang="en-US" sz="1200">
              <a:latin typeface="Times New Roman" charset="0"/>
            </a:endParaRPr>
          </a:p>
        </p:txBody>
      </p:sp>
      <p:sp>
        <p:nvSpPr>
          <p:cNvPr id="563203"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63204" name="Rectangle 3"/>
          <p:cNvSpPr>
            <a:spLocks noGrp="1" noChangeArrowheads="1"/>
          </p:cNvSpPr>
          <p:nvPr>
            <p:ph type="body" idx="1"/>
          </p:nvPr>
        </p:nvSpPr>
        <p:spPr>
          <a:xfrm>
            <a:off x="914400" y="4343400"/>
            <a:ext cx="5029200" cy="4114800"/>
          </a:xfrm>
        </p:spPr>
        <p:txBody>
          <a:bodyPr/>
          <a:lstStyle/>
          <a:p>
            <a:pPr eaLnBrk="1" hangingPunct="1">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ea typeface="ＭＳ Ｐゴシック"/>
                <a:cs typeface="ＭＳ Ｐゴシック"/>
              </a:defRPr>
            </a:lvl1pPr>
          </a:lstStyle>
          <a:p>
            <a:pPr>
              <a:defRPr/>
            </a:pPr>
            <a:endParaRPr lang="en-US"/>
          </a:p>
        </p:txBody>
      </p:sp>
      <p:sp>
        <p:nvSpPr>
          <p:cNvPr id="5" name="Footer Placeholder 4"/>
          <p:cNvSpPr>
            <a:spLocks noGrp="1"/>
          </p:cNvSpPr>
          <p:nvPr>
            <p:ph type="ftr" sz="quarter" idx="11"/>
          </p:nvPr>
        </p:nvSpPr>
        <p:spPr/>
        <p:txBody>
          <a:bodyPr/>
          <a:lstStyle>
            <a:lvl1pPr>
              <a:defRPr>
                <a:ea typeface="ＭＳ Ｐゴシック"/>
                <a:cs typeface="ＭＳ Ｐゴシック"/>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ＭＳ Ｐゴシック"/>
                <a:cs typeface="ＭＳ Ｐゴシック"/>
              </a:defRPr>
            </a:lvl1pPr>
          </a:lstStyle>
          <a:p>
            <a:pPr>
              <a:defRPr/>
            </a:pPr>
            <a:fld id="{3312470C-32F4-4942-8E89-A0800CA7949B}" type="slidenum">
              <a:rPr lang="en-US"/>
              <a:pPr>
                <a:defRPr/>
              </a:pPr>
              <a:t>‹#›</a:t>
            </a:fld>
            <a:endParaRPr lang="en-US" dirty="0"/>
          </a:p>
        </p:txBody>
      </p:sp>
    </p:spTree>
    <p:extLst>
      <p:ext uri="{BB962C8B-B14F-4D97-AF65-F5344CB8AC3E}">
        <p14:creationId xmlns:p14="http://schemas.microsoft.com/office/powerpoint/2010/main" val="3692315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ea typeface="ＭＳ Ｐゴシック"/>
                <a:cs typeface="ＭＳ Ｐゴシック"/>
              </a:defRPr>
            </a:lvl1pPr>
          </a:lstStyle>
          <a:p>
            <a:pPr>
              <a:defRPr/>
            </a:pPr>
            <a:endParaRPr lang="en-US"/>
          </a:p>
        </p:txBody>
      </p:sp>
      <p:sp>
        <p:nvSpPr>
          <p:cNvPr id="5" name="Footer Placeholder 4"/>
          <p:cNvSpPr>
            <a:spLocks noGrp="1"/>
          </p:cNvSpPr>
          <p:nvPr>
            <p:ph type="ftr" sz="quarter" idx="11"/>
          </p:nvPr>
        </p:nvSpPr>
        <p:spPr/>
        <p:txBody>
          <a:bodyPr/>
          <a:lstStyle>
            <a:lvl1pPr>
              <a:defRPr>
                <a:ea typeface="ＭＳ Ｐゴシック"/>
                <a:cs typeface="ＭＳ Ｐゴシック"/>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ＭＳ Ｐゴシック"/>
                <a:cs typeface="ＭＳ Ｐゴシック"/>
              </a:defRPr>
            </a:lvl1pPr>
          </a:lstStyle>
          <a:p>
            <a:pPr>
              <a:defRPr/>
            </a:pPr>
            <a:fld id="{553CBEE8-3094-457C-ADC2-737034E3F7C1}" type="slidenum">
              <a:rPr lang="en-US"/>
              <a:pPr>
                <a:defRPr/>
              </a:pPr>
              <a:t>‹#›</a:t>
            </a:fld>
            <a:endParaRPr lang="en-US" dirty="0"/>
          </a:p>
        </p:txBody>
      </p:sp>
    </p:spTree>
    <p:extLst>
      <p:ext uri="{BB962C8B-B14F-4D97-AF65-F5344CB8AC3E}">
        <p14:creationId xmlns:p14="http://schemas.microsoft.com/office/powerpoint/2010/main" val="557659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ea typeface="ＭＳ Ｐゴシック"/>
                <a:cs typeface="ＭＳ Ｐゴシック"/>
              </a:defRPr>
            </a:lvl1pPr>
          </a:lstStyle>
          <a:p>
            <a:pPr>
              <a:defRPr/>
            </a:pPr>
            <a:endParaRPr lang="en-US"/>
          </a:p>
        </p:txBody>
      </p:sp>
      <p:sp>
        <p:nvSpPr>
          <p:cNvPr id="3" name="Footer Placeholder 2"/>
          <p:cNvSpPr>
            <a:spLocks noGrp="1"/>
          </p:cNvSpPr>
          <p:nvPr>
            <p:ph type="ftr" sz="quarter" idx="11"/>
          </p:nvPr>
        </p:nvSpPr>
        <p:spPr/>
        <p:txBody>
          <a:bodyPr/>
          <a:lstStyle>
            <a:lvl1pPr>
              <a:defRPr>
                <a:ea typeface="ＭＳ Ｐゴシック"/>
                <a:cs typeface="ＭＳ Ｐゴシック"/>
              </a:defRPr>
            </a:lvl1pPr>
          </a:lstStyle>
          <a:p>
            <a:pPr>
              <a:defRPr/>
            </a:pPr>
            <a:endParaRPr lang="en-US"/>
          </a:p>
        </p:txBody>
      </p:sp>
      <p:sp>
        <p:nvSpPr>
          <p:cNvPr id="4" name="Slide Number Placeholder 3"/>
          <p:cNvSpPr>
            <a:spLocks noGrp="1"/>
          </p:cNvSpPr>
          <p:nvPr>
            <p:ph type="sldNum" sz="quarter" idx="12"/>
          </p:nvPr>
        </p:nvSpPr>
        <p:spPr/>
        <p:txBody>
          <a:bodyPr/>
          <a:lstStyle>
            <a:lvl1pPr>
              <a:defRPr>
                <a:ea typeface="ＭＳ Ｐゴシック"/>
                <a:cs typeface="ＭＳ Ｐゴシック"/>
              </a:defRPr>
            </a:lvl1pPr>
          </a:lstStyle>
          <a:p>
            <a:pPr>
              <a:defRPr/>
            </a:pPr>
            <a:fld id="{09E8EFCA-317E-4939-9973-039E96F8DE08}" type="slidenum">
              <a:rPr lang="en-US"/>
              <a:pPr>
                <a:defRPr/>
              </a:pPr>
              <a:t>‹#›</a:t>
            </a:fld>
            <a:endParaRPr lang="en-US" dirty="0"/>
          </a:p>
        </p:txBody>
      </p:sp>
    </p:spTree>
    <p:extLst>
      <p:ext uri="{BB962C8B-B14F-4D97-AF65-F5344CB8AC3E}">
        <p14:creationId xmlns:p14="http://schemas.microsoft.com/office/powerpoint/2010/main" val="581462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4E8353B4-4E36-E449-BF60-D27D8316B53B}" type="slidenum">
              <a:rPr lang="en-US"/>
              <a:pPr>
                <a:defRPr/>
              </a:pPr>
              <a:t>‹#›</a:t>
            </a:fld>
            <a:endParaRPr lang="en-US"/>
          </a:p>
        </p:txBody>
      </p:sp>
    </p:spTree>
    <p:extLst>
      <p:ext uri="{BB962C8B-B14F-4D97-AF65-F5344CB8AC3E}">
        <p14:creationId xmlns:p14="http://schemas.microsoft.com/office/powerpoint/2010/main" val="2831960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template_ppt_5sigoc.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73017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descr="template_ppt_5sigoc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0043"/>
            <a:ext cx="8229600" cy="972190"/>
          </a:xfrm>
        </p:spPr>
        <p:txBody>
          <a:bodyPr/>
          <a:lstStyle/>
          <a:p>
            <a:r>
              <a:rPr lang="x-none" smtClean="0"/>
              <a:t>Click to edit Master title style</a:t>
            </a:r>
            <a:endParaRPr lang="en-US"/>
          </a:p>
        </p:txBody>
      </p:sp>
      <p:sp>
        <p:nvSpPr>
          <p:cNvPr id="3" name="Content Placeholder 2"/>
          <p:cNvSpPr>
            <a:spLocks noGrp="1"/>
          </p:cNvSpPr>
          <p:nvPr>
            <p:ph idx="1"/>
          </p:nvPr>
        </p:nvSpPr>
        <p:spPr>
          <a:xfrm>
            <a:off x="457200" y="1495460"/>
            <a:ext cx="8229600" cy="4525963"/>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Tree>
    <p:extLst>
      <p:ext uri="{BB962C8B-B14F-4D97-AF65-F5344CB8AC3E}">
        <p14:creationId xmlns:p14="http://schemas.microsoft.com/office/powerpoint/2010/main" val="3662177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template_ppt_5sigoc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111024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template_ppt_5sigoc2.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686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36867" name="Rectangle 3"/>
          <p:cNvSpPr>
            <a:spLocks noGrp="1" noChangeArrowheads="1"/>
          </p:cNvSpPr>
          <p:nvPr>
            <p:ph type="body" idx="1"/>
          </p:nvPr>
        </p:nvSpPr>
        <p:spPr bwMode="auto">
          <a:xfrm>
            <a:off x="457200" y="1412776"/>
            <a:ext cx="8229600" cy="471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ea typeface="+mn-ea"/>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ea typeface="+mn-ea"/>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ea typeface="+mn-ea"/>
                <a:cs typeface="+mn-cs"/>
              </a:defRPr>
            </a:lvl1pPr>
          </a:lstStyle>
          <a:p>
            <a:pPr fontAlgn="base">
              <a:spcBef>
                <a:spcPct val="0"/>
              </a:spcBef>
              <a:spcAft>
                <a:spcPct val="0"/>
              </a:spcAft>
              <a:defRPr/>
            </a:pPr>
            <a:fld id="{64DF696D-14D2-4C10-A56A-0B1AF6869304}"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20696973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6" r:id="rId4"/>
    <p:sldLayoutId id="2147483667" r:id="rId5"/>
    <p:sldLayoutId id="2147483668" r:id="rId6"/>
    <p:sldLayoutId id="2147483669" r:id="rId7"/>
  </p:sldLayoutIdLst>
  <p:txStyles>
    <p:titleStyle>
      <a:lvl1pPr algn="ctr" rtl="0" eaLnBrk="0" fontAlgn="base" hangingPunct="0">
        <a:spcBef>
          <a:spcPct val="0"/>
        </a:spcBef>
        <a:spcAft>
          <a:spcPct val="0"/>
        </a:spcAft>
        <a:defRPr sz="2400" b="1">
          <a:solidFill>
            <a:srgbClr val="0A569F"/>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000">
          <a:solidFill>
            <a:schemeClr val="tx1">
              <a:lumMod val="65000"/>
              <a:lumOff val="35000"/>
            </a:schemeClr>
          </a:solidFill>
          <a:latin typeface="+mn-lt"/>
          <a:ea typeface="+mn-ea"/>
          <a:cs typeface="+mn-cs"/>
        </a:defRPr>
      </a:lvl1pPr>
      <a:lvl2pPr marL="742950" indent="-285750" algn="l" rtl="0" eaLnBrk="0" fontAlgn="base" hangingPunct="0">
        <a:spcBef>
          <a:spcPct val="20000"/>
        </a:spcBef>
        <a:spcAft>
          <a:spcPct val="0"/>
        </a:spcAft>
        <a:buChar char="–"/>
        <a:defRPr sz="1800">
          <a:solidFill>
            <a:schemeClr val="tx1">
              <a:lumMod val="65000"/>
              <a:lumOff val="35000"/>
            </a:schemeClr>
          </a:solidFill>
          <a:latin typeface="+mn-lt"/>
        </a:defRPr>
      </a:lvl2pPr>
      <a:lvl3pPr marL="1143000" indent="-228600" algn="l" rtl="0" eaLnBrk="0" fontAlgn="base" hangingPunct="0">
        <a:spcBef>
          <a:spcPct val="20000"/>
        </a:spcBef>
        <a:spcAft>
          <a:spcPct val="0"/>
        </a:spcAft>
        <a:buChar char="•"/>
        <a:defRPr sz="1600">
          <a:solidFill>
            <a:schemeClr val="tx1">
              <a:lumMod val="65000"/>
              <a:lumOff val="35000"/>
            </a:schemeClr>
          </a:solidFill>
          <a:latin typeface="+mn-lt"/>
        </a:defRPr>
      </a:lvl3pPr>
      <a:lvl4pPr marL="1600200" indent="-228600" algn="l" rtl="0" eaLnBrk="0" fontAlgn="base" hangingPunct="0">
        <a:spcBef>
          <a:spcPct val="20000"/>
        </a:spcBef>
        <a:spcAft>
          <a:spcPct val="0"/>
        </a:spcAft>
        <a:buChar char="–"/>
        <a:defRPr sz="1400">
          <a:solidFill>
            <a:schemeClr val="tx1">
              <a:lumMod val="65000"/>
              <a:lumOff val="35000"/>
            </a:schemeClr>
          </a:solidFill>
          <a:latin typeface="+mn-lt"/>
        </a:defRPr>
      </a:lvl4pPr>
      <a:lvl5pPr marL="2057400" indent="-228600" algn="l" rtl="0" eaLnBrk="0" fontAlgn="base" hangingPunct="0">
        <a:spcBef>
          <a:spcPct val="20000"/>
        </a:spcBef>
        <a:spcAft>
          <a:spcPct val="0"/>
        </a:spcAft>
        <a:buChar char="»"/>
        <a:defRPr sz="1400">
          <a:solidFill>
            <a:schemeClr val="tx1">
              <a:lumMod val="65000"/>
              <a:lumOff val="35000"/>
            </a:schemeClr>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package" Target="../embeddings/Microsoft_Word_Document1.docx"/><Relationship Id="rId5" Type="http://schemas.openxmlformats.org/officeDocument/2006/relationships/image" Target="../media/image18.emf"/><Relationship Id="rId1" Type="http://schemas.openxmlformats.org/officeDocument/2006/relationships/vmlDrawing" Target="../drawings/vmlDrawing2.vml"/><Relationship Id="rId2"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9.emf"/></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jpeg"/><Relationship Id="rId5" Type="http://schemas.openxmlformats.org/officeDocument/2006/relationships/image" Target="../media/image23.png"/><Relationship Id="rId6" Type="http://schemas.openxmlformats.org/officeDocument/2006/relationships/image" Target="../media/image24.jpeg"/><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1" Type="http://schemas.openxmlformats.org/officeDocument/2006/relationships/oleObject" Target="../embeddings/oleObject4.bin"/><Relationship Id="rId12" Type="http://schemas.openxmlformats.org/officeDocument/2006/relationships/image" Target="../media/image10.png"/><Relationship Id="rId13" Type="http://schemas.openxmlformats.org/officeDocument/2006/relationships/oleObject" Target="../embeddings/oleObject5.bin"/><Relationship Id="rId14" Type="http://schemas.openxmlformats.org/officeDocument/2006/relationships/image" Target="../media/image12.png"/><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image" Target="../media/image8.png"/><Relationship Id="rId6" Type="http://schemas.openxmlformats.org/officeDocument/2006/relationships/oleObject" Target="../embeddings/oleObject2.bin"/><Relationship Id="rId7" Type="http://schemas.openxmlformats.org/officeDocument/2006/relationships/image" Target="../media/image9.png"/><Relationship Id="rId8" Type="http://schemas.openxmlformats.org/officeDocument/2006/relationships/hyperlink" Target="http://www.dadsclub.com.au/wp-content/uploads/2009/12/sperm.jpg" TargetMode="External"/><Relationship Id="rId9" Type="http://schemas.openxmlformats.org/officeDocument/2006/relationships/image" Target="../media/image11.jpeg"/><Relationship Id="rId10"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8358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1143000"/>
            <a:ext cx="3886200" cy="5129050"/>
          </a:xfrm>
        </p:spPr>
        <p:txBody>
          <a:bodyPr>
            <a:noAutofit/>
          </a:bodyPr>
          <a:lstStyle/>
          <a:p>
            <a:pPr algn="l">
              <a:spcBef>
                <a:spcPts val="0"/>
              </a:spcBef>
              <a:defRPr/>
            </a:pPr>
            <a:r>
              <a:rPr lang="en-US" sz="2000" b="1" dirty="0" smtClean="0">
                <a:ea typeface="+mn-ea"/>
                <a:cs typeface="+mn-cs"/>
              </a:rPr>
              <a:t>2 week process: </a:t>
            </a:r>
            <a:r>
              <a:rPr lang="en-US" sz="2000" dirty="0" smtClean="0">
                <a:ea typeface="+mn-ea"/>
                <a:cs typeface="+mn-cs"/>
              </a:rPr>
              <a:t/>
            </a:r>
            <a:br>
              <a:rPr lang="en-US" sz="2000" dirty="0" smtClean="0">
                <a:ea typeface="+mn-ea"/>
                <a:cs typeface="+mn-cs"/>
              </a:rPr>
            </a:br>
            <a:r>
              <a:rPr lang="en-US" sz="2000" dirty="0" smtClean="0">
                <a:ea typeface="+mn-ea"/>
                <a:cs typeface="+mn-cs"/>
              </a:rPr>
              <a:t>Injectable FSH, frequent monitoring, egg retrieval</a:t>
            </a:r>
            <a:br>
              <a:rPr lang="en-US" sz="2000" dirty="0" smtClean="0">
                <a:ea typeface="+mn-ea"/>
                <a:cs typeface="+mn-cs"/>
              </a:rPr>
            </a:br>
            <a:r>
              <a:rPr lang="en-US" sz="2000" dirty="0" smtClean="0">
                <a:ea typeface="+mn-ea"/>
                <a:cs typeface="+mn-cs"/>
              </a:rPr>
              <a:t/>
            </a:r>
            <a:br>
              <a:rPr lang="en-US" sz="2000" dirty="0" smtClean="0">
                <a:ea typeface="+mn-ea"/>
                <a:cs typeface="+mn-cs"/>
              </a:rPr>
            </a:br>
            <a:r>
              <a:rPr lang="en-US" sz="2000" b="1" dirty="0" smtClean="0">
                <a:ea typeface="+mn-ea"/>
                <a:cs typeface="+mn-cs"/>
              </a:rPr>
              <a:t>Risks:</a:t>
            </a:r>
            <a:r>
              <a:rPr lang="en-US" sz="2000" dirty="0" smtClean="0">
                <a:ea typeface="+mn-ea"/>
                <a:cs typeface="+mn-cs"/>
              </a:rPr>
              <a:t/>
            </a:r>
            <a:br>
              <a:rPr lang="en-US" sz="2000" dirty="0" smtClean="0">
                <a:ea typeface="+mn-ea"/>
                <a:cs typeface="+mn-cs"/>
              </a:rPr>
            </a:br>
            <a:r>
              <a:rPr lang="en-US" sz="2000" dirty="0" smtClean="0">
                <a:ea typeface="+mn-ea"/>
                <a:cs typeface="+mn-cs"/>
              </a:rPr>
              <a:t>Ovarian </a:t>
            </a:r>
            <a:r>
              <a:rPr lang="en-US" sz="2000" dirty="0" err="1" smtClean="0">
                <a:ea typeface="+mn-ea"/>
                <a:cs typeface="+mn-cs"/>
              </a:rPr>
              <a:t>Hyperstimulation</a:t>
            </a:r>
            <a:r>
              <a:rPr lang="en-US" sz="2000" dirty="0" smtClean="0">
                <a:ea typeface="+mn-ea"/>
                <a:cs typeface="+mn-cs"/>
              </a:rPr>
              <a:t/>
            </a:r>
            <a:br>
              <a:rPr lang="en-US" sz="2000" dirty="0" smtClean="0">
                <a:ea typeface="+mn-ea"/>
                <a:cs typeface="+mn-cs"/>
              </a:rPr>
            </a:br>
            <a:r>
              <a:rPr lang="en-US" sz="2000" dirty="0" smtClean="0">
                <a:ea typeface="+mn-ea"/>
                <a:cs typeface="+mn-cs"/>
              </a:rPr>
              <a:t>Delay in cancer </a:t>
            </a:r>
            <a:r>
              <a:rPr lang="en-US" sz="2000" dirty="0" err="1" smtClean="0">
                <a:ea typeface="+mn-ea"/>
                <a:cs typeface="+mn-cs"/>
              </a:rPr>
              <a:t>tx</a:t>
            </a:r>
            <a:r>
              <a:rPr lang="en-US" sz="2000" dirty="0" smtClean="0">
                <a:ea typeface="+mn-ea"/>
                <a:cs typeface="+mn-cs"/>
              </a:rPr>
              <a:t/>
            </a:r>
            <a:br>
              <a:rPr lang="en-US" sz="2000" dirty="0" smtClean="0">
                <a:ea typeface="+mn-ea"/>
                <a:cs typeface="+mn-cs"/>
              </a:rPr>
            </a:br>
            <a:r>
              <a:rPr lang="en-US" sz="2000" dirty="0" smtClean="0">
                <a:ea typeface="+mn-ea"/>
                <a:cs typeface="+mn-cs"/>
              </a:rPr>
              <a:t>High estrogen levels</a:t>
            </a:r>
            <a:br>
              <a:rPr lang="en-US" sz="2000" dirty="0" smtClean="0">
                <a:ea typeface="+mn-ea"/>
                <a:cs typeface="+mn-cs"/>
              </a:rPr>
            </a:br>
            <a:r>
              <a:rPr lang="en-US" sz="2000" dirty="0" smtClean="0">
                <a:ea typeface="+mn-ea"/>
                <a:cs typeface="+mn-cs"/>
              </a:rPr>
              <a:t>Thrombosis Risk</a:t>
            </a:r>
            <a:br>
              <a:rPr lang="en-US" sz="2000" dirty="0" smtClean="0">
                <a:ea typeface="+mn-ea"/>
                <a:cs typeface="+mn-cs"/>
              </a:rPr>
            </a:br>
            <a:r>
              <a:rPr lang="en-US" sz="2000" dirty="0" smtClean="0">
                <a:ea typeface="+mn-ea"/>
                <a:cs typeface="+mn-cs"/>
              </a:rPr>
              <a:t>Bleeding Risk</a:t>
            </a:r>
            <a:br>
              <a:rPr lang="en-US" sz="2000" dirty="0" smtClean="0">
                <a:ea typeface="+mn-ea"/>
                <a:cs typeface="+mn-cs"/>
              </a:rPr>
            </a:br>
            <a:r>
              <a:rPr lang="en-US" sz="2000" dirty="0">
                <a:ea typeface="+mn-ea"/>
                <a:cs typeface="+mn-cs"/>
              </a:rPr>
              <a:t/>
            </a:r>
            <a:br>
              <a:rPr lang="en-US" sz="2000" dirty="0">
                <a:ea typeface="+mn-ea"/>
                <a:cs typeface="+mn-cs"/>
              </a:rPr>
            </a:br>
            <a:r>
              <a:rPr lang="en-US" sz="2000" b="1" dirty="0">
                <a:ea typeface="+mn-ea"/>
                <a:cs typeface="+mn-cs"/>
              </a:rPr>
              <a:t>Only possible in </a:t>
            </a:r>
            <a:r>
              <a:rPr lang="en-US" sz="2000" b="1" dirty="0" smtClean="0">
                <a:ea typeface="+mn-ea"/>
                <a:cs typeface="+mn-cs"/>
              </a:rPr>
              <a:t>pubertal </a:t>
            </a:r>
            <a:r>
              <a:rPr lang="en-US" sz="2000" b="1" dirty="0">
                <a:ea typeface="+mn-ea"/>
                <a:cs typeface="+mn-cs"/>
              </a:rPr>
              <a:t>females</a:t>
            </a:r>
            <a:endParaRPr lang="en-US" sz="2000" b="1" dirty="0"/>
          </a:p>
        </p:txBody>
      </p:sp>
      <p:sp>
        <p:nvSpPr>
          <p:cNvPr id="35844" name="TextBox 4"/>
          <p:cNvSpPr txBox="1">
            <a:spLocks noChangeArrowheads="1"/>
          </p:cNvSpPr>
          <p:nvPr/>
        </p:nvSpPr>
        <p:spPr bwMode="auto">
          <a:xfrm>
            <a:off x="-150381" y="441159"/>
            <a:ext cx="9428053" cy="769441"/>
          </a:xfrm>
          <a:prstGeom prst="rect">
            <a:avLst/>
          </a:prstGeom>
          <a:noFill/>
          <a:ln w="9525">
            <a:noFill/>
            <a:miter lim="800000"/>
            <a:headEnd/>
            <a:tailEnd/>
          </a:ln>
        </p:spPr>
        <p:txBody>
          <a:bodyPr wrap="square">
            <a:spAutoFit/>
          </a:bodyPr>
          <a:lstStyle/>
          <a:p>
            <a:pPr algn="ctr"/>
            <a:r>
              <a:rPr lang="en-US" sz="2400" b="1" dirty="0" smtClean="0">
                <a:solidFill>
                  <a:srgbClr val="0A569F"/>
                </a:solidFill>
              </a:rPr>
              <a:t>What is the process?</a:t>
            </a:r>
          </a:p>
          <a:p>
            <a:pPr algn="ctr"/>
            <a:r>
              <a:rPr lang="en-US" sz="2000" b="1" dirty="0" smtClean="0">
                <a:solidFill>
                  <a:srgbClr val="0A569F"/>
                </a:solidFill>
              </a:rPr>
              <a:t>Embryo or Mature </a:t>
            </a:r>
            <a:r>
              <a:rPr lang="en-US" sz="2000" b="1" dirty="0">
                <a:solidFill>
                  <a:srgbClr val="0A569F"/>
                </a:solidFill>
              </a:rPr>
              <a:t>Oocyte Banking </a:t>
            </a:r>
            <a:r>
              <a:rPr lang="en-US" sz="2000" b="1" dirty="0" smtClean="0">
                <a:solidFill>
                  <a:srgbClr val="0A569F"/>
                </a:solidFill>
              </a:rPr>
              <a:t>Require </a:t>
            </a:r>
            <a:r>
              <a:rPr lang="en-US" sz="2000" b="1" dirty="0">
                <a:solidFill>
                  <a:srgbClr val="0A569F"/>
                </a:solidFill>
              </a:rPr>
              <a:t>Ovarian Stimulation</a:t>
            </a:r>
          </a:p>
        </p:txBody>
      </p:sp>
      <p:pic>
        <p:nvPicPr>
          <p:cNvPr id="6" name="Picture 5"/>
          <p:cNvPicPr/>
          <p:nvPr/>
        </p:nvPicPr>
        <p:blipFill rotWithShape="1">
          <a:blip r:embed="rId3" cstate="print">
            <a:extLst>
              <a:ext uri="{28A0092B-C50C-407E-A947-70E740481C1C}">
                <a14:useLocalDpi xmlns:a14="http://schemas.microsoft.com/office/drawing/2010/main" val="0"/>
              </a:ext>
            </a:extLst>
          </a:blip>
          <a:srcRect l="-432" t="-1" r="-1" b="47912"/>
          <a:stretch/>
        </p:blipFill>
        <p:spPr bwMode="auto">
          <a:xfrm>
            <a:off x="107504" y="1371600"/>
            <a:ext cx="4694032" cy="530080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8899286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460245" y="601824"/>
            <a:ext cx="8229600" cy="868362"/>
          </a:xfrm>
        </p:spPr>
        <p:txBody>
          <a:bodyPr>
            <a:noAutofit/>
          </a:bodyPr>
          <a:lstStyle/>
          <a:p>
            <a:r>
              <a:rPr lang="en-US" dirty="0" err="1" smtClean="0"/>
              <a:t>Letrozole</a:t>
            </a:r>
            <a:r>
              <a:rPr lang="en-US" dirty="0" smtClean="0"/>
              <a:t> + FSH Stimulation </a:t>
            </a:r>
            <a:br>
              <a:rPr lang="en-US" dirty="0" smtClean="0"/>
            </a:br>
            <a:r>
              <a:rPr lang="en-US" dirty="0" smtClean="0"/>
              <a:t>Reduces Estradiol </a:t>
            </a:r>
            <a:r>
              <a:rPr lang="en-US" dirty="0"/>
              <a:t>L</a:t>
            </a:r>
            <a:r>
              <a:rPr lang="en-US" dirty="0" smtClean="0"/>
              <a:t>evels</a:t>
            </a:r>
            <a:br>
              <a:rPr lang="en-US" dirty="0" smtClean="0"/>
            </a:br>
            <a:endParaRPr lang="en-US" dirty="0" smtClean="0"/>
          </a:p>
        </p:txBody>
      </p:sp>
      <p:graphicFrame>
        <p:nvGraphicFramePr>
          <p:cNvPr id="4" name="Group 62"/>
          <p:cNvGraphicFramePr>
            <a:graphicFrameLocks/>
          </p:cNvGraphicFramePr>
          <p:nvPr>
            <p:extLst>
              <p:ext uri="{D42A27DB-BD31-4B8C-83A1-F6EECF244321}">
                <p14:modId xmlns:p14="http://schemas.microsoft.com/office/powerpoint/2010/main" val="2963335127"/>
              </p:ext>
            </p:extLst>
          </p:nvPr>
        </p:nvGraphicFramePr>
        <p:xfrm>
          <a:off x="421763" y="1736870"/>
          <a:ext cx="8382000" cy="4367437"/>
        </p:xfrm>
        <a:graphic>
          <a:graphicData uri="http://schemas.openxmlformats.org/drawingml/2006/table">
            <a:tbl>
              <a:tblPr>
                <a:effectLst/>
              </a:tblPr>
              <a:tblGrid>
                <a:gridCol w="2095500"/>
                <a:gridCol w="2095500"/>
                <a:gridCol w="2095500"/>
                <a:gridCol w="2095500"/>
              </a:tblGrid>
              <a:tr h="1055072">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000" b="1"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dirty="0" err="1">
                          <a:ln>
                            <a:noFill/>
                          </a:ln>
                          <a:solidFill>
                            <a:schemeClr val="tx1"/>
                          </a:solidFill>
                          <a:effectLst/>
                          <a:latin typeface="Arial" pitchFamily="34" charset="0"/>
                          <a:cs typeface="Arial" pitchFamily="34" charset="0"/>
                        </a:rPr>
                        <a:t>Letrozole</a:t>
                      </a:r>
                      <a:r>
                        <a:rPr kumimoji="0" lang="en-US" sz="2000" b="1" i="0" u="none" strike="noStrike" cap="none" normalizeH="0" baseline="0" dirty="0">
                          <a:ln>
                            <a:noFill/>
                          </a:ln>
                          <a:solidFill>
                            <a:schemeClr val="tx1"/>
                          </a:solidFill>
                          <a:effectLst/>
                          <a:latin typeface="Arial" pitchFamily="34" charset="0"/>
                          <a:cs typeface="Arial" pitchFamily="34" charset="0"/>
                        </a:rPr>
                        <a:t> 5 mg + FSH 150 IU</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dirty="0">
                          <a:ln>
                            <a:noFill/>
                          </a:ln>
                          <a:solidFill>
                            <a:schemeClr val="tx1"/>
                          </a:solidFill>
                          <a:effectLst/>
                          <a:latin typeface="Arial" pitchFamily="34" charset="0"/>
                          <a:cs typeface="Arial" pitchFamily="34" charset="0"/>
                        </a:rPr>
                        <a:t>N=47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dirty="0">
                          <a:ln>
                            <a:noFill/>
                          </a:ln>
                          <a:solidFill>
                            <a:schemeClr val="tx1"/>
                          </a:solidFill>
                          <a:effectLst/>
                          <a:latin typeface="Arial" pitchFamily="34" charset="0"/>
                          <a:cs typeface="Arial" pitchFamily="34" charset="0"/>
                        </a:rPr>
                        <a:t>FSH 150 IU</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0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dirty="0">
                          <a:ln>
                            <a:noFill/>
                          </a:ln>
                          <a:solidFill>
                            <a:schemeClr val="tx1"/>
                          </a:solidFill>
                          <a:effectLst/>
                          <a:latin typeface="Arial" pitchFamily="34" charset="0"/>
                          <a:cs typeface="Arial" pitchFamily="34" charset="0"/>
                        </a:rPr>
                        <a:t>N=56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dirty="0">
                          <a:ln>
                            <a:noFill/>
                          </a:ln>
                          <a:solidFill>
                            <a:schemeClr val="tx1"/>
                          </a:solidFill>
                          <a:effectLst/>
                          <a:latin typeface="Arial" pitchFamily="34" charset="0"/>
                          <a:cs typeface="Arial" pitchFamily="34" charset="0"/>
                        </a:rPr>
                        <a:t>P value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39112">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a:ln>
                            <a:noFill/>
                          </a:ln>
                          <a:solidFill>
                            <a:schemeClr val="tx1"/>
                          </a:solidFill>
                          <a:effectLst/>
                          <a:latin typeface="Arial" pitchFamily="34" charset="0"/>
                          <a:cs typeface="Arial" pitchFamily="34" charset="0"/>
                        </a:rPr>
                        <a:t>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r>
              <a:tr h="650387">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Peak </a:t>
                      </a:r>
                      <a:r>
                        <a:rPr kumimoji="0" lang="en-US" sz="2000" b="0" i="0" u="none" strike="noStrike" cap="none" normalizeH="0" baseline="0" dirty="0" err="1">
                          <a:ln>
                            <a:noFill/>
                          </a:ln>
                          <a:solidFill>
                            <a:schemeClr val="tx1"/>
                          </a:solidFill>
                          <a:effectLst/>
                          <a:latin typeface="Arial" pitchFamily="34" charset="0"/>
                          <a:cs typeface="Arial" pitchFamily="34" charset="0"/>
                        </a:rPr>
                        <a:t>Estradiol</a:t>
                      </a:r>
                      <a:endParaRPr kumimoji="0" lang="en-US" sz="20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dirty="0">
                          <a:ln>
                            <a:noFill/>
                          </a:ln>
                          <a:solidFill>
                            <a:schemeClr val="tx1"/>
                          </a:solidFill>
                          <a:effectLst/>
                          <a:latin typeface="Arial" pitchFamily="34" charset="0"/>
                          <a:cs typeface="Arial" pitchFamily="34" charset="0"/>
                        </a:rPr>
                        <a:t>459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dirty="0">
                          <a:ln>
                            <a:noFill/>
                          </a:ln>
                          <a:solidFill>
                            <a:schemeClr val="tx1"/>
                          </a:solidFill>
                          <a:effectLst/>
                          <a:latin typeface="Arial" pitchFamily="34" charset="0"/>
                          <a:cs typeface="Arial" pitchFamily="34" charset="0"/>
                        </a:rPr>
                        <a:t>1453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dirty="0">
                          <a:ln>
                            <a:noFill/>
                          </a:ln>
                          <a:solidFill>
                            <a:schemeClr val="tx1"/>
                          </a:solidFill>
                          <a:effectLst/>
                          <a:latin typeface="Arial" pitchFamily="34" charset="0"/>
                          <a:cs typeface="Arial" pitchFamily="34" charset="0"/>
                        </a:rPr>
                        <a:t>&lt;0.001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39112">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Follicles &gt;17mm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a:ln>
                            <a:noFill/>
                          </a:ln>
                          <a:solidFill>
                            <a:schemeClr val="tx1"/>
                          </a:solidFill>
                          <a:effectLst/>
                          <a:latin typeface="Arial" pitchFamily="34" charset="0"/>
                          <a:cs typeface="Arial" pitchFamily="34" charset="0"/>
                        </a:rPr>
                        <a:t>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&lt;0.001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r>
              <a:tr h="437857">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Oocytes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11.8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10.7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0.31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39112">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2 </a:t>
                      </a:r>
                      <a:r>
                        <a:rPr kumimoji="0" lang="en-US" sz="2000" b="0" i="0" u="none" strike="noStrike" cap="none" normalizeH="0" baseline="0" dirty="0" err="1">
                          <a:ln>
                            <a:noFill/>
                          </a:ln>
                          <a:solidFill>
                            <a:schemeClr val="tx1"/>
                          </a:solidFill>
                          <a:effectLst/>
                          <a:latin typeface="Arial" pitchFamily="34" charset="0"/>
                          <a:cs typeface="Arial" pitchFamily="34" charset="0"/>
                        </a:rPr>
                        <a:t>pronuclei</a:t>
                      </a:r>
                      <a:r>
                        <a:rPr kumimoji="0" lang="en-US" sz="2000" b="0" i="0" u="none" strike="noStrike" cap="none" normalizeH="0" baseline="0" dirty="0">
                          <a:ln>
                            <a:noFill/>
                          </a:ln>
                          <a:solidFill>
                            <a:schemeClr val="tx1"/>
                          </a:solidFill>
                          <a:effectLst/>
                          <a:latin typeface="Arial" pitchFamily="34" charset="0"/>
                          <a:cs typeface="Arial" pitchFamily="34" charset="0"/>
                        </a:rPr>
                        <a:t> (PN)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0.65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r>
              <a:tr h="437857">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Fertilization rate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0.71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61326">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Total FSH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1461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a:ln>
                            <a:noFill/>
                          </a:ln>
                          <a:solidFill>
                            <a:schemeClr val="tx1"/>
                          </a:solidFill>
                          <a:effectLst/>
                          <a:latin typeface="Arial" pitchFamily="34" charset="0"/>
                          <a:cs typeface="Arial" pitchFamily="34" charset="0"/>
                        </a:rPr>
                        <a:t>2355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&lt;0.001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r>
            </a:tbl>
          </a:graphicData>
        </a:graphic>
      </p:graphicFrame>
      <p:sp>
        <p:nvSpPr>
          <p:cNvPr id="77874" name="Rectangle 5"/>
          <p:cNvSpPr>
            <a:spLocks noChangeArrowheads="1"/>
          </p:cNvSpPr>
          <p:nvPr/>
        </p:nvSpPr>
        <p:spPr bwMode="auto">
          <a:xfrm>
            <a:off x="4283968" y="6411913"/>
            <a:ext cx="4138612" cy="369887"/>
          </a:xfrm>
          <a:prstGeom prst="rect">
            <a:avLst/>
          </a:prstGeom>
          <a:noFill/>
          <a:ln w="9525">
            <a:noFill/>
            <a:miter lim="800000"/>
            <a:headEnd/>
            <a:tailEnd/>
          </a:ln>
        </p:spPr>
        <p:txBody>
          <a:bodyPr wrap="none">
            <a:spAutoFit/>
          </a:bodyPr>
          <a:lstStyle/>
          <a:p>
            <a:r>
              <a:rPr lang="en-US" dirty="0" err="1">
                <a:latin typeface="Calibri" pitchFamily="34" charset="0"/>
              </a:rPr>
              <a:t>Oktay</a:t>
            </a:r>
            <a:r>
              <a:rPr lang="en-US" dirty="0">
                <a:latin typeface="Calibri" pitchFamily="34" charset="0"/>
              </a:rPr>
              <a:t> et al. J </a:t>
            </a:r>
            <a:r>
              <a:rPr lang="en-US" dirty="0" err="1">
                <a:latin typeface="Calibri" pitchFamily="34" charset="0"/>
              </a:rPr>
              <a:t>Clin</a:t>
            </a:r>
            <a:r>
              <a:rPr lang="en-US" dirty="0">
                <a:latin typeface="Calibri" pitchFamily="34" charset="0"/>
              </a:rPr>
              <a:t> </a:t>
            </a:r>
            <a:r>
              <a:rPr lang="en-US" dirty="0" err="1">
                <a:latin typeface="Calibri" pitchFamily="34" charset="0"/>
              </a:rPr>
              <a:t>Endocrinol</a:t>
            </a:r>
            <a:r>
              <a:rPr lang="en-US" dirty="0">
                <a:latin typeface="Calibri" pitchFamily="34" charset="0"/>
              </a:rPr>
              <a:t> </a:t>
            </a:r>
            <a:r>
              <a:rPr lang="en-US" dirty="0" err="1">
                <a:latin typeface="Calibri" pitchFamily="34" charset="0"/>
              </a:rPr>
              <a:t>Metab</a:t>
            </a:r>
            <a:r>
              <a:rPr lang="en-US" dirty="0">
                <a:latin typeface="Calibri" pitchFamily="34" charset="0"/>
              </a:rPr>
              <a:t>, 2006.</a:t>
            </a:r>
          </a:p>
        </p:txBody>
      </p:sp>
    </p:spTree>
    <p:extLst>
      <p:ext uri="{BB962C8B-B14F-4D97-AF65-F5344CB8AC3E}">
        <p14:creationId xmlns:p14="http://schemas.microsoft.com/office/powerpoint/2010/main" val="281535158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7883" y="1652360"/>
            <a:ext cx="6014544" cy="4038584"/>
          </a:xfrm>
          <a:prstGeom prst="rect">
            <a:avLst/>
          </a:prstGeom>
          <a:noFill/>
          <a:extLst>
            <a:ext uri="{909E8E84-426E-40dd-AFC4-6F175D3DCCD1}">
              <a14:hiddenFill xmlns:a14="http://schemas.microsoft.com/office/drawing/2010/main">
                <a:solidFill>
                  <a:srgbClr val="FFFFFF"/>
                </a:solidFill>
              </a14:hiddenFill>
            </a:ext>
          </a:extLst>
        </p:spPr>
      </p:pic>
      <p:sp>
        <p:nvSpPr>
          <p:cNvPr id="4099" name="Text Box 3"/>
          <p:cNvSpPr txBox="1">
            <a:spLocks noChangeArrowheads="1"/>
          </p:cNvSpPr>
          <p:nvPr/>
        </p:nvSpPr>
        <p:spPr bwMode="auto">
          <a:xfrm>
            <a:off x="4572000" y="6516618"/>
            <a:ext cx="7620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US" sz="1600" dirty="0" smtClean="0"/>
              <a:t> </a:t>
            </a:r>
            <a:r>
              <a:rPr lang="en-US" sz="1600" dirty="0" err="1"/>
              <a:t>Azim</a:t>
            </a:r>
            <a:r>
              <a:rPr lang="en-US" sz="1600" dirty="0"/>
              <a:t> AA </a:t>
            </a:r>
            <a:r>
              <a:rPr lang="en-US" sz="1600" dirty="0" smtClean="0"/>
              <a:t>et al</a:t>
            </a:r>
            <a:r>
              <a:rPr lang="en-US" sz="1600" dirty="0"/>
              <a:t>., J </a:t>
            </a:r>
            <a:r>
              <a:rPr lang="en-US" sz="1600" dirty="0" err="1"/>
              <a:t>Clin</a:t>
            </a:r>
            <a:r>
              <a:rPr lang="en-US" sz="1600" dirty="0"/>
              <a:t> </a:t>
            </a:r>
            <a:r>
              <a:rPr lang="en-US" sz="1600" dirty="0" err="1"/>
              <a:t>Oncol</a:t>
            </a:r>
            <a:r>
              <a:rPr lang="en-US" sz="1600" dirty="0"/>
              <a:t> 2008;26:2</a:t>
            </a:r>
            <a:r>
              <a:rPr lang="en-US" sz="1000" dirty="0" smtClean="0"/>
              <a:t>.</a:t>
            </a:r>
            <a:endParaRPr lang="en-US" sz="1000" dirty="0"/>
          </a:p>
        </p:txBody>
      </p:sp>
      <p:sp>
        <p:nvSpPr>
          <p:cNvPr id="4103" name="Text Box 7"/>
          <p:cNvSpPr txBox="1">
            <a:spLocks noChangeArrowheads="1"/>
          </p:cNvSpPr>
          <p:nvPr/>
        </p:nvSpPr>
        <p:spPr bwMode="auto">
          <a:xfrm>
            <a:off x="1763688" y="6309320"/>
            <a:ext cx="76200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US" sz="1000" dirty="0"/>
              <a:t>http://dx.doi.org/10.1016/j.fertnstert.2012.09.022</a:t>
            </a:r>
          </a:p>
        </p:txBody>
      </p:sp>
      <p:sp>
        <p:nvSpPr>
          <p:cNvPr id="3" name="TextBox 2"/>
          <p:cNvSpPr txBox="1"/>
          <p:nvPr/>
        </p:nvSpPr>
        <p:spPr>
          <a:xfrm>
            <a:off x="100314" y="441086"/>
            <a:ext cx="8936182" cy="1569660"/>
          </a:xfrm>
          <a:prstGeom prst="rect">
            <a:avLst/>
          </a:prstGeom>
          <a:noFill/>
        </p:spPr>
        <p:txBody>
          <a:bodyPr wrap="square" rtlCol="0">
            <a:spAutoFit/>
          </a:bodyPr>
          <a:lstStyle/>
          <a:p>
            <a:pPr algn="ctr"/>
            <a:r>
              <a:rPr lang="en-US" sz="2400" b="1" dirty="0" smtClean="0">
                <a:solidFill>
                  <a:srgbClr val="0A569F"/>
                </a:solidFill>
              </a:rPr>
              <a:t>Relapse</a:t>
            </a:r>
            <a:r>
              <a:rPr lang="en-US" sz="2400" b="1" dirty="0">
                <a:solidFill>
                  <a:srgbClr val="0A569F"/>
                </a:solidFill>
              </a:rPr>
              <a:t>-free survival in women with breast cancer stimulated with </a:t>
            </a:r>
            <a:r>
              <a:rPr lang="en-US" sz="2400" b="1" dirty="0" err="1" smtClean="0">
                <a:solidFill>
                  <a:srgbClr val="0A569F"/>
                </a:solidFill>
              </a:rPr>
              <a:t>letrozole</a:t>
            </a:r>
            <a:r>
              <a:rPr lang="en-US" sz="2400" b="1" dirty="0" smtClean="0">
                <a:solidFill>
                  <a:srgbClr val="0A569F"/>
                </a:solidFill>
              </a:rPr>
              <a:t>/FSH </a:t>
            </a:r>
            <a:r>
              <a:rPr lang="en-US" sz="2400" b="1" dirty="0">
                <a:solidFill>
                  <a:srgbClr val="0A569F"/>
                </a:solidFill>
              </a:rPr>
              <a:t>versus </a:t>
            </a:r>
            <a:r>
              <a:rPr lang="en-US" sz="2400" b="1" dirty="0" smtClean="0">
                <a:solidFill>
                  <a:srgbClr val="0A569F"/>
                </a:solidFill>
              </a:rPr>
              <a:t>controls</a:t>
            </a:r>
          </a:p>
          <a:p>
            <a:pPr algn="ctr"/>
            <a:endParaRPr lang="en-US" sz="2400" b="1" dirty="0" smtClean="0">
              <a:solidFill>
                <a:srgbClr val="0A569F"/>
              </a:solidFill>
            </a:endParaRPr>
          </a:p>
          <a:p>
            <a:pPr algn="ctr"/>
            <a:r>
              <a:rPr lang="en-US" sz="2400" b="1" dirty="0" smtClean="0">
                <a:solidFill>
                  <a:srgbClr val="0A569F"/>
                </a:solidFill>
              </a:rPr>
              <a:t>                                    HR = 0.56</a:t>
            </a:r>
            <a:r>
              <a:rPr lang="en-US" sz="2400" b="1" dirty="0">
                <a:solidFill>
                  <a:srgbClr val="0A569F"/>
                </a:solidFill>
              </a:rPr>
              <a:t>, 95% CI </a:t>
            </a:r>
            <a:r>
              <a:rPr lang="en-US" sz="2400" b="1" dirty="0" smtClean="0">
                <a:solidFill>
                  <a:srgbClr val="0A569F"/>
                </a:solidFill>
              </a:rPr>
              <a:t>0.17-1.9</a:t>
            </a:r>
            <a:endParaRPr lang="en-US" sz="2400" b="1" dirty="0">
              <a:solidFill>
                <a:srgbClr val="0A569F"/>
              </a:solidFill>
            </a:endParaRPr>
          </a:p>
        </p:txBody>
      </p:sp>
    </p:spTree>
    <p:extLst>
      <p:ext uri="{BB962C8B-B14F-4D97-AF65-F5344CB8AC3E}">
        <p14:creationId xmlns:p14="http://schemas.microsoft.com/office/powerpoint/2010/main" val="80869203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ChangeArrowheads="1"/>
          </p:cNvSpPr>
          <p:nvPr>
            <p:ph type="title" idx="4294967295"/>
          </p:nvPr>
        </p:nvSpPr>
        <p:spPr>
          <a:xfrm>
            <a:off x="1135647" y="283325"/>
            <a:ext cx="6870023" cy="1143000"/>
          </a:xfrm>
        </p:spPr>
        <p:txBody>
          <a:bodyPr/>
          <a:lstStyle/>
          <a:p>
            <a:pPr eaLnBrk="1" hangingPunct="1">
              <a:defRPr/>
            </a:pPr>
            <a:r>
              <a:rPr lang="en-US" dirty="0"/>
              <a:t>What About Ovarian Suppression Through Chemotherapy? </a:t>
            </a:r>
            <a:endParaRPr lang="en-US" dirty="0" smtClean="0"/>
          </a:p>
        </p:txBody>
      </p:sp>
      <p:sp>
        <p:nvSpPr>
          <p:cNvPr id="562179" name="Rectangle 3"/>
          <p:cNvSpPr>
            <a:spLocks noGrp="1" noChangeArrowheads="1"/>
          </p:cNvSpPr>
          <p:nvPr>
            <p:ph type="body" idx="4294967295"/>
          </p:nvPr>
        </p:nvSpPr>
        <p:spPr>
          <a:xfrm>
            <a:off x="683568" y="1700808"/>
            <a:ext cx="8077200" cy="5791200"/>
          </a:xfrm>
        </p:spPr>
        <p:txBody>
          <a:bodyPr/>
          <a:lstStyle/>
          <a:p>
            <a:pPr fontAlgn="auto">
              <a:spcAft>
                <a:spcPts val="0"/>
              </a:spcAft>
              <a:defRPr/>
            </a:pPr>
            <a:r>
              <a:rPr lang="en-US" dirty="0" smtClean="0"/>
              <a:t>High </a:t>
            </a:r>
            <a:r>
              <a:rPr lang="en-US" dirty="0"/>
              <a:t>rates of ovarian preservation observed compared to historical controls in women treated for hematologic malignancies</a:t>
            </a:r>
          </a:p>
          <a:p>
            <a:pPr fontAlgn="auto">
              <a:spcAft>
                <a:spcPts val="0"/>
              </a:spcAft>
              <a:buFont typeface="Arial"/>
              <a:buChar char="•"/>
              <a:defRPr/>
            </a:pPr>
            <a:r>
              <a:rPr lang="en-US" dirty="0"/>
              <a:t>Results of randomized studies in breast cancer have been mixed and commonly used only return of menses as endpoint</a:t>
            </a:r>
          </a:p>
          <a:p>
            <a:pPr fontAlgn="auto">
              <a:spcAft>
                <a:spcPts val="0"/>
              </a:spcAft>
              <a:buFont typeface="Arial"/>
              <a:buChar char="•"/>
              <a:defRPr/>
            </a:pPr>
            <a:r>
              <a:rPr lang="en-US" dirty="0"/>
              <a:t>Few data are available on pregnancy outcomes </a:t>
            </a:r>
          </a:p>
        </p:txBody>
      </p:sp>
    </p:spTree>
    <p:extLst>
      <p:ext uri="{BB962C8B-B14F-4D97-AF65-F5344CB8AC3E}">
        <p14:creationId xmlns:p14="http://schemas.microsoft.com/office/powerpoint/2010/main" val="83450698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p:cNvSpPr>
          <p:nvPr>
            <p:ph type="title" idx="4294967295"/>
          </p:nvPr>
        </p:nvSpPr>
        <p:spPr>
          <a:xfrm>
            <a:off x="457200" y="87965"/>
            <a:ext cx="8229600" cy="1143000"/>
          </a:xfrm>
        </p:spPr>
        <p:txBody>
          <a:bodyPr/>
          <a:lstStyle/>
          <a:p>
            <a:r>
              <a:rPr lang="en-US" dirty="0">
                <a:latin typeface="Arial" charset="0"/>
              </a:rPr>
              <a:t>POEMS/S0230 Schema</a:t>
            </a:r>
          </a:p>
        </p:txBody>
      </p:sp>
      <p:graphicFrame>
        <p:nvGraphicFramePr>
          <p:cNvPr id="2" name="Diagram 1"/>
          <p:cNvGraphicFramePr/>
          <p:nvPr>
            <p:extLst>
              <p:ext uri="{D42A27DB-BD31-4B8C-83A1-F6EECF244321}">
                <p14:modId xmlns:p14="http://schemas.microsoft.com/office/powerpoint/2010/main" val="3926588215"/>
              </p:ext>
            </p:extLst>
          </p:nvPr>
        </p:nvGraphicFramePr>
        <p:xfrm>
          <a:off x="323536" y="1124744"/>
          <a:ext cx="8493125" cy="48196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683" name="TextBox 3"/>
          <p:cNvSpPr txBox="1">
            <a:spLocks noChangeArrowheads="1"/>
          </p:cNvSpPr>
          <p:nvPr/>
        </p:nvSpPr>
        <p:spPr bwMode="auto">
          <a:xfrm>
            <a:off x="4860032" y="6469063"/>
            <a:ext cx="4032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
                <a:solidFill>
                  <a:schemeClr val="tx1"/>
                </a:solidFill>
                <a:latin typeface="Arial" charset="0"/>
                <a:ea typeface="ＭＳ Ｐゴシック" charset="0"/>
                <a:cs typeface="ＭＳ Ｐゴシック" charset="0"/>
              </a:defRPr>
            </a:lvl1pPr>
            <a:lvl2pPr marL="742950" indent="-285750" eaLnBrk="0" hangingPunct="0">
              <a:defRPr sz="400">
                <a:solidFill>
                  <a:schemeClr val="tx1"/>
                </a:solidFill>
                <a:latin typeface="Arial" charset="0"/>
                <a:ea typeface="ＭＳ Ｐゴシック" charset="0"/>
              </a:defRPr>
            </a:lvl2pPr>
            <a:lvl3pPr marL="1143000" indent="-228600" eaLnBrk="0" hangingPunct="0">
              <a:defRPr sz="400">
                <a:solidFill>
                  <a:schemeClr val="tx1"/>
                </a:solidFill>
                <a:latin typeface="Arial" charset="0"/>
                <a:ea typeface="ＭＳ Ｐゴシック" charset="0"/>
              </a:defRPr>
            </a:lvl3pPr>
            <a:lvl4pPr marL="1600200" indent="-228600" eaLnBrk="0" hangingPunct="0">
              <a:defRPr sz="400">
                <a:solidFill>
                  <a:schemeClr val="tx1"/>
                </a:solidFill>
                <a:latin typeface="Arial" charset="0"/>
                <a:ea typeface="ＭＳ Ｐゴシック" charset="0"/>
              </a:defRPr>
            </a:lvl4pPr>
            <a:lvl5pPr marL="2057400" indent="-228600" eaLnBrk="0" hangingPunct="0">
              <a:defRPr sz="400">
                <a:solidFill>
                  <a:schemeClr val="tx1"/>
                </a:solidFill>
                <a:latin typeface="Arial" charset="0"/>
                <a:ea typeface="ＭＳ Ｐゴシック" charset="0"/>
              </a:defRPr>
            </a:lvl5pPr>
            <a:lvl6pPr marL="2514600" indent="-228600" eaLnBrk="0" fontAlgn="base" hangingPunct="0">
              <a:spcBef>
                <a:spcPct val="0"/>
              </a:spcBef>
              <a:spcAft>
                <a:spcPct val="0"/>
              </a:spcAft>
              <a:defRPr sz="400">
                <a:solidFill>
                  <a:schemeClr val="tx1"/>
                </a:solidFill>
                <a:latin typeface="Arial" charset="0"/>
                <a:ea typeface="ＭＳ Ｐゴシック" charset="0"/>
              </a:defRPr>
            </a:lvl6pPr>
            <a:lvl7pPr marL="2971800" indent="-228600" eaLnBrk="0" fontAlgn="base" hangingPunct="0">
              <a:spcBef>
                <a:spcPct val="0"/>
              </a:spcBef>
              <a:spcAft>
                <a:spcPct val="0"/>
              </a:spcAft>
              <a:defRPr sz="400">
                <a:solidFill>
                  <a:schemeClr val="tx1"/>
                </a:solidFill>
                <a:latin typeface="Arial" charset="0"/>
                <a:ea typeface="ＭＳ Ｐゴシック" charset="0"/>
              </a:defRPr>
            </a:lvl7pPr>
            <a:lvl8pPr marL="3429000" indent="-228600" eaLnBrk="0" fontAlgn="base" hangingPunct="0">
              <a:spcBef>
                <a:spcPct val="0"/>
              </a:spcBef>
              <a:spcAft>
                <a:spcPct val="0"/>
              </a:spcAft>
              <a:defRPr sz="400">
                <a:solidFill>
                  <a:schemeClr val="tx1"/>
                </a:solidFill>
                <a:latin typeface="Arial" charset="0"/>
                <a:ea typeface="ＭＳ Ｐゴシック" charset="0"/>
              </a:defRPr>
            </a:lvl8pPr>
            <a:lvl9pPr marL="3886200" indent="-228600" eaLnBrk="0" fontAlgn="base" hangingPunct="0">
              <a:spcBef>
                <a:spcPct val="0"/>
              </a:spcBef>
              <a:spcAft>
                <a:spcPct val="0"/>
              </a:spcAft>
              <a:defRPr sz="400">
                <a:solidFill>
                  <a:schemeClr val="tx1"/>
                </a:solidFill>
                <a:latin typeface="Arial" charset="0"/>
                <a:ea typeface="ＭＳ Ｐゴシック" charset="0"/>
              </a:defRPr>
            </a:lvl9pPr>
          </a:lstStyle>
          <a:p>
            <a:pPr eaLnBrk="1" hangingPunct="1"/>
            <a:r>
              <a:rPr lang="en-US" sz="1600" dirty="0"/>
              <a:t>Moore et al, ASCO 2014, NEJM 2015</a:t>
            </a:r>
          </a:p>
        </p:txBody>
      </p:sp>
    </p:spTree>
    <p:extLst>
      <p:ext uri="{BB962C8B-B14F-4D97-AF65-F5344CB8AC3E}">
        <p14:creationId xmlns:p14="http://schemas.microsoft.com/office/powerpoint/2010/main" val="5660990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3"/>
          <p:cNvSpPr>
            <a:spLocks noGrp="1"/>
          </p:cNvSpPr>
          <p:nvPr>
            <p:ph type="title"/>
          </p:nvPr>
        </p:nvSpPr>
        <p:spPr>
          <a:xfrm>
            <a:off x="457200" y="237711"/>
            <a:ext cx="8229600" cy="858753"/>
          </a:xfrm>
        </p:spPr>
        <p:txBody>
          <a:bodyPr/>
          <a:lstStyle/>
          <a:p>
            <a:r>
              <a:rPr lang="en-US" dirty="0">
                <a:latin typeface="Arial" charset="0"/>
              </a:rPr>
              <a:t>POEMS Consort Diagram</a:t>
            </a:r>
          </a:p>
        </p:txBody>
      </p:sp>
      <p:pic>
        <p:nvPicPr>
          <p:cNvPr id="23554" name="Picture 1"/>
          <p:cNvPicPr>
            <a:picLocks noChangeAspect="1"/>
          </p:cNvPicPr>
          <p:nvPr/>
        </p:nvPicPr>
        <p:blipFill>
          <a:blip r:embed="rId2"/>
          <a:srcRect/>
          <a:stretch>
            <a:fillRect/>
          </a:stretch>
        </p:blipFill>
        <p:spPr bwMode="auto">
          <a:xfrm>
            <a:off x="228600" y="1556792"/>
            <a:ext cx="8686800" cy="3805386"/>
          </a:xfrm>
          <a:prstGeom prst="rect">
            <a:avLst/>
          </a:prstGeom>
          <a:solidFill>
            <a:schemeClr val="accent6"/>
          </a:solidFill>
          <a:ln w="9525">
            <a:noFill/>
            <a:miter lim="800000"/>
            <a:headEnd/>
            <a:tailEnd/>
          </a:ln>
        </p:spPr>
      </p:pic>
      <p:sp>
        <p:nvSpPr>
          <p:cNvPr id="73731" name="TextBox 4"/>
          <p:cNvSpPr txBox="1">
            <a:spLocks noChangeArrowheads="1"/>
          </p:cNvSpPr>
          <p:nvPr/>
        </p:nvSpPr>
        <p:spPr bwMode="auto">
          <a:xfrm>
            <a:off x="5003800" y="6469063"/>
            <a:ext cx="4032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
                <a:solidFill>
                  <a:schemeClr val="tx1"/>
                </a:solidFill>
                <a:latin typeface="Arial" charset="0"/>
                <a:ea typeface="ＭＳ Ｐゴシック" charset="0"/>
                <a:cs typeface="ＭＳ Ｐゴシック" charset="0"/>
              </a:defRPr>
            </a:lvl1pPr>
            <a:lvl2pPr marL="742950" indent="-285750" eaLnBrk="0" hangingPunct="0">
              <a:defRPr sz="400">
                <a:solidFill>
                  <a:schemeClr val="tx1"/>
                </a:solidFill>
                <a:latin typeface="Arial" charset="0"/>
                <a:ea typeface="ＭＳ Ｐゴシック" charset="0"/>
              </a:defRPr>
            </a:lvl2pPr>
            <a:lvl3pPr marL="1143000" indent="-228600" eaLnBrk="0" hangingPunct="0">
              <a:defRPr sz="400">
                <a:solidFill>
                  <a:schemeClr val="tx1"/>
                </a:solidFill>
                <a:latin typeface="Arial" charset="0"/>
                <a:ea typeface="ＭＳ Ｐゴシック" charset="0"/>
              </a:defRPr>
            </a:lvl3pPr>
            <a:lvl4pPr marL="1600200" indent="-228600" eaLnBrk="0" hangingPunct="0">
              <a:defRPr sz="400">
                <a:solidFill>
                  <a:schemeClr val="tx1"/>
                </a:solidFill>
                <a:latin typeface="Arial" charset="0"/>
                <a:ea typeface="ＭＳ Ｐゴシック" charset="0"/>
              </a:defRPr>
            </a:lvl4pPr>
            <a:lvl5pPr marL="2057400" indent="-228600" eaLnBrk="0" hangingPunct="0">
              <a:defRPr sz="400">
                <a:solidFill>
                  <a:schemeClr val="tx1"/>
                </a:solidFill>
                <a:latin typeface="Arial" charset="0"/>
                <a:ea typeface="ＭＳ Ｐゴシック" charset="0"/>
              </a:defRPr>
            </a:lvl5pPr>
            <a:lvl6pPr marL="2514600" indent="-228600" eaLnBrk="0" fontAlgn="base" hangingPunct="0">
              <a:spcBef>
                <a:spcPct val="0"/>
              </a:spcBef>
              <a:spcAft>
                <a:spcPct val="0"/>
              </a:spcAft>
              <a:defRPr sz="400">
                <a:solidFill>
                  <a:schemeClr val="tx1"/>
                </a:solidFill>
                <a:latin typeface="Arial" charset="0"/>
                <a:ea typeface="ＭＳ Ｐゴシック" charset="0"/>
              </a:defRPr>
            </a:lvl6pPr>
            <a:lvl7pPr marL="2971800" indent="-228600" eaLnBrk="0" fontAlgn="base" hangingPunct="0">
              <a:spcBef>
                <a:spcPct val="0"/>
              </a:spcBef>
              <a:spcAft>
                <a:spcPct val="0"/>
              </a:spcAft>
              <a:defRPr sz="400">
                <a:solidFill>
                  <a:schemeClr val="tx1"/>
                </a:solidFill>
                <a:latin typeface="Arial" charset="0"/>
                <a:ea typeface="ＭＳ Ｐゴシック" charset="0"/>
              </a:defRPr>
            </a:lvl7pPr>
            <a:lvl8pPr marL="3429000" indent="-228600" eaLnBrk="0" fontAlgn="base" hangingPunct="0">
              <a:spcBef>
                <a:spcPct val="0"/>
              </a:spcBef>
              <a:spcAft>
                <a:spcPct val="0"/>
              </a:spcAft>
              <a:defRPr sz="400">
                <a:solidFill>
                  <a:schemeClr val="tx1"/>
                </a:solidFill>
                <a:latin typeface="Arial" charset="0"/>
                <a:ea typeface="ＭＳ Ｐゴシック" charset="0"/>
              </a:defRPr>
            </a:lvl8pPr>
            <a:lvl9pPr marL="3886200" indent="-228600" eaLnBrk="0" fontAlgn="base" hangingPunct="0">
              <a:spcBef>
                <a:spcPct val="0"/>
              </a:spcBef>
              <a:spcAft>
                <a:spcPct val="0"/>
              </a:spcAft>
              <a:defRPr sz="400">
                <a:solidFill>
                  <a:schemeClr val="tx1"/>
                </a:solidFill>
                <a:latin typeface="Arial" charset="0"/>
                <a:ea typeface="ＭＳ Ｐゴシック" charset="0"/>
              </a:defRPr>
            </a:lvl9pPr>
          </a:lstStyle>
          <a:p>
            <a:pPr eaLnBrk="1" hangingPunct="1"/>
            <a:r>
              <a:rPr lang="en-US" sz="1600" dirty="0"/>
              <a:t>Moore et al, ASCO 2014, NEJM 2015</a:t>
            </a:r>
          </a:p>
        </p:txBody>
      </p:sp>
    </p:spTree>
    <p:extLst>
      <p:ext uri="{BB962C8B-B14F-4D97-AF65-F5344CB8AC3E}">
        <p14:creationId xmlns:p14="http://schemas.microsoft.com/office/powerpoint/2010/main" val="34488901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457200" y="97537"/>
            <a:ext cx="8229600" cy="1143000"/>
          </a:xfrm>
        </p:spPr>
        <p:txBody>
          <a:bodyPr/>
          <a:lstStyle/>
          <a:p>
            <a:r>
              <a:rPr lang="en-US" dirty="0">
                <a:latin typeface="Arial" charset="0"/>
              </a:rPr>
              <a:t>POEMS Ovarian Failure</a:t>
            </a:r>
          </a:p>
        </p:txBody>
      </p:sp>
      <p:graphicFrame>
        <p:nvGraphicFramePr>
          <p:cNvPr id="26786" name="Group 162"/>
          <p:cNvGraphicFramePr>
            <a:graphicFrameLocks noGrp="1"/>
          </p:cNvGraphicFramePr>
          <p:nvPr>
            <p:ph idx="1"/>
            <p:extLst>
              <p:ext uri="{D42A27DB-BD31-4B8C-83A1-F6EECF244321}">
                <p14:modId xmlns:p14="http://schemas.microsoft.com/office/powerpoint/2010/main" val="1569971901"/>
              </p:ext>
            </p:extLst>
          </p:nvPr>
        </p:nvGraphicFramePr>
        <p:xfrm>
          <a:off x="752475" y="1102941"/>
          <a:ext cx="7362825" cy="1233487"/>
        </p:xfrm>
        <a:graphic>
          <a:graphicData uri="http://schemas.openxmlformats.org/drawingml/2006/table">
            <a:tbl>
              <a:tblPr/>
              <a:tblGrid>
                <a:gridCol w="3324516"/>
                <a:gridCol w="2082711"/>
                <a:gridCol w="1955598"/>
              </a:tblGrid>
              <a:tr h="729410">
                <a:tc>
                  <a:txBody>
                    <a:bodyPr/>
                    <a:lstStyle/>
                    <a:p>
                      <a:pPr marL="0" marR="0" lvl="0" indent="0" algn="l" defTabSz="914400" rtl="0" eaLnBrk="1" fontAlgn="base" latinLnBrk="0" hangingPunct="1">
                        <a:lnSpc>
                          <a:spcPct val="150000"/>
                        </a:lnSpc>
                        <a:spcBef>
                          <a:spcPts val="38"/>
                        </a:spcBef>
                        <a:spcAft>
                          <a:spcPct val="0"/>
                        </a:spcAft>
                        <a:buClrTx/>
                        <a:buSzTx/>
                        <a:buFontTx/>
                        <a:buNone/>
                        <a:tabLst/>
                      </a:pPr>
                      <a:r>
                        <a:rPr kumimoji="0" lang="en-US" sz="2000" b="1" i="0" u="none" strike="noStrike" cap="none" normalizeH="0" baseline="0" dirty="0" smtClean="0">
                          <a:ln>
                            <a:noFill/>
                          </a:ln>
                          <a:solidFill>
                            <a:srgbClr val="333399"/>
                          </a:solidFill>
                          <a:effectLst/>
                          <a:latin typeface="Arial" charset="0"/>
                          <a:cs typeface="Arial" charset="0"/>
                        </a:rPr>
                        <a:t> </a:t>
                      </a:r>
                      <a:endParaRPr kumimoji="0" lang="en-US" sz="2000" b="1" i="0" u="none" strike="noStrike" cap="none" normalizeH="0" baseline="0" dirty="0" smtClean="0">
                        <a:ln>
                          <a:noFill/>
                        </a:ln>
                        <a:solidFill>
                          <a:srgbClr val="333399"/>
                        </a:solidFill>
                        <a:effectLst/>
                        <a:latin typeface="Calibri" pitchFamily="34" charset="0"/>
                        <a:cs typeface="Arial" charset="0"/>
                      </a:endParaRPr>
                    </a:p>
                  </a:txBody>
                  <a:tcPr marL="68580" marR="68580" marT="0" marB="0" horzOverflow="overflow">
                    <a:lnL w="12700" cap="flat" cmpd="sng" algn="ctr">
                      <a:noFill/>
                      <a:prstDash val="solid"/>
                      <a:round/>
                      <a:headEnd type="none" w="med" len="med"/>
                      <a:tailEnd type="none" w="med" len="med"/>
                    </a:lnL>
                    <a:lnR w="12700" cap="flat" cmpd="sng" algn="ctr">
                      <a:solidFill>
                        <a:schemeClr val="tx1">
                          <a:lumMod val="90000"/>
                          <a:lumOff val="10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8"/>
                        </a:spcBef>
                        <a:spcAft>
                          <a:spcPct val="0"/>
                        </a:spcAft>
                        <a:buClrTx/>
                        <a:buSzTx/>
                        <a:buFontTx/>
                        <a:buNone/>
                        <a:tabLst/>
                      </a:pPr>
                      <a:r>
                        <a:rPr kumimoji="0" lang="en-US" sz="2000" b="1" i="0" u="none" strike="noStrike" cap="none" normalizeH="0" baseline="0" dirty="0" smtClean="0">
                          <a:ln>
                            <a:noFill/>
                          </a:ln>
                          <a:solidFill>
                            <a:srgbClr val="333399"/>
                          </a:solidFill>
                          <a:effectLst/>
                          <a:latin typeface="Arial" charset="0"/>
                          <a:cs typeface="Arial" charset="0"/>
                        </a:rPr>
                        <a:t>Standard Chemotherapy</a:t>
                      </a:r>
                      <a:endParaRPr kumimoji="0" lang="en-US" sz="2000" b="1" i="0" u="none" strike="noStrike" cap="none" normalizeH="0" baseline="0" dirty="0" smtClean="0">
                        <a:ln>
                          <a:noFill/>
                        </a:ln>
                        <a:solidFill>
                          <a:srgbClr val="333399"/>
                        </a:solidFill>
                        <a:effectLst/>
                        <a:latin typeface="Calibri" pitchFamily="34" charset="0"/>
                        <a:cs typeface="Arial" charset="0"/>
                      </a:endParaRPr>
                    </a:p>
                  </a:txBody>
                  <a:tcPr marL="68580" marR="68580" marT="0" marB="0" horzOverflow="overflow">
                    <a:lnL w="12700" cap="flat" cmpd="sng" algn="ctr">
                      <a:solidFill>
                        <a:schemeClr val="tx1">
                          <a:lumMod val="90000"/>
                          <a:lumOff val="10000"/>
                        </a:schemeClr>
                      </a:solidFill>
                      <a:prstDash val="solid"/>
                      <a:round/>
                      <a:headEnd type="none" w="med" len="med"/>
                      <a:tailEnd type="none" w="med" len="med"/>
                    </a:lnL>
                    <a:lnR w="12700" cap="flat" cmpd="sng" algn="ctr">
                      <a:solidFill>
                        <a:schemeClr val="tx1">
                          <a:lumMod val="90000"/>
                          <a:lumOff val="10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8"/>
                        </a:spcBef>
                        <a:spcAft>
                          <a:spcPct val="0"/>
                        </a:spcAft>
                        <a:buClrTx/>
                        <a:buSzTx/>
                        <a:buFontTx/>
                        <a:buNone/>
                        <a:tabLst/>
                      </a:pPr>
                      <a:r>
                        <a:rPr kumimoji="0" lang="en-US" sz="2000" b="1" i="0" u="none" strike="noStrike" cap="none" normalizeH="0" baseline="0" dirty="0" smtClean="0">
                          <a:ln>
                            <a:noFill/>
                          </a:ln>
                          <a:solidFill>
                            <a:srgbClr val="333399"/>
                          </a:solidFill>
                          <a:effectLst/>
                          <a:latin typeface="Arial" charset="0"/>
                          <a:cs typeface="Arial" charset="0"/>
                        </a:rPr>
                        <a:t>Chemotherapy </a:t>
                      </a:r>
                    </a:p>
                    <a:p>
                      <a:pPr marL="0" marR="0" lvl="0" indent="0" algn="l" defTabSz="914400" rtl="0" eaLnBrk="1" fontAlgn="base" latinLnBrk="0" hangingPunct="1">
                        <a:lnSpc>
                          <a:spcPct val="100000"/>
                        </a:lnSpc>
                        <a:spcBef>
                          <a:spcPts val="38"/>
                        </a:spcBef>
                        <a:spcAft>
                          <a:spcPct val="0"/>
                        </a:spcAft>
                        <a:buClrTx/>
                        <a:buSzTx/>
                        <a:buFontTx/>
                        <a:buNone/>
                        <a:tabLst/>
                      </a:pPr>
                      <a:r>
                        <a:rPr kumimoji="0" lang="en-US" sz="2000" b="1" i="0" u="none" strike="noStrike" cap="none" normalizeH="0" baseline="0" dirty="0" smtClean="0">
                          <a:ln>
                            <a:noFill/>
                          </a:ln>
                          <a:solidFill>
                            <a:srgbClr val="333399"/>
                          </a:solidFill>
                          <a:effectLst/>
                          <a:latin typeface="Arial" charset="0"/>
                          <a:cs typeface="Arial" charset="0"/>
                        </a:rPr>
                        <a:t>+ </a:t>
                      </a:r>
                      <a:r>
                        <a:rPr kumimoji="0" lang="en-US" sz="2000" b="1" i="0" u="none" strike="noStrike" cap="none" normalizeH="0" baseline="0" dirty="0" err="1" smtClean="0">
                          <a:ln>
                            <a:noFill/>
                          </a:ln>
                          <a:solidFill>
                            <a:srgbClr val="333399"/>
                          </a:solidFill>
                          <a:effectLst/>
                          <a:latin typeface="Arial" charset="0"/>
                          <a:cs typeface="Arial" charset="0"/>
                        </a:rPr>
                        <a:t>Goserelin</a:t>
                      </a:r>
                      <a:endParaRPr kumimoji="0" lang="en-US" sz="2000" b="1" i="0" u="none" strike="noStrike" cap="none" normalizeH="0" baseline="0" dirty="0" smtClean="0">
                        <a:ln>
                          <a:noFill/>
                        </a:ln>
                        <a:solidFill>
                          <a:srgbClr val="333399"/>
                        </a:solidFill>
                        <a:effectLst/>
                        <a:latin typeface="Calibri" pitchFamily="34" charset="0"/>
                        <a:cs typeface="Arial" charset="0"/>
                      </a:endParaRPr>
                    </a:p>
                  </a:txBody>
                  <a:tcPr marL="68580" marR="68580" marT="0" marB="0" horzOverflow="overflow">
                    <a:lnL w="12700" cap="flat" cmpd="sng" algn="ctr">
                      <a:solidFill>
                        <a:schemeClr val="tx1">
                          <a:lumMod val="90000"/>
                          <a:lumOff val="1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504077">
                <a:tc>
                  <a:txBody>
                    <a:bodyPr/>
                    <a:lstStyle/>
                    <a:p>
                      <a:pPr marL="0" marR="0" lvl="0" indent="0" algn="l" defTabSz="914400" rtl="0" eaLnBrk="1" fontAlgn="base" latinLnBrk="0" hangingPunct="1">
                        <a:lnSpc>
                          <a:spcPct val="100000"/>
                        </a:lnSpc>
                        <a:spcBef>
                          <a:spcPts val="38"/>
                        </a:spcBef>
                        <a:spcAft>
                          <a:spcPct val="0"/>
                        </a:spcAft>
                        <a:buClrTx/>
                        <a:buSzTx/>
                        <a:buFontTx/>
                        <a:buNone/>
                        <a:tabLst/>
                      </a:pPr>
                      <a:r>
                        <a:rPr kumimoji="0" lang="en-US" sz="2000" b="1" i="0" u="none" strike="noStrike" cap="none" normalizeH="0" baseline="0" dirty="0" smtClean="0">
                          <a:ln>
                            <a:noFill/>
                          </a:ln>
                          <a:solidFill>
                            <a:srgbClr val="333399"/>
                          </a:solidFill>
                          <a:effectLst/>
                          <a:latin typeface="Arial" charset="0"/>
                          <a:cs typeface="Arial" charset="0"/>
                        </a:rPr>
                        <a:t>Ovarian failure at 2 years</a:t>
                      </a:r>
                    </a:p>
                  </a:txBody>
                  <a:tcPr marL="68580" marR="68580" marT="0" marB="0" horzOverflow="overflow">
                    <a:lnL w="12700" cap="flat" cmpd="sng" algn="ctr">
                      <a:noFill/>
                      <a:prstDash val="solid"/>
                      <a:round/>
                      <a:headEnd type="none" w="med" len="med"/>
                      <a:tailEnd type="none" w="med" len="med"/>
                    </a:lnL>
                    <a:lnR w="12700" cap="flat" cmpd="sng" algn="ctr">
                      <a:solidFill>
                        <a:schemeClr val="tx1">
                          <a:lumMod val="90000"/>
                          <a:lumOff val="10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8"/>
                        </a:spcBef>
                        <a:spcAft>
                          <a:spcPct val="0"/>
                        </a:spcAft>
                        <a:buClrTx/>
                        <a:buSzTx/>
                        <a:buFontTx/>
                        <a:buNone/>
                        <a:tabLst/>
                      </a:pPr>
                      <a:r>
                        <a:rPr kumimoji="0" lang="en-US" sz="2000" b="1" i="0" u="none" strike="noStrike" cap="none" normalizeH="0" baseline="0" dirty="0" smtClean="0">
                          <a:ln>
                            <a:noFill/>
                          </a:ln>
                          <a:solidFill>
                            <a:srgbClr val="333399"/>
                          </a:solidFill>
                          <a:effectLst/>
                          <a:latin typeface="Arial" charset="0"/>
                          <a:cs typeface="Arial" charset="0"/>
                        </a:rPr>
                        <a:t>15/69 = 22%</a:t>
                      </a:r>
                      <a:endParaRPr kumimoji="0" lang="en-US" sz="2000" b="1" i="0" u="none" strike="noStrike" cap="none" normalizeH="0" baseline="0" dirty="0" smtClean="0">
                        <a:ln>
                          <a:noFill/>
                        </a:ln>
                        <a:solidFill>
                          <a:srgbClr val="333399"/>
                        </a:solidFill>
                        <a:effectLst/>
                        <a:latin typeface="Calibri" pitchFamily="34" charset="0"/>
                        <a:cs typeface="Arial" charset="0"/>
                      </a:endParaRPr>
                    </a:p>
                  </a:txBody>
                  <a:tcPr marL="68580" marR="68580" marT="0" marB="0" horzOverflow="overflow">
                    <a:lnL w="12700" cap="flat" cmpd="sng" algn="ctr">
                      <a:solidFill>
                        <a:schemeClr val="tx1">
                          <a:lumMod val="90000"/>
                          <a:lumOff val="10000"/>
                        </a:schemeClr>
                      </a:solidFill>
                      <a:prstDash val="solid"/>
                      <a:round/>
                      <a:headEnd type="none" w="med" len="med"/>
                      <a:tailEnd type="none" w="med" len="med"/>
                    </a:lnL>
                    <a:lnR w="12700" cap="flat" cmpd="sng" algn="ctr">
                      <a:solidFill>
                        <a:schemeClr val="tx1">
                          <a:lumMod val="90000"/>
                          <a:lumOff val="10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8"/>
                        </a:spcBef>
                        <a:spcAft>
                          <a:spcPct val="0"/>
                        </a:spcAft>
                        <a:buClrTx/>
                        <a:buSzTx/>
                        <a:buFontTx/>
                        <a:buNone/>
                        <a:tabLst/>
                      </a:pPr>
                      <a:r>
                        <a:rPr kumimoji="0" lang="en-US" sz="2000" b="1" i="0" u="none" strike="noStrike" cap="none" normalizeH="0" baseline="0" dirty="0" smtClean="0">
                          <a:ln>
                            <a:noFill/>
                          </a:ln>
                          <a:solidFill>
                            <a:srgbClr val="333399"/>
                          </a:solidFill>
                          <a:effectLst/>
                          <a:latin typeface="Arial" charset="0"/>
                          <a:cs typeface="Arial" charset="0"/>
                        </a:rPr>
                        <a:t>5/66 = 8% </a:t>
                      </a:r>
                      <a:endParaRPr kumimoji="0" lang="en-US" sz="2000" b="1" i="0" u="none" strike="noStrike" cap="none" normalizeH="0" baseline="0" dirty="0" smtClean="0">
                        <a:ln>
                          <a:noFill/>
                        </a:ln>
                        <a:solidFill>
                          <a:srgbClr val="333399"/>
                        </a:solidFill>
                        <a:effectLst/>
                        <a:latin typeface="Calibri" pitchFamily="34" charset="0"/>
                        <a:cs typeface="Arial" charset="0"/>
                      </a:endParaRPr>
                    </a:p>
                  </a:txBody>
                  <a:tcPr marL="68580" marR="68580" marT="0" marB="0" horzOverflow="overflow">
                    <a:lnL w="12700" cap="flat" cmpd="sng" algn="ctr">
                      <a:solidFill>
                        <a:schemeClr val="tx1">
                          <a:lumMod val="90000"/>
                          <a:lumOff val="10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74764" name="Rectangle 6"/>
          <p:cNvSpPr>
            <a:spLocks noChangeArrowheads="1"/>
          </p:cNvSpPr>
          <p:nvPr/>
        </p:nvSpPr>
        <p:spPr bwMode="auto">
          <a:xfrm>
            <a:off x="7426325" y="5439991"/>
            <a:ext cx="184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r>
              <a:rPr lang="en-US" sz="1400">
                <a:solidFill>
                  <a:srgbClr val="FFFFFF"/>
                </a:solidFill>
                <a:cs typeface="Arial" charset="0"/>
              </a:rPr>
              <a:t> </a:t>
            </a:r>
            <a:endParaRPr lang="en-US">
              <a:solidFill>
                <a:srgbClr val="0F2C52"/>
              </a:solidFill>
              <a:cs typeface="Arial" charset="0"/>
            </a:endParaRPr>
          </a:p>
        </p:txBody>
      </p:sp>
      <p:graphicFrame>
        <p:nvGraphicFramePr>
          <p:cNvPr id="26787" name="Group 163"/>
          <p:cNvGraphicFramePr>
            <a:graphicFrameLocks noGrp="1"/>
          </p:cNvGraphicFramePr>
          <p:nvPr>
            <p:extLst>
              <p:ext uri="{D42A27DB-BD31-4B8C-83A1-F6EECF244321}">
                <p14:modId xmlns:p14="http://schemas.microsoft.com/office/powerpoint/2010/main" val="1919995685"/>
              </p:ext>
            </p:extLst>
          </p:nvPr>
        </p:nvGraphicFramePr>
        <p:xfrm>
          <a:off x="763588" y="2780928"/>
          <a:ext cx="6954837" cy="2914652"/>
        </p:xfrm>
        <a:graphic>
          <a:graphicData uri="http://schemas.openxmlformats.org/drawingml/2006/table">
            <a:tbl>
              <a:tblPr/>
              <a:tblGrid>
                <a:gridCol w="1463675"/>
                <a:gridCol w="1403350"/>
                <a:gridCol w="1416050"/>
                <a:gridCol w="1379537"/>
                <a:gridCol w="1292225"/>
              </a:tblGrid>
              <a:tr h="70113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smtClean="0">
                          <a:ln>
                            <a:noFill/>
                          </a:ln>
                          <a:solidFill>
                            <a:srgbClr val="000090"/>
                          </a:solidFill>
                          <a:effectLst/>
                          <a:latin typeface="Arial" charset="0"/>
                          <a:cs typeface="Arial" charset="0"/>
                        </a:rPr>
                        <a:t>Analysis</a:t>
                      </a:r>
                    </a:p>
                  </a:txBody>
                  <a:tcPr marT="60968" marB="60968"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smtClean="0">
                          <a:ln>
                            <a:noFill/>
                          </a:ln>
                          <a:solidFill>
                            <a:srgbClr val="000090"/>
                          </a:solidFill>
                          <a:effectLst/>
                          <a:latin typeface="Arial" charset="0"/>
                          <a:cs typeface="Arial" charset="0"/>
                        </a:rPr>
                        <a:t>Odds Ratio</a:t>
                      </a:r>
                    </a:p>
                  </a:txBody>
                  <a:tcPr marT="60968" marB="60968"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smtClean="0">
                          <a:ln>
                            <a:noFill/>
                          </a:ln>
                          <a:solidFill>
                            <a:srgbClr val="000090"/>
                          </a:solidFill>
                          <a:effectLst/>
                          <a:latin typeface="Arial" charset="0"/>
                          <a:cs typeface="Arial" charset="0"/>
                        </a:rPr>
                        <a:t>95% CI</a:t>
                      </a:r>
                    </a:p>
                  </a:txBody>
                  <a:tcPr marT="60968" marB="60968"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smtClean="0">
                          <a:ln>
                            <a:noFill/>
                          </a:ln>
                          <a:solidFill>
                            <a:srgbClr val="000090"/>
                          </a:solidFill>
                          <a:effectLst/>
                          <a:latin typeface="Arial" charset="0"/>
                          <a:cs typeface="Arial" charset="0"/>
                        </a:rPr>
                        <a:t>p-value</a:t>
                      </a:r>
                    </a:p>
                  </a:txBody>
                  <a:tcPr marT="60968" marB="60968"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hMerge="1">
                  <a:txBody>
                    <a:bodyPr/>
                    <a:lstStyle/>
                    <a:p>
                      <a:endParaRPr lang="en-US"/>
                    </a:p>
                  </a:txBody>
                  <a:tcPr/>
                </a:tc>
              </a:tr>
              <a:tr h="504126">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dirty="0" smtClean="0">
                        <a:ln>
                          <a:noFill/>
                        </a:ln>
                        <a:solidFill>
                          <a:srgbClr val="000090"/>
                        </a:solidFill>
                        <a:effectLst/>
                        <a:latin typeface="Arial" charset="0"/>
                        <a:cs typeface="Arial" charset="0"/>
                      </a:endParaRPr>
                    </a:p>
                  </a:txBody>
                  <a:tcPr marT="60968" marB="60968"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dirty="0" smtClean="0">
                        <a:ln>
                          <a:noFill/>
                        </a:ln>
                        <a:solidFill>
                          <a:srgbClr val="000090"/>
                        </a:solidFill>
                        <a:effectLst/>
                        <a:latin typeface="Arial" charset="0"/>
                        <a:cs typeface="Arial" charset="0"/>
                      </a:endParaRPr>
                    </a:p>
                  </a:txBody>
                  <a:tcPr marT="60968" marB="60968"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dirty="0" smtClean="0">
                        <a:ln>
                          <a:noFill/>
                        </a:ln>
                        <a:solidFill>
                          <a:srgbClr val="000090"/>
                        </a:solidFill>
                        <a:effectLst/>
                        <a:latin typeface="Arial" charset="0"/>
                        <a:cs typeface="Arial" charset="0"/>
                      </a:endParaRPr>
                    </a:p>
                  </a:txBody>
                  <a:tcPr marT="60968" marB="60968"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rgbClr val="000090"/>
                          </a:solidFill>
                          <a:effectLst/>
                          <a:latin typeface="Arial" charset="0"/>
                          <a:cs typeface="Arial" charset="0"/>
                        </a:rPr>
                        <a:t>One-sided</a:t>
                      </a:r>
                    </a:p>
                  </a:txBody>
                  <a:tcPr marT="60968" marB="60968"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rgbClr val="000090"/>
                          </a:solidFill>
                          <a:effectLst/>
                          <a:latin typeface="Arial" charset="0"/>
                          <a:cs typeface="Arial" charset="0"/>
                        </a:rPr>
                        <a:t>Two-sided</a:t>
                      </a:r>
                    </a:p>
                  </a:txBody>
                  <a:tcPr marT="60968" marB="60968"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50412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err="1" smtClean="0">
                          <a:ln>
                            <a:noFill/>
                          </a:ln>
                          <a:solidFill>
                            <a:srgbClr val="000090"/>
                          </a:solidFill>
                          <a:effectLst/>
                          <a:latin typeface="Arial" charset="0"/>
                          <a:cs typeface="Arial" charset="0"/>
                        </a:rPr>
                        <a:t>Univariate</a:t>
                      </a:r>
                      <a:endParaRPr kumimoji="0" lang="en-US" sz="1900" b="0" i="0" u="none" strike="noStrike" cap="none" normalizeH="0" baseline="0" dirty="0" smtClean="0">
                        <a:ln>
                          <a:noFill/>
                        </a:ln>
                        <a:solidFill>
                          <a:srgbClr val="000090"/>
                        </a:solidFill>
                        <a:effectLst/>
                        <a:latin typeface="Arial" charset="0"/>
                        <a:cs typeface="Arial" charset="0"/>
                      </a:endParaRPr>
                    </a:p>
                  </a:txBody>
                  <a:tcPr marT="60968" marB="60968"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90"/>
                          </a:solidFill>
                          <a:effectLst/>
                          <a:latin typeface="Arial" charset="0"/>
                          <a:cs typeface="Arial" charset="0"/>
                        </a:rPr>
                        <a:t>0.30</a:t>
                      </a:r>
                    </a:p>
                  </a:txBody>
                  <a:tcPr marT="60968" marB="60968"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90"/>
                          </a:solidFill>
                          <a:effectLst/>
                          <a:latin typeface="Arial" charset="0"/>
                          <a:cs typeface="Arial" charset="0"/>
                        </a:rPr>
                        <a:t>0.10 – 0.87</a:t>
                      </a:r>
                    </a:p>
                  </a:txBody>
                  <a:tcPr marT="60968" marB="60968"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rgbClr val="000090"/>
                          </a:solidFill>
                          <a:effectLst/>
                          <a:latin typeface="Arial" charset="0"/>
                          <a:cs typeface="Arial" charset="0"/>
                        </a:rPr>
                        <a:t>p=.01</a:t>
                      </a:r>
                    </a:p>
                  </a:txBody>
                  <a:tcPr marT="60968" marB="60968"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rgbClr val="000090"/>
                          </a:solidFill>
                          <a:effectLst/>
                          <a:latin typeface="Arial" charset="0"/>
                          <a:cs typeface="Arial" charset="0"/>
                        </a:rPr>
                        <a:t>p=.03</a:t>
                      </a:r>
                    </a:p>
                  </a:txBody>
                  <a:tcPr marT="60968" marB="60968"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50412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smtClean="0">
                          <a:ln>
                            <a:noFill/>
                          </a:ln>
                          <a:solidFill>
                            <a:srgbClr val="000090"/>
                          </a:solidFill>
                          <a:effectLst/>
                          <a:latin typeface="Arial" charset="0"/>
                          <a:cs typeface="Arial" charset="0"/>
                        </a:rPr>
                        <a:t>Stratified*</a:t>
                      </a:r>
                    </a:p>
                  </a:txBody>
                  <a:tcPr marT="60968" marB="60968"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smtClean="0">
                          <a:ln>
                            <a:noFill/>
                          </a:ln>
                          <a:solidFill>
                            <a:srgbClr val="000090"/>
                          </a:solidFill>
                          <a:effectLst/>
                          <a:latin typeface="Arial" charset="0"/>
                          <a:cs typeface="Arial" charset="0"/>
                        </a:rPr>
                        <a:t>0.30</a:t>
                      </a:r>
                    </a:p>
                  </a:txBody>
                  <a:tcPr marT="60968" marB="60968"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smtClean="0">
                          <a:ln>
                            <a:noFill/>
                          </a:ln>
                          <a:solidFill>
                            <a:srgbClr val="000090"/>
                          </a:solidFill>
                          <a:effectLst/>
                          <a:latin typeface="Arial" charset="0"/>
                          <a:cs typeface="Arial" charset="0"/>
                        </a:rPr>
                        <a:t>0.09 – 0.97</a:t>
                      </a:r>
                    </a:p>
                  </a:txBody>
                  <a:tcPr marT="60968" marB="60968"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smtClean="0">
                          <a:ln>
                            <a:noFill/>
                          </a:ln>
                          <a:solidFill>
                            <a:srgbClr val="000090"/>
                          </a:solidFill>
                          <a:effectLst/>
                          <a:latin typeface="Arial" charset="0"/>
                          <a:cs typeface="Arial" charset="0"/>
                        </a:rPr>
                        <a:t>p=.02</a:t>
                      </a:r>
                    </a:p>
                  </a:txBody>
                  <a:tcPr marT="60968" marB="60968"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smtClean="0">
                          <a:ln>
                            <a:noFill/>
                          </a:ln>
                          <a:solidFill>
                            <a:srgbClr val="000090"/>
                          </a:solidFill>
                          <a:effectLst/>
                          <a:latin typeface="Arial" charset="0"/>
                          <a:cs typeface="Arial" charset="0"/>
                        </a:rPr>
                        <a:t>p=.04</a:t>
                      </a:r>
                    </a:p>
                  </a:txBody>
                  <a:tcPr marT="60968" marB="60968"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70113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rgbClr val="000090"/>
                          </a:solidFill>
                          <a:effectLst/>
                          <a:latin typeface="Arial" charset="0"/>
                          <a:cs typeface="Arial" charset="0"/>
                        </a:rPr>
                        <a:t>Multivariate*</a:t>
                      </a:r>
                    </a:p>
                  </a:txBody>
                  <a:tcPr marT="60968" marB="60968"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rgbClr val="000090"/>
                          </a:solidFill>
                          <a:effectLst/>
                          <a:latin typeface="Arial" charset="0"/>
                          <a:cs typeface="Arial" charset="0"/>
                        </a:rPr>
                        <a:t>0.36</a:t>
                      </a:r>
                    </a:p>
                  </a:txBody>
                  <a:tcPr marT="60968" marB="60968"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rgbClr val="000090"/>
                          </a:solidFill>
                          <a:effectLst/>
                          <a:latin typeface="Arial" charset="0"/>
                          <a:cs typeface="Arial" charset="0"/>
                        </a:rPr>
                        <a:t>0.11 – 1.14</a:t>
                      </a:r>
                    </a:p>
                  </a:txBody>
                  <a:tcPr marT="60968" marB="60968"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rgbClr val="000090"/>
                          </a:solidFill>
                          <a:effectLst/>
                          <a:latin typeface="Arial" charset="0"/>
                          <a:cs typeface="Arial" charset="0"/>
                        </a:rPr>
                        <a:t>p=.04</a:t>
                      </a:r>
                    </a:p>
                  </a:txBody>
                  <a:tcPr marT="60968" marB="60968"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rgbClr val="000090"/>
                          </a:solidFill>
                          <a:effectLst/>
                          <a:latin typeface="Arial" charset="0"/>
                          <a:cs typeface="Arial" charset="0"/>
                        </a:rPr>
                        <a:t>p=.08</a:t>
                      </a:r>
                    </a:p>
                  </a:txBody>
                  <a:tcPr marT="60968" marB="60968"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bl>
          </a:graphicData>
        </a:graphic>
      </p:graphicFrame>
      <p:sp>
        <p:nvSpPr>
          <p:cNvPr id="74802" name="Text Box 153"/>
          <p:cNvSpPr txBox="1">
            <a:spLocks noChangeArrowheads="1"/>
          </p:cNvSpPr>
          <p:nvPr/>
        </p:nvSpPr>
        <p:spPr bwMode="auto">
          <a:xfrm>
            <a:off x="763588" y="2304678"/>
            <a:ext cx="3719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
                <a:solidFill>
                  <a:schemeClr val="tx1"/>
                </a:solidFill>
                <a:latin typeface="Arial" charset="0"/>
                <a:ea typeface="ＭＳ Ｐゴシック" charset="0"/>
                <a:cs typeface="ＭＳ Ｐゴシック" charset="0"/>
              </a:defRPr>
            </a:lvl1pPr>
            <a:lvl2pPr marL="742950" indent="-285750" eaLnBrk="0" hangingPunct="0">
              <a:defRPr sz="400">
                <a:solidFill>
                  <a:schemeClr val="tx1"/>
                </a:solidFill>
                <a:latin typeface="Arial" charset="0"/>
                <a:ea typeface="ＭＳ Ｐゴシック" charset="0"/>
              </a:defRPr>
            </a:lvl2pPr>
            <a:lvl3pPr marL="1143000" indent="-228600" eaLnBrk="0" hangingPunct="0">
              <a:defRPr sz="400">
                <a:solidFill>
                  <a:schemeClr val="tx1"/>
                </a:solidFill>
                <a:latin typeface="Arial" charset="0"/>
                <a:ea typeface="ＭＳ Ｐゴシック" charset="0"/>
              </a:defRPr>
            </a:lvl3pPr>
            <a:lvl4pPr marL="1600200" indent="-228600" eaLnBrk="0" hangingPunct="0">
              <a:defRPr sz="400">
                <a:solidFill>
                  <a:schemeClr val="tx1"/>
                </a:solidFill>
                <a:latin typeface="Arial" charset="0"/>
                <a:ea typeface="ＭＳ Ｐゴシック" charset="0"/>
              </a:defRPr>
            </a:lvl4pPr>
            <a:lvl5pPr marL="2057400" indent="-228600" eaLnBrk="0" hangingPunct="0">
              <a:defRPr sz="400">
                <a:solidFill>
                  <a:schemeClr val="tx1"/>
                </a:solidFill>
                <a:latin typeface="Arial" charset="0"/>
                <a:ea typeface="ＭＳ Ｐゴシック" charset="0"/>
              </a:defRPr>
            </a:lvl5pPr>
            <a:lvl6pPr marL="2514600" indent="-228600" eaLnBrk="0" fontAlgn="base" hangingPunct="0">
              <a:spcBef>
                <a:spcPct val="0"/>
              </a:spcBef>
              <a:spcAft>
                <a:spcPct val="0"/>
              </a:spcAft>
              <a:defRPr sz="400">
                <a:solidFill>
                  <a:schemeClr val="tx1"/>
                </a:solidFill>
                <a:latin typeface="Arial" charset="0"/>
                <a:ea typeface="ＭＳ Ｐゴシック" charset="0"/>
              </a:defRPr>
            </a:lvl6pPr>
            <a:lvl7pPr marL="2971800" indent="-228600" eaLnBrk="0" fontAlgn="base" hangingPunct="0">
              <a:spcBef>
                <a:spcPct val="0"/>
              </a:spcBef>
              <a:spcAft>
                <a:spcPct val="0"/>
              </a:spcAft>
              <a:defRPr sz="400">
                <a:solidFill>
                  <a:schemeClr val="tx1"/>
                </a:solidFill>
                <a:latin typeface="Arial" charset="0"/>
                <a:ea typeface="ＭＳ Ｐゴシック" charset="0"/>
              </a:defRPr>
            </a:lvl7pPr>
            <a:lvl8pPr marL="3429000" indent="-228600" eaLnBrk="0" fontAlgn="base" hangingPunct="0">
              <a:spcBef>
                <a:spcPct val="0"/>
              </a:spcBef>
              <a:spcAft>
                <a:spcPct val="0"/>
              </a:spcAft>
              <a:defRPr sz="400">
                <a:solidFill>
                  <a:schemeClr val="tx1"/>
                </a:solidFill>
                <a:latin typeface="Arial" charset="0"/>
                <a:ea typeface="ＭＳ Ｐゴシック" charset="0"/>
              </a:defRPr>
            </a:lvl8pPr>
            <a:lvl9pPr marL="3886200" indent="-228600" eaLnBrk="0" fontAlgn="base" hangingPunct="0">
              <a:spcBef>
                <a:spcPct val="0"/>
              </a:spcBef>
              <a:spcAft>
                <a:spcPct val="0"/>
              </a:spcAft>
              <a:defRPr sz="400">
                <a:solidFill>
                  <a:schemeClr val="tx1"/>
                </a:solidFill>
                <a:latin typeface="Arial" charset="0"/>
                <a:ea typeface="ＭＳ Ｐゴシック" charset="0"/>
              </a:defRPr>
            </a:lvl9pPr>
          </a:lstStyle>
          <a:p>
            <a:pPr eaLnBrk="1" hangingPunct="1"/>
            <a:r>
              <a:rPr lang="en-US" sz="2000" b="1">
                <a:solidFill>
                  <a:srgbClr val="00CC00"/>
                </a:solidFill>
                <a:cs typeface="Arial" charset="0"/>
              </a:rPr>
              <a:t>Logistic Regression Results:</a:t>
            </a:r>
          </a:p>
        </p:txBody>
      </p:sp>
      <p:sp>
        <p:nvSpPr>
          <p:cNvPr id="74803" name="Rectangle 157"/>
          <p:cNvSpPr>
            <a:spLocks noChangeArrowheads="1"/>
          </p:cNvSpPr>
          <p:nvPr/>
        </p:nvSpPr>
        <p:spPr bwMode="auto">
          <a:xfrm>
            <a:off x="185738" y="5698753"/>
            <a:ext cx="5464175"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dirty="0">
                <a:solidFill>
                  <a:srgbClr val="333399"/>
                </a:solidFill>
                <a:cs typeface="Arial" charset="0"/>
              </a:rPr>
              <a:t>*Accounting for age and regimen through stratification (“Stratified”) </a:t>
            </a:r>
          </a:p>
          <a:p>
            <a:r>
              <a:rPr lang="en-US" sz="1400" dirty="0">
                <a:solidFill>
                  <a:srgbClr val="333399"/>
                </a:solidFill>
                <a:cs typeface="Arial" charset="0"/>
              </a:rPr>
              <a:t>or covariate (“Multivariate”) adjustment, respectively </a:t>
            </a:r>
          </a:p>
        </p:txBody>
      </p:sp>
      <p:sp>
        <p:nvSpPr>
          <p:cNvPr id="74804" name="TextBox 7"/>
          <p:cNvSpPr txBox="1">
            <a:spLocks noChangeArrowheads="1"/>
          </p:cNvSpPr>
          <p:nvPr/>
        </p:nvSpPr>
        <p:spPr bwMode="auto">
          <a:xfrm>
            <a:off x="5111750" y="6213103"/>
            <a:ext cx="4032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
                <a:solidFill>
                  <a:schemeClr val="tx1"/>
                </a:solidFill>
                <a:latin typeface="Arial" charset="0"/>
                <a:ea typeface="ＭＳ Ｐゴシック" charset="0"/>
                <a:cs typeface="ＭＳ Ｐゴシック" charset="0"/>
              </a:defRPr>
            </a:lvl1pPr>
            <a:lvl2pPr marL="742950" indent="-285750" eaLnBrk="0" hangingPunct="0">
              <a:defRPr sz="400">
                <a:solidFill>
                  <a:schemeClr val="tx1"/>
                </a:solidFill>
                <a:latin typeface="Arial" charset="0"/>
                <a:ea typeface="ＭＳ Ｐゴシック" charset="0"/>
              </a:defRPr>
            </a:lvl2pPr>
            <a:lvl3pPr marL="1143000" indent="-228600" eaLnBrk="0" hangingPunct="0">
              <a:defRPr sz="400">
                <a:solidFill>
                  <a:schemeClr val="tx1"/>
                </a:solidFill>
                <a:latin typeface="Arial" charset="0"/>
                <a:ea typeface="ＭＳ Ｐゴシック" charset="0"/>
              </a:defRPr>
            </a:lvl3pPr>
            <a:lvl4pPr marL="1600200" indent="-228600" eaLnBrk="0" hangingPunct="0">
              <a:defRPr sz="400">
                <a:solidFill>
                  <a:schemeClr val="tx1"/>
                </a:solidFill>
                <a:latin typeface="Arial" charset="0"/>
                <a:ea typeface="ＭＳ Ｐゴシック" charset="0"/>
              </a:defRPr>
            </a:lvl4pPr>
            <a:lvl5pPr marL="2057400" indent="-228600" eaLnBrk="0" hangingPunct="0">
              <a:defRPr sz="400">
                <a:solidFill>
                  <a:schemeClr val="tx1"/>
                </a:solidFill>
                <a:latin typeface="Arial" charset="0"/>
                <a:ea typeface="ＭＳ Ｐゴシック" charset="0"/>
              </a:defRPr>
            </a:lvl5pPr>
            <a:lvl6pPr marL="2514600" indent="-228600" eaLnBrk="0" fontAlgn="base" hangingPunct="0">
              <a:spcBef>
                <a:spcPct val="0"/>
              </a:spcBef>
              <a:spcAft>
                <a:spcPct val="0"/>
              </a:spcAft>
              <a:defRPr sz="400">
                <a:solidFill>
                  <a:schemeClr val="tx1"/>
                </a:solidFill>
                <a:latin typeface="Arial" charset="0"/>
                <a:ea typeface="ＭＳ Ｐゴシック" charset="0"/>
              </a:defRPr>
            </a:lvl6pPr>
            <a:lvl7pPr marL="2971800" indent="-228600" eaLnBrk="0" fontAlgn="base" hangingPunct="0">
              <a:spcBef>
                <a:spcPct val="0"/>
              </a:spcBef>
              <a:spcAft>
                <a:spcPct val="0"/>
              </a:spcAft>
              <a:defRPr sz="400">
                <a:solidFill>
                  <a:schemeClr val="tx1"/>
                </a:solidFill>
                <a:latin typeface="Arial" charset="0"/>
                <a:ea typeface="ＭＳ Ｐゴシック" charset="0"/>
              </a:defRPr>
            </a:lvl7pPr>
            <a:lvl8pPr marL="3429000" indent="-228600" eaLnBrk="0" fontAlgn="base" hangingPunct="0">
              <a:spcBef>
                <a:spcPct val="0"/>
              </a:spcBef>
              <a:spcAft>
                <a:spcPct val="0"/>
              </a:spcAft>
              <a:defRPr sz="400">
                <a:solidFill>
                  <a:schemeClr val="tx1"/>
                </a:solidFill>
                <a:latin typeface="Arial" charset="0"/>
                <a:ea typeface="ＭＳ Ｐゴシック" charset="0"/>
              </a:defRPr>
            </a:lvl8pPr>
            <a:lvl9pPr marL="3886200" indent="-228600" eaLnBrk="0" fontAlgn="base" hangingPunct="0">
              <a:spcBef>
                <a:spcPct val="0"/>
              </a:spcBef>
              <a:spcAft>
                <a:spcPct val="0"/>
              </a:spcAft>
              <a:defRPr sz="400">
                <a:solidFill>
                  <a:schemeClr val="tx1"/>
                </a:solidFill>
                <a:latin typeface="Arial" charset="0"/>
                <a:ea typeface="ＭＳ Ｐゴシック" charset="0"/>
              </a:defRPr>
            </a:lvl9pPr>
          </a:lstStyle>
          <a:p>
            <a:pPr eaLnBrk="1" hangingPunct="1"/>
            <a:r>
              <a:rPr lang="en-US" dirty="0"/>
              <a:t>          </a:t>
            </a:r>
            <a:r>
              <a:rPr lang="en-US" sz="1800" dirty="0"/>
              <a:t>             </a:t>
            </a:r>
            <a:r>
              <a:rPr lang="en-US" sz="1800" dirty="0">
                <a:solidFill>
                  <a:srgbClr val="000000"/>
                </a:solidFill>
              </a:rPr>
              <a:t>  </a:t>
            </a:r>
            <a:r>
              <a:rPr lang="en-US" sz="1800" dirty="0" smtClean="0">
                <a:solidFill>
                  <a:srgbClr val="000000"/>
                </a:solidFill>
              </a:rPr>
              <a:t>Slide courtesy </a:t>
            </a:r>
            <a:r>
              <a:rPr lang="en-US" sz="1800" dirty="0">
                <a:solidFill>
                  <a:srgbClr val="000000"/>
                </a:solidFill>
              </a:rPr>
              <a:t>of H. Moore</a:t>
            </a:r>
          </a:p>
        </p:txBody>
      </p:sp>
    </p:spTree>
    <p:extLst>
      <p:ext uri="{BB962C8B-B14F-4D97-AF65-F5344CB8AC3E}">
        <p14:creationId xmlns:p14="http://schemas.microsoft.com/office/powerpoint/2010/main" val="26297400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idx="4294967295"/>
          </p:nvPr>
        </p:nvSpPr>
        <p:spPr>
          <a:xfrm>
            <a:off x="457200" y="95524"/>
            <a:ext cx="8229600" cy="1143000"/>
          </a:xfrm>
        </p:spPr>
        <p:txBody>
          <a:bodyPr/>
          <a:lstStyle/>
          <a:p>
            <a:r>
              <a:rPr lang="en-US" dirty="0">
                <a:latin typeface="Arial" charset="0"/>
              </a:rPr>
              <a:t>POEMS Pregnancy</a:t>
            </a:r>
          </a:p>
        </p:txBody>
      </p:sp>
      <p:graphicFrame>
        <p:nvGraphicFramePr>
          <p:cNvPr id="3" name="Table 2"/>
          <p:cNvGraphicFramePr>
            <a:graphicFrameLocks noGrp="1"/>
          </p:cNvGraphicFramePr>
          <p:nvPr>
            <p:extLst>
              <p:ext uri="{D42A27DB-BD31-4B8C-83A1-F6EECF244321}">
                <p14:modId xmlns:p14="http://schemas.microsoft.com/office/powerpoint/2010/main" val="2322757701"/>
              </p:ext>
            </p:extLst>
          </p:nvPr>
        </p:nvGraphicFramePr>
        <p:xfrm>
          <a:off x="700088" y="1412776"/>
          <a:ext cx="7645399" cy="4373564"/>
        </p:xfrm>
        <a:graphic>
          <a:graphicData uri="http://schemas.openxmlformats.org/drawingml/2006/table">
            <a:tbl>
              <a:tblPr/>
              <a:tblGrid>
                <a:gridCol w="2362629"/>
                <a:gridCol w="1618072"/>
                <a:gridCol w="1543584"/>
                <a:gridCol w="1060557"/>
                <a:gridCol w="1060557"/>
              </a:tblGrid>
              <a:tr h="801456">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0" lang="en-US" sz="1400" b="1" i="0" u="none" strike="noStrike" cap="none" normalizeH="0" baseline="0" dirty="0" smtClean="0">
                        <a:ln>
                          <a:noFill/>
                        </a:ln>
                        <a:solidFill>
                          <a:schemeClr val="tx1"/>
                        </a:solidFill>
                        <a:effectLst/>
                        <a:latin typeface="Arial" charset="0"/>
                        <a:cs typeface="Arial" charset="0"/>
                      </a:endParaRPr>
                    </a:p>
                  </a:txBody>
                  <a:tcPr marL="91438" marR="91438"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Arial" charset="0"/>
                          <a:cs typeface="Arial" charset="0"/>
                        </a:rPr>
                        <a:t>Standard Chemotherapy</a:t>
                      </a: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Arial" charset="0"/>
                          <a:cs typeface="Arial" charset="0"/>
                        </a:rPr>
                        <a:t>n=113</a:t>
                      </a:r>
                    </a:p>
                  </a:txBody>
                  <a:tcPr marL="91438" marR="91438"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Arial" charset="0"/>
                          <a:cs typeface="Arial" charset="0"/>
                        </a:rPr>
                        <a:t>Chemotherapy</a:t>
                      </a: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Arial" charset="0"/>
                          <a:cs typeface="Arial" charset="0"/>
                        </a:rPr>
                        <a:t>+ Goserelin</a:t>
                      </a: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Arial" charset="0"/>
                          <a:cs typeface="Arial" charset="0"/>
                        </a:rPr>
                        <a:t>n=105</a:t>
                      </a:r>
                    </a:p>
                  </a:txBody>
                  <a:tcPr marL="91438" marR="91438"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Arial" charset="0"/>
                          <a:cs typeface="Arial" charset="0"/>
                        </a:rPr>
                        <a:t>Adjusted</a:t>
                      </a: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Arial" charset="0"/>
                          <a:cs typeface="Arial" charset="0"/>
                        </a:rPr>
                        <a:t>OR</a:t>
                      </a:r>
                    </a:p>
                  </a:txBody>
                  <a:tcPr marL="91438" marR="91438"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Arial" charset="0"/>
                          <a:cs typeface="Arial" charset="0"/>
                        </a:rPr>
                        <a:t>Adjusted </a:t>
                      </a: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Arial" charset="0"/>
                          <a:cs typeface="Arial" charset="0"/>
                        </a:rPr>
                        <a:t>P-value</a:t>
                      </a:r>
                    </a:p>
                  </a:txBody>
                  <a:tcPr marL="91438" marR="91438"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360071">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Arial" charset="0"/>
                          <a:cs typeface="Arial" charset="0"/>
                        </a:rPr>
                        <a:t>Attempted pregnancy </a:t>
                      </a:r>
                    </a:p>
                  </a:txBody>
                  <a:tcPr marL="91438" marR="91438"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Arial" charset="0"/>
                          <a:cs typeface="Arial" charset="0"/>
                        </a:rPr>
                        <a:t>18 (16%)</a:t>
                      </a:r>
                    </a:p>
                  </a:txBody>
                  <a:tcPr marL="91438" marR="91438"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Arial" charset="0"/>
                          <a:cs typeface="Arial" charset="0"/>
                        </a:rPr>
                        <a:t>25 (24%)</a:t>
                      </a:r>
                    </a:p>
                  </a:txBody>
                  <a:tcPr marL="91438" marR="91438"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0" lang="en-US" sz="1400" b="1" i="0" u="none" strike="noStrike" cap="none" normalizeH="0" baseline="0" dirty="0" smtClean="0">
                        <a:ln>
                          <a:noFill/>
                        </a:ln>
                        <a:solidFill>
                          <a:schemeClr val="tx1"/>
                        </a:solidFill>
                        <a:effectLst/>
                        <a:latin typeface="Arial" charset="0"/>
                        <a:cs typeface="Arial" charset="0"/>
                      </a:endParaRPr>
                    </a:p>
                  </a:txBody>
                  <a:tcPr marL="91438" marR="91438"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Arial" charset="0"/>
                          <a:cs typeface="Arial" charset="0"/>
                        </a:rPr>
                        <a:t>p=.12</a:t>
                      </a:r>
                    </a:p>
                  </a:txBody>
                  <a:tcPr marL="91438" marR="91438"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071">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Arial" charset="0"/>
                          <a:cs typeface="Arial" charset="0"/>
                        </a:rPr>
                        <a:t>Achieved pregnancy</a:t>
                      </a:r>
                    </a:p>
                  </a:txBody>
                  <a:tcPr marL="91438" marR="91438"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Arial" charset="0"/>
                          <a:cs typeface="Arial" charset="0"/>
                        </a:rPr>
                        <a:t>12 (11%)</a:t>
                      </a:r>
                    </a:p>
                  </a:txBody>
                  <a:tcPr marL="91438" marR="91438"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Arial" charset="0"/>
                          <a:cs typeface="Arial" charset="0"/>
                        </a:rPr>
                        <a:t>22 (21%)</a:t>
                      </a:r>
                    </a:p>
                  </a:txBody>
                  <a:tcPr marL="91438" marR="91438"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Arial" charset="0"/>
                          <a:cs typeface="Arial" charset="0"/>
                        </a:rPr>
                        <a:t>2.45</a:t>
                      </a:r>
                    </a:p>
                  </a:txBody>
                  <a:tcPr marL="91438" marR="91438"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Arial" charset="0"/>
                          <a:cs typeface="Arial" charset="0"/>
                        </a:rPr>
                        <a:t>p=.03</a:t>
                      </a:r>
                    </a:p>
                  </a:txBody>
                  <a:tcPr marL="91438" marR="91438"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8270">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Arial" charset="0"/>
                          <a:cs typeface="Arial" charset="0"/>
                        </a:rPr>
                        <a:t>Patients with </a:t>
                      </a:r>
                      <a:r>
                        <a:rPr kumimoji="0" lang="en-US" sz="1400" b="1" i="0" u="sng" strike="noStrike" cap="none" normalizeH="0" baseline="0" dirty="0" smtClean="0">
                          <a:ln>
                            <a:noFill/>
                          </a:ln>
                          <a:solidFill>
                            <a:schemeClr val="tx1"/>
                          </a:solidFill>
                          <a:effectLst/>
                          <a:latin typeface="Arial" charset="0"/>
                          <a:cs typeface="Arial" charset="0"/>
                        </a:rPr>
                        <a:t>&gt;</a:t>
                      </a:r>
                      <a:r>
                        <a:rPr kumimoji="0" lang="en-US" sz="1400" b="1" i="0" u="none" strike="noStrike" cap="none" normalizeH="0" baseline="0" dirty="0" smtClean="0">
                          <a:ln>
                            <a:noFill/>
                          </a:ln>
                          <a:solidFill>
                            <a:schemeClr val="tx1"/>
                          </a:solidFill>
                          <a:effectLst/>
                          <a:latin typeface="Arial" charset="0"/>
                          <a:cs typeface="Arial" charset="0"/>
                        </a:rPr>
                        <a:t> 1 delivery</a:t>
                      </a: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Arial" charset="0"/>
                          <a:cs typeface="Arial" charset="0"/>
                        </a:rPr>
                        <a:t>Delivery or ongoing pregnancy</a:t>
                      </a: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0" lang="en-US" sz="1400" b="1" i="0" u="none" strike="noStrike" cap="none" normalizeH="0" baseline="0" dirty="0" smtClean="0">
                        <a:ln>
                          <a:noFill/>
                        </a:ln>
                        <a:solidFill>
                          <a:schemeClr val="tx1"/>
                        </a:solidFill>
                        <a:effectLst/>
                        <a:latin typeface="Arial" charset="0"/>
                        <a:cs typeface="Arial" charset="0"/>
                      </a:endParaRPr>
                    </a:p>
                  </a:txBody>
                  <a:tcPr marL="91438" marR="91438"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1" u="none" strike="noStrike" cap="none" normalizeH="0" baseline="0" dirty="0" smtClean="0">
                          <a:ln>
                            <a:noFill/>
                          </a:ln>
                          <a:solidFill>
                            <a:schemeClr val="tx1"/>
                          </a:solidFill>
                          <a:effectLst/>
                          <a:latin typeface="Arial" charset="0"/>
                          <a:cs typeface="Arial" charset="0"/>
                        </a:rPr>
                        <a:t> </a:t>
                      </a:r>
                      <a:r>
                        <a:rPr kumimoji="0" lang="en-US" sz="1400" b="1" i="0" u="none" strike="noStrike" cap="none" normalizeH="0" baseline="0" dirty="0" smtClean="0">
                          <a:ln>
                            <a:noFill/>
                          </a:ln>
                          <a:solidFill>
                            <a:schemeClr val="tx1"/>
                          </a:solidFill>
                          <a:effectLst/>
                          <a:latin typeface="Arial" charset="0"/>
                          <a:cs typeface="Arial" charset="0"/>
                        </a:rPr>
                        <a:t>  8 (7%)</a:t>
                      </a: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Arial" charset="0"/>
                          <a:cs typeface="Arial" charset="0"/>
                        </a:rPr>
                        <a:t>   10 (9%)</a:t>
                      </a:r>
                      <a:endParaRPr kumimoji="0" lang="en-US" sz="1400" b="1" i="1" u="none" strike="noStrike" cap="none" normalizeH="0" baseline="0" dirty="0" smtClean="0">
                        <a:ln>
                          <a:noFill/>
                        </a:ln>
                        <a:solidFill>
                          <a:schemeClr val="tx1"/>
                        </a:solidFill>
                        <a:effectLst/>
                        <a:latin typeface="Arial" charset="0"/>
                        <a:cs typeface="Arial" charset="0"/>
                      </a:endParaRPr>
                    </a:p>
                  </a:txBody>
                  <a:tcPr marL="91438" marR="91438"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Arial" charset="0"/>
                          <a:cs typeface="Arial" charset="0"/>
                        </a:rPr>
                        <a:t>16 (15%)</a:t>
                      </a: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Arial" charset="0"/>
                          <a:cs typeface="Arial" charset="0"/>
                        </a:rPr>
                        <a:t>19 (18%)</a:t>
                      </a:r>
                    </a:p>
                  </a:txBody>
                  <a:tcPr marL="91438" marR="91438"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Arial" charset="0"/>
                          <a:cs typeface="Arial" charset="0"/>
                        </a:rPr>
                        <a:t>2.51</a:t>
                      </a: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Arial" charset="0"/>
                          <a:cs typeface="Arial" charset="0"/>
                        </a:rPr>
                        <a:t>2.45</a:t>
                      </a:r>
                    </a:p>
                  </a:txBody>
                  <a:tcPr marL="91438" marR="91438"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Arial" charset="0"/>
                          <a:cs typeface="Arial" charset="0"/>
                        </a:rPr>
                        <a:t>p=.05</a:t>
                      </a: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Arial" charset="0"/>
                          <a:cs typeface="Arial" charset="0"/>
                        </a:rPr>
                        <a:t>p=.04</a:t>
                      </a:r>
                    </a:p>
                  </a:txBody>
                  <a:tcPr marL="91438" marR="91438"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83696">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Arial" charset="0"/>
                          <a:cs typeface="Arial" charset="0"/>
                        </a:rPr>
                        <a:t>Total number of babies </a:t>
                      </a: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Arial" charset="0"/>
                          <a:cs typeface="Arial" charset="0"/>
                        </a:rPr>
                        <a:t>Ongoing pregnancies</a:t>
                      </a: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Arial" charset="0"/>
                          <a:cs typeface="Arial" charset="0"/>
                        </a:rPr>
                        <a:t>Total adverse  events </a:t>
                      </a: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Arial" charset="0"/>
                          <a:cs typeface="Arial" charset="0"/>
                        </a:rPr>
                        <a:t>     Miscarriages</a:t>
                      </a: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Arial" charset="0"/>
                          <a:cs typeface="Arial" charset="0"/>
                        </a:rPr>
                        <a:t>     Elective termination</a:t>
                      </a: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Arial" charset="0"/>
                          <a:cs typeface="Arial" charset="0"/>
                        </a:rPr>
                        <a:t>     Delivery complication</a:t>
                      </a:r>
                    </a:p>
                  </a:txBody>
                  <a:tcPr marL="91438" marR="91438"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Arial" charset="0"/>
                          <a:cs typeface="Arial" charset="0"/>
                        </a:rPr>
                        <a:t>     12</a:t>
                      </a: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Arial" charset="0"/>
                          <a:cs typeface="Arial" charset="0"/>
                        </a:rPr>
                        <a:t>      3</a:t>
                      </a: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Arial" charset="0"/>
                          <a:cs typeface="Arial" charset="0"/>
                        </a:rPr>
                        <a:t>      </a:t>
                      </a: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Arial" charset="0"/>
                          <a:cs typeface="Arial" charset="0"/>
                        </a:rPr>
                        <a:t>      5</a:t>
                      </a: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Arial" charset="0"/>
                          <a:cs typeface="Arial" charset="0"/>
                        </a:rPr>
                        <a:t>      3</a:t>
                      </a: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Arial" charset="0"/>
                          <a:cs typeface="Arial" charset="0"/>
                        </a:rPr>
                        <a:t>      2</a:t>
                      </a:r>
                    </a:p>
                  </a:txBody>
                  <a:tcPr marL="91438" marR="91438"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Arial" charset="0"/>
                          <a:cs typeface="Arial" charset="0"/>
                        </a:rPr>
                        <a:t>      18</a:t>
                      </a: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Arial" charset="0"/>
                          <a:cs typeface="Arial" charset="0"/>
                        </a:rPr>
                        <a:t>       5</a:t>
                      </a: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Arial" charset="0"/>
                          <a:cs typeface="Arial" charset="0"/>
                        </a:rPr>
                        <a:t>       </a:t>
                      </a: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Arial" charset="0"/>
                          <a:cs typeface="Arial" charset="0"/>
                        </a:rPr>
                        <a:t>       4</a:t>
                      </a: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Arial" charset="0"/>
                          <a:cs typeface="Arial" charset="0"/>
                        </a:rPr>
                        <a:t>       2</a:t>
                      </a: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Arial" charset="0"/>
                          <a:cs typeface="Arial" charset="0"/>
                        </a:rPr>
                        <a:t>       2</a:t>
                      </a:r>
                    </a:p>
                  </a:txBody>
                  <a:tcPr marL="91438" marR="91438"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0" lang="en-US" sz="1400" b="1" i="0" u="none" strike="noStrike" cap="none" normalizeH="0" baseline="0" dirty="0" smtClean="0">
                        <a:ln>
                          <a:noFill/>
                        </a:ln>
                        <a:solidFill>
                          <a:schemeClr val="tx1"/>
                        </a:solidFill>
                        <a:effectLst/>
                        <a:latin typeface="Arial" charset="0"/>
                        <a:cs typeface="Arial" charset="0"/>
                      </a:endParaRPr>
                    </a:p>
                  </a:txBody>
                  <a:tcPr marL="91438" marR="91438"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0" lang="en-US" sz="1400" b="1" i="0" u="none" strike="noStrike" cap="none" normalizeH="0" baseline="0" dirty="0" smtClean="0">
                        <a:ln>
                          <a:noFill/>
                        </a:ln>
                        <a:solidFill>
                          <a:schemeClr val="tx1"/>
                        </a:solidFill>
                        <a:effectLst/>
                        <a:latin typeface="Arial" charset="0"/>
                        <a:cs typeface="Arial" charset="0"/>
                      </a:endParaRPr>
                    </a:p>
                  </a:txBody>
                  <a:tcPr marL="91438" marR="91438"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6840" name="TextBox 7"/>
          <p:cNvSpPr txBox="1">
            <a:spLocks noChangeArrowheads="1"/>
          </p:cNvSpPr>
          <p:nvPr/>
        </p:nvSpPr>
        <p:spPr bwMode="auto">
          <a:xfrm>
            <a:off x="4427984" y="6486525"/>
            <a:ext cx="4032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
                <a:solidFill>
                  <a:schemeClr val="tx1"/>
                </a:solidFill>
                <a:latin typeface="Arial" charset="0"/>
                <a:ea typeface="ＭＳ Ｐゴシック" charset="0"/>
                <a:cs typeface="ＭＳ Ｐゴシック" charset="0"/>
              </a:defRPr>
            </a:lvl1pPr>
            <a:lvl2pPr marL="742950" indent="-285750" eaLnBrk="0" hangingPunct="0">
              <a:defRPr sz="400">
                <a:solidFill>
                  <a:schemeClr val="tx1"/>
                </a:solidFill>
                <a:latin typeface="Arial" charset="0"/>
                <a:ea typeface="ＭＳ Ｐゴシック" charset="0"/>
              </a:defRPr>
            </a:lvl2pPr>
            <a:lvl3pPr marL="1143000" indent="-228600" eaLnBrk="0" hangingPunct="0">
              <a:defRPr sz="400">
                <a:solidFill>
                  <a:schemeClr val="tx1"/>
                </a:solidFill>
                <a:latin typeface="Arial" charset="0"/>
                <a:ea typeface="ＭＳ Ｐゴシック" charset="0"/>
              </a:defRPr>
            </a:lvl3pPr>
            <a:lvl4pPr marL="1600200" indent="-228600" eaLnBrk="0" hangingPunct="0">
              <a:defRPr sz="400">
                <a:solidFill>
                  <a:schemeClr val="tx1"/>
                </a:solidFill>
                <a:latin typeface="Arial" charset="0"/>
                <a:ea typeface="ＭＳ Ｐゴシック" charset="0"/>
              </a:defRPr>
            </a:lvl4pPr>
            <a:lvl5pPr marL="2057400" indent="-228600" eaLnBrk="0" hangingPunct="0">
              <a:defRPr sz="400">
                <a:solidFill>
                  <a:schemeClr val="tx1"/>
                </a:solidFill>
                <a:latin typeface="Arial" charset="0"/>
                <a:ea typeface="ＭＳ Ｐゴシック" charset="0"/>
              </a:defRPr>
            </a:lvl5pPr>
            <a:lvl6pPr marL="2514600" indent="-228600" eaLnBrk="0" fontAlgn="base" hangingPunct="0">
              <a:spcBef>
                <a:spcPct val="0"/>
              </a:spcBef>
              <a:spcAft>
                <a:spcPct val="0"/>
              </a:spcAft>
              <a:defRPr sz="400">
                <a:solidFill>
                  <a:schemeClr val="tx1"/>
                </a:solidFill>
                <a:latin typeface="Arial" charset="0"/>
                <a:ea typeface="ＭＳ Ｐゴシック" charset="0"/>
              </a:defRPr>
            </a:lvl6pPr>
            <a:lvl7pPr marL="2971800" indent="-228600" eaLnBrk="0" fontAlgn="base" hangingPunct="0">
              <a:spcBef>
                <a:spcPct val="0"/>
              </a:spcBef>
              <a:spcAft>
                <a:spcPct val="0"/>
              </a:spcAft>
              <a:defRPr sz="400">
                <a:solidFill>
                  <a:schemeClr val="tx1"/>
                </a:solidFill>
                <a:latin typeface="Arial" charset="0"/>
                <a:ea typeface="ＭＳ Ｐゴシック" charset="0"/>
              </a:defRPr>
            </a:lvl7pPr>
            <a:lvl8pPr marL="3429000" indent="-228600" eaLnBrk="0" fontAlgn="base" hangingPunct="0">
              <a:spcBef>
                <a:spcPct val="0"/>
              </a:spcBef>
              <a:spcAft>
                <a:spcPct val="0"/>
              </a:spcAft>
              <a:defRPr sz="400">
                <a:solidFill>
                  <a:schemeClr val="tx1"/>
                </a:solidFill>
                <a:latin typeface="Arial" charset="0"/>
                <a:ea typeface="ＭＳ Ｐゴシック" charset="0"/>
              </a:defRPr>
            </a:lvl8pPr>
            <a:lvl9pPr marL="3886200" indent="-228600" eaLnBrk="0" fontAlgn="base" hangingPunct="0">
              <a:spcBef>
                <a:spcPct val="0"/>
              </a:spcBef>
              <a:spcAft>
                <a:spcPct val="0"/>
              </a:spcAft>
              <a:defRPr sz="400">
                <a:solidFill>
                  <a:schemeClr val="tx1"/>
                </a:solidFill>
                <a:latin typeface="Arial" charset="0"/>
                <a:ea typeface="ＭＳ Ｐゴシック" charset="0"/>
              </a:defRPr>
            </a:lvl9pPr>
          </a:lstStyle>
          <a:p>
            <a:pPr eaLnBrk="1" hangingPunct="1"/>
            <a:r>
              <a:rPr lang="en-US" dirty="0"/>
              <a:t>          </a:t>
            </a:r>
            <a:r>
              <a:rPr lang="en-US" sz="1800" dirty="0"/>
              <a:t>               </a:t>
            </a:r>
            <a:r>
              <a:rPr lang="en-US" sz="1800" dirty="0" smtClean="0"/>
              <a:t>Slide </a:t>
            </a:r>
            <a:r>
              <a:rPr lang="en-US" sz="1800" dirty="0"/>
              <a:t>c</a:t>
            </a:r>
            <a:r>
              <a:rPr lang="en-US" sz="1800" dirty="0" smtClean="0"/>
              <a:t>ourtesy </a:t>
            </a:r>
            <a:r>
              <a:rPr lang="en-US" sz="1800" dirty="0"/>
              <a:t>of H. Moore</a:t>
            </a:r>
          </a:p>
        </p:txBody>
      </p:sp>
    </p:spTree>
    <p:extLst>
      <p:ext uri="{BB962C8B-B14F-4D97-AF65-F5344CB8AC3E}">
        <p14:creationId xmlns:p14="http://schemas.microsoft.com/office/powerpoint/2010/main" val="10809671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825" name="Object 1"/>
          <p:cNvGraphicFramePr>
            <a:graphicFrameLocks noChangeAspect="1"/>
          </p:cNvGraphicFramePr>
          <p:nvPr>
            <p:extLst>
              <p:ext uri="{D42A27DB-BD31-4B8C-83A1-F6EECF244321}">
                <p14:modId xmlns:p14="http://schemas.microsoft.com/office/powerpoint/2010/main" val="681729166"/>
              </p:ext>
            </p:extLst>
          </p:nvPr>
        </p:nvGraphicFramePr>
        <p:xfrm>
          <a:off x="317500" y="782638"/>
          <a:ext cx="9131300" cy="5476775"/>
        </p:xfrm>
        <a:graphic>
          <a:graphicData uri="http://schemas.openxmlformats.org/presentationml/2006/ole">
            <mc:AlternateContent xmlns:mc="http://schemas.openxmlformats.org/markup-compatibility/2006">
              <mc:Choice xmlns:v="urn:schemas-microsoft-com:vml" Requires="v">
                <p:oleObj spid="_x0000_s14431" name="Document" r:id="rId4" imgW="9118600" imgH="6007100" progId="Word.Document.12">
                  <p:embed/>
                </p:oleObj>
              </mc:Choice>
              <mc:Fallback>
                <p:oleObj name="Document" r:id="rId4" imgW="9118600" imgH="600710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00" y="782638"/>
                        <a:ext cx="9131300" cy="5476775"/>
                      </a:xfrm>
                      <a:prstGeom prst="rect">
                        <a:avLst/>
                      </a:prstGeom>
                      <a:noFill/>
                      <a:ln>
                        <a:noFill/>
                      </a:ln>
                      <a:extLst/>
                    </p:spPr>
                  </p:pic>
                </p:oleObj>
              </mc:Fallback>
            </mc:AlternateContent>
          </a:graphicData>
        </a:graphic>
      </p:graphicFrame>
      <p:sp>
        <p:nvSpPr>
          <p:cNvPr id="3" name="Rectangle 2"/>
          <p:cNvSpPr txBox="1">
            <a:spLocks noChangeArrowheads="1"/>
          </p:cNvSpPr>
          <p:nvPr/>
        </p:nvSpPr>
        <p:spPr bwMode="auto">
          <a:xfrm>
            <a:off x="152400" y="0"/>
            <a:ext cx="89916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pPr eaLnBrk="1" hangingPunct="1">
              <a:defRPr/>
            </a:pPr>
            <a:r>
              <a:rPr lang="en-US" sz="2000" b="1" dirty="0" smtClean="0">
                <a:solidFill>
                  <a:srgbClr val="0A569F"/>
                </a:solidFill>
                <a:cs typeface="+mj-cs"/>
              </a:rPr>
              <a:t>Ovarian Suppression Through Treatment: 9 RCTs</a:t>
            </a:r>
          </a:p>
        </p:txBody>
      </p:sp>
      <p:sp>
        <p:nvSpPr>
          <p:cNvPr id="4" name="Rectangle 12"/>
          <p:cNvSpPr>
            <a:spLocks noChangeArrowheads="1"/>
          </p:cNvSpPr>
          <p:nvPr/>
        </p:nvSpPr>
        <p:spPr bwMode="auto">
          <a:xfrm>
            <a:off x="4644008" y="6550025"/>
            <a:ext cx="3876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GB" sz="1400" dirty="0">
                <a:latin typeface="+mj-lt"/>
              </a:rPr>
              <a:t>Adapted from N. Turner et al., Ann </a:t>
            </a:r>
            <a:r>
              <a:rPr lang="en-GB" sz="1400" dirty="0" err="1">
                <a:latin typeface="+mj-lt"/>
              </a:rPr>
              <a:t>Oncol</a:t>
            </a:r>
            <a:r>
              <a:rPr lang="en-GB" sz="1400" dirty="0">
                <a:latin typeface="+mj-lt"/>
              </a:rPr>
              <a:t> 2013</a:t>
            </a:r>
            <a:endParaRPr lang="it-IT" sz="1400" dirty="0">
              <a:latin typeface="+mj-lt"/>
            </a:endParaRPr>
          </a:p>
        </p:txBody>
      </p:sp>
      <p:sp>
        <p:nvSpPr>
          <p:cNvPr id="72709" name="TextBox 4"/>
          <p:cNvSpPr txBox="1">
            <a:spLocks noChangeArrowheads="1"/>
          </p:cNvSpPr>
          <p:nvPr/>
        </p:nvSpPr>
        <p:spPr bwMode="auto">
          <a:xfrm>
            <a:off x="971550" y="2420938"/>
            <a:ext cx="7345363" cy="2492990"/>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400">
                <a:solidFill>
                  <a:schemeClr val="tx1"/>
                </a:solidFill>
                <a:latin typeface="Arial" charset="0"/>
                <a:ea typeface="ＭＳ Ｐゴシック" charset="0"/>
                <a:cs typeface="ＭＳ Ｐゴシック" charset="0"/>
              </a:defRPr>
            </a:lvl1pPr>
            <a:lvl2pPr marL="742950" indent="-285750" eaLnBrk="0" hangingPunct="0">
              <a:defRPr sz="400">
                <a:solidFill>
                  <a:schemeClr val="tx1"/>
                </a:solidFill>
                <a:latin typeface="Arial" charset="0"/>
                <a:ea typeface="ＭＳ Ｐゴシック" charset="0"/>
              </a:defRPr>
            </a:lvl2pPr>
            <a:lvl3pPr marL="1143000" indent="-228600" eaLnBrk="0" hangingPunct="0">
              <a:defRPr sz="400">
                <a:solidFill>
                  <a:schemeClr val="tx1"/>
                </a:solidFill>
                <a:latin typeface="Arial" charset="0"/>
                <a:ea typeface="ＭＳ Ｐゴシック" charset="0"/>
              </a:defRPr>
            </a:lvl3pPr>
            <a:lvl4pPr marL="1600200" indent="-228600" eaLnBrk="0" hangingPunct="0">
              <a:defRPr sz="400">
                <a:solidFill>
                  <a:schemeClr val="tx1"/>
                </a:solidFill>
                <a:latin typeface="Arial" charset="0"/>
                <a:ea typeface="ＭＳ Ｐゴシック" charset="0"/>
              </a:defRPr>
            </a:lvl4pPr>
            <a:lvl5pPr marL="2057400" indent="-228600" eaLnBrk="0" hangingPunct="0">
              <a:defRPr sz="400">
                <a:solidFill>
                  <a:schemeClr val="tx1"/>
                </a:solidFill>
                <a:latin typeface="Arial" charset="0"/>
                <a:ea typeface="ＭＳ Ｐゴシック" charset="0"/>
              </a:defRPr>
            </a:lvl5pPr>
            <a:lvl6pPr marL="2514600" indent="-228600" eaLnBrk="0" fontAlgn="base" hangingPunct="0">
              <a:spcBef>
                <a:spcPct val="0"/>
              </a:spcBef>
              <a:spcAft>
                <a:spcPct val="0"/>
              </a:spcAft>
              <a:defRPr sz="400">
                <a:solidFill>
                  <a:schemeClr val="tx1"/>
                </a:solidFill>
                <a:latin typeface="Arial" charset="0"/>
                <a:ea typeface="ＭＳ Ｐゴシック" charset="0"/>
              </a:defRPr>
            </a:lvl6pPr>
            <a:lvl7pPr marL="2971800" indent="-228600" eaLnBrk="0" fontAlgn="base" hangingPunct="0">
              <a:spcBef>
                <a:spcPct val="0"/>
              </a:spcBef>
              <a:spcAft>
                <a:spcPct val="0"/>
              </a:spcAft>
              <a:defRPr sz="400">
                <a:solidFill>
                  <a:schemeClr val="tx1"/>
                </a:solidFill>
                <a:latin typeface="Arial" charset="0"/>
                <a:ea typeface="ＭＳ Ｐゴシック" charset="0"/>
              </a:defRPr>
            </a:lvl7pPr>
            <a:lvl8pPr marL="3429000" indent="-228600" eaLnBrk="0" fontAlgn="base" hangingPunct="0">
              <a:spcBef>
                <a:spcPct val="0"/>
              </a:spcBef>
              <a:spcAft>
                <a:spcPct val="0"/>
              </a:spcAft>
              <a:defRPr sz="400">
                <a:solidFill>
                  <a:schemeClr val="tx1"/>
                </a:solidFill>
                <a:latin typeface="Arial" charset="0"/>
                <a:ea typeface="ＭＳ Ｐゴシック" charset="0"/>
              </a:defRPr>
            </a:lvl8pPr>
            <a:lvl9pPr marL="3886200" indent="-228600" eaLnBrk="0" fontAlgn="base" hangingPunct="0">
              <a:spcBef>
                <a:spcPct val="0"/>
              </a:spcBef>
              <a:spcAft>
                <a:spcPct val="0"/>
              </a:spcAft>
              <a:defRPr sz="400">
                <a:solidFill>
                  <a:schemeClr val="tx1"/>
                </a:solidFill>
                <a:latin typeface="Arial" charset="0"/>
                <a:ea typeface="ＭＳ Ｐゴシック" charset="0"/>
              </a:defRPr>
            </a:lvl9pPr>
          </a:lstStyle>
          <a:p>
            <a:pPr eaLnBrk="1" hangingPunct="1">
              <a:buFont typeface="Arial" charset="0"/>
              <a:buChar char="•"/>
            </a:pPr>
            <a:r>
              <a:rPr lang="en-US" sz="2400" dirty="0">
                <a:solidFill>
                  <a:schemeClr val="bg1"/>
                </a:solidFill>
              </a:rPr>
              <a:t>Meta-analysis planned</a:t>
            </a:r>
          </a:p>
          <a:p>
            <a:pPr eaLnBrk="1" hangingPunct="1">
              <a:buFont typeface="Arial" charset="0"/>
              <a:buChar char="•"/>
            </a:pPr>
            <a:endParaRPr lang="en-US" sz="2400" dirty="0">
              <a:solidFill>
                <a:schemeClr val="bg1"/>
              </a:solidFill>
            </a:endParaRPr>
          </a:p>
          <a:p>
            <a:pPr eaLnBrk="1" hangingPunct="1">
              <a:buFont typeface="Arial" charset="0"/>
              <a:buChar char="•"/>
            </a:pPr>
            <a:r>
              <a:rPr lang="en-US" sz="2400" dirty="0">
                <a:solidFill>
                  <a:schemeClr val="bg1"/>
                </a:solidFill>
              </a:rPr>
              <a:t>No hint of a safety problem</a:t>
            </a:r>
          </a:p>
          <a:p>
            <a:pPr eaLnBrk="1" hangingPunct="1">
              <a:buFont typeface="Arial" charset="0"/>
              <a:buChar char="•"/>
            </a:pPr>
            <a:endParaRPr lang="en-US" sz="2400" dirty="0">
              <a:solidFill>
                <a:schemeClr val="bg1"/>
              </a:solidFill>
            </a:endParaRPr>
          </a:p>
          <a:p>
            <a:pPr eaLnBrk="1" hangingPunct="1">
              <a:buFont typeface="Arial" charset="0"/>
              <a:buChar char="•"/>
            </a:pPr>
            <a:r>
              <a:rPr lang="en-US" sz="2400" dirty="0">
                <a:solidFill>
                  <a:schemeClr val="bg1"/>
                </a:solidFill>
              </a:rPr>
              <a:t>Reasonable to consider as an additional option for preservation of menstrual functioning and fertility </a:t>
            </a:r>
          </a:p>
          <a:p>
            <a:pPr eaLnBrk="1" hangingPunct="1">
              <a:buFont typeface="Arial" charset="0"/>
              <a:buChar char="•"/>
            </a:pPr>
            <a:endParaRPr lang="en-US" dirty="0"/>
          </a:p>
          <a:p>
            <a:pPr eaLnBrk="1" hangingPunct="1">
              <a:buFont typeface="Arial" charset="0"/>
              <a:buChar char="•"/>
            </a:pPr>
            <a:endParaRPr lang="en-US" dirty="0"/>
          </a:p>
          <a:p>
            <a:pPr eaLnBrk="1" hangingPunct="1">
              <a:buFont typeface="Arial" charset="0"/>
              <a:buChar char="•"/>
            </a:pPr>
            <a:endParaRPr lang="en-US" dirty="0"/>
          </a:p>
        </p:txBody>
      </p:sp>
    </p:spTree>
    <p:extLst>
      <p:ext uri="{BB962C8B-B14F-4D97-AF65-F5344CB8AC3E}">
        <p14:creationId xmlns:p14="http://schemas.microsoft.com/office/powerpoint/2010/main" val="22769571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a:xfrm>
            <a:off x="228600" y="95524"/>
            <a:ext cx="8686800" cy="1143000"/>
          </a:xfrm>
        </p:spPr>
        <p:txBody>
          <a:bodyPr/>
          <a:lstStyle/>
          <a:p>
            <a:pPr eaLnBrk="1" hangingPunct="1">
              <a:defRPr/>
            </a:pPr>
            <a:r>
              <a:rPr lang="en-US" dirty="0" smtClean="0"/>
              <a:t>Risks of fertility preservation</a:t>
            </a:r>
          </a:p>
        </p:txBody>
      </p:sp>
      <p:sp>
        <p:nvSpPr>
          <p:cNvPr id="481283" name="Rectangle 3"/>
          <p:cNvSpPr>
            <a:spLocks noGrp="1" noChangeArrowheads="1"/>
          </p:cNvSpPr>
          <p:nvPr>
            <p:ph type="body" idx="1"/>
          </p:nvPr>
        </p:nvSpPr>
        <p:spPr>
          <a:xfrm>
            <a:off x="685800" y="1295400"/>
            <a:ext cx="7772400" cy="4114800"/>
          </a:xfrm>
        </p:spPr>
        <p:txBody>
          <a:bodyPr/>
          <a:lstStyle/>
          <a:p>
            <a:pPr marL="0" indent="0" eaLnBrk="1" hangingPunct="1">
              <a:lnSpc>
                <a:spcPct val="90000"/>
              </a:lnSpc>
              <a:buNone/>
              <a:defRPr/>
            </a:pPr>
            <a:endParaRPr lang="en-US" dirty="0" smtClean="0">
              <a:cs typeface="+mn-cs"/>
            </a:endParaRPr>
          </a:p>
          <a:p>
            <a:pPr eaLnBrk="1" hangingPunct="1">
              <a:lnSpc>
                <a:spcPct val="90000"/>
              </a:lnSpc>
              <a:defRPr/>
            </a:pPr>
            <a:r>
              <a:rPr lang="en-US" dirty="0" smtClean="0">
                <a:cs typeface="+mn-cs"/>
              </a:rPr>
              <a:t>Risk of procedures themselves</a:t>
            </a:r>
          </a:p>
          <a:p>
            <a:pPr lvl="1" eaLnBrk="1" hangingPunct="1">
              <a:lnSpc>
                <a:spcPct val="90000"/>
              </a:lnSpc>
              <a:defRPr/>
            </a:pPr>
            <a:r>
              <a:rPr lang="en-US" dirty="0" smtClean="0">
                <a:cs typeface="+mn-cs"/>
              </a:rPr>
              <a:t>Unclear if </a:t>
            </a:r>
            <a:r>
              <a:rPr lang="en-US" dirty="0" err="1" smtClean="0">
                <a:cs typeface="+mn-cs"/>
              </a:rPr>
              <a:t>letrozole</a:t>
            </a:r>
            <a:r>
              <a:rPr lang="en-US" dirty="0" smtClean="0">
                <a:cs typeface="+mn-cs"/>
              </a:rPr>
              <a:t> or </a:t>
            </a:r>
            <a:r>
              <a:rPr lang="en-US" dirty="0" err="1" smtClean="0">
                <a:cs typeface="+mn-cs"/>
              </a:rPr>
              <a:t>tamoxifen</a:t>
            </a:r>
            <a:r>
              <a:rPr lang="en-US" dirty="0" smtClean="0">
                <a:cs typeface="+mn-cs"/>
              </a:rPr>
              <a:t> stimulation protocols for ovarian stimulation actually mitigate risks, for ER positive disease</a:t>
            </a:r>
          </a:p>
          <a:p>
            <a:pPr eaLnBrk="1" hangingPunct="1">
              <a:lnSpc>
                <a:spcPct val="90000"/>
              </a:lnSpc>
              <a:defRPr/>
            </a:pPr>
            <a:endParaRPr lang="en-US" dirty="0"/>
          </a:p>
          <a:p>
            <a:pPr eaLnBrk="1" hangingPunct="1">
              <a:lnSpc>
                <a:spcPct val="90000"/>
              </a:lnSpc>
              <a:defRPr/>
            </a:pPr>
            <a:r>
              <a:rPr lang="en-US" dirty="0" smtClean="0"/>
              <a:t>Risk of remaining premenopausal</a:t>
            </a:r>
          </a:p>
          <a:p>
            <a:pPr lvl="1" eaLnBrk="1" hangingPunct="1">
              <a:lnSpc>
                <a:spcPct val="90000"/>
              </a:lnSpc>
              <a:defRPr/>
            </a:pPr>
            <a:r>
              <a:rPr lang="en-US" dirty="0" smtClean="0">
                <a:cs typeface="+mn-cs"/>
              </a:rPr>
              <a:t>IBCSG/NSABP B30 data</a:t>
            </a:r>
          </a:p>
          <a:p>
            <a:pPr lvl="1" eaLnBrk="1" hangingPunct="1">
              <a:lnSpc>
                <a:spcPct val="90000"/>
              </a:lnSpc>
              <a:defRPr/>
            </a:pPr>
            <a:r>
              <a:rPr lang="en-US" dirty="0" smtClean="0">
                <a:cs typeface="+mn-cs"/>
              </a:rPr>
              <a:t>SOFT results for very young women</a:t>
            </a:r>
          </a:p>
          <a:p>
            <a:pPr eaLnBrk="1" hangingPunct="1">
              <a:lnSpc>
                <a:spcPct val="90000"/>
              </a:lnSpc>
              <a:defRPr/>
            </a:pPr>
            <a:endParaRPr lang="en-US" dirty="0"/>
          </a:p>
          <a:p>
            <a:pPr eaLnBrk="1" hangingPunct="1">
              <a:lnSpc>
                <a:spcPct val="90000"/>
              </a:lnSpc>
              <a:defRPr/>
            </a:pPr>
            <a:r>
              <a:rPr lang="en-US" dirty="0" smtClean="0"/>
              <a:t>Risk of pregnancy</a:t>
            </a:r>
            <a:endParaRPr lang="en-US" sz="1600" dirty="0" smtClean="0">
              <a:cs typeface="+mn-cs"/>
            </a:endParaRPr>
          </a:p>
          <a:p>
            <a:pPr lvl="1" eaLnBrk="1" hangingPunct="1">
              <a:lnSpc>
                <a:spcPct val="90000"/>
              </a:lnSpc>
              <a:defRPr/>
            </a:pPr>
            <a:endParaRPr lang="en-US" sz="1400" dirty="0" smtClean="0"/>
          </a:p>
        </p:txBody>
      </p:sp>
    </p:spTree>
    <p:extLst>
      <p:ext uri="{BB962C8B-B14F-4D97-AF65-F5344CB8AC3E}">
        <p14:creationId xmlns:p14="http://schemas.microsoft.com/office/powerpoint/2010/main" val="40376354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28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128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8128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128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128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812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2"/>
          <p:cNvSpPr>
            <a:spLocks noGrp="1" noChangeArrowheads="1"/>
          </p:cNvSpPr>
          <p:nvPr>
            <p:ph type="ctrTitle"/>
          </p:nvPr>
        </p:nvSpPr>
        <p:spPr>
          <a:xfrm>
            <a:off x="0" y="1828800"/>
            <a:ext cx="9144000" cy="1393825"/>
          </a:xfrm>
        </p:spPr>
        <p:txBody>
          <a:bodyPr/>
          <a:lstStyle/>
          <a:p>
            <a:pPr eaLnBrk="1" hangingPunct="1"/>
            <a:r>
              <a:rPr lang="en-US" sz="3600" b="1" dirty="0" smtClean="0"/>
              <a:t>Breast Cancer and Fertility Preservation</a:t>
            </a:r>
          </a:p>
        </p:txBody>
      </p:sp>
      <p:sp>
        <p:nvSpPr>
          <p:cNvPr id="634883" name="Rectangle 3"/>
          <p:cNvSpPr>
            <a:spLocks noGrp="1" noChangeArrowheads="1"/>
          </p:cNvSpPr>
          <p:nvPr>
            <p:ph type="subTitle" idx="1"/>
          </p:nvPr>
        </p:nvSpPr>
        <p:spPr>
          <a:xfrm>
            <a:off x="1295400" y="4038600"/>
            <a:ext cx="6400800" cy="1295400"/>
          </a:xfrm>
        </p:spPr>
        <p:txBody>
          <a:bodyPr/>
          <a:lstStyle/>
          <a:p>
            <a:pPr eaLnBrk="1" hangingPunct="1">
              <a:lnSpc>
                <a:spcPct val="90000"/>
              </a:lnSpc>
            </a:pPr>
            <a:r>
              <a:rPr lang="en-US" sz="2400" b="1" dirty="0" smtClean="0"/>
              <a:t>Ann H. Partridge, MD, MPH</a:t>
            </a:r>
          </a:p>
          <a:p>
            <a:pPr eaLnBrk="1" hangingPunct="1">
              <a:lnSpc>
                <a:spcPct val="90000"/>
              </a:lnSpc>
            </a:pPr>
            <a:r>
              <a:rPr lang="en-US" sz="2400" b="1" dirty="0" smtClean="0"/>
              <a:t>Dana-Farber Cancer Institute</a:t>
            </a:r>
          </a:p>
          <a:p>
            <a:pPr eaLnBrk="1" hangingPunct="1">
              <a:lnSpc>
                <a:spcPct val="90000"/>
              </a:lnSpc>
            </a:pPr>
            <a:endParaRPr lang="en-US" sz="2400" b="1" dirty="0" smtClean="0"/>
          </a:p>
          <a:p>
            <a:pPr eaLnBrk="1" hangingPunct="1">
              <a:lnSpc>
                <a:spcPct val="90000"/>
              </a:lnSpc>
            </a:pPr>
            <a:r>
              <a:rPr lang="en-US" sz="2400" b="1" dirty="0" smtClean="0"/>
              <a:t>November 18, 2017</a:t>
            </a:r>
          </a:p>
        </p:txBody>
      </p:sp>
      <p:pic>
        <p:nvPicPr>
          <p:cNvPr id="634884"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4151"/>
          <a:stretch/>
        </p:blipFill>
        <p:spPr bwMode="auto">
          <a:xfrm>
            <a:off x="253108" y="2993514"/>
            <a:ext cx="8639372" cy="43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998105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0" y="290104"/>
            <a:ext cx="9144000" cy="1143000"/>
          </a:xfrm>
        </p:spPr>
        <p:txBody>
          <a:bodyPr/>
          <a:lstStyle/>
          <a:p>
            <a:r>
              <a:rPr lang="en-US" dirty="0" smtClean="0"/>
              <a:t>DFS </a:t>
            </a:r>
            <a:r>
              <a:rPr lang="en-US" dirty="0"/>
              <a:t>in w</a:t>
            </a:r>
            <a:r>
              <a:rPr lang="en-US" dirty="0" smtClean="0"/>
              <a:t>omen with pregnancy </a:t>
            </a:r>
            <a:br>
              <a:rPr lang="en-US" dirty="0" smtClean="0"/>
            </a:br>
            <a:r>
              <a:rPr lang="en-US" dirty="0" smtClean="0"/>
              <a:t>after ER+ breast cancer</a:t>
            </a:r>
            <a:endParaRPr lang="en-US" dirty="0"/>
          </a:p>
        </p:txBody>
      </p:sp>
      <p:grpSp>
        <p:nvGrpSpPr>
          <p:cNvPr id="4099" name="Group 6"/>
          <p:cNvGrpSpPr>
            <a:grpSpLocks/>
          </p:cNvGrpSpPr>
          <p:nvPr/>
        </p:nvGrpSpPr>
        <p:grpSpPr bwMode="auto">
          <a:xfrm>
            <a:off x="395288" y="1773560"/>
            <a:ext cx="8353425" cy="3671888"/>
            <a:chOff x="830980" y="3140968"/>
            <a:chExt cx="7917484" cy="3240360"/>
          </a:xfrm>
        </p:grpSpPr>
        <p:pic>
          <p:nvPicPr>
            <p:cNvPr id="4105" name="Picture 5" descr="1 - DFS-ER+.pd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980" y="3140968"/>
              <a:ext cx="7917484"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TextBox 2"/>
            <p:cNvSpPr txBox="1">
              <a:spLocks noChangeArrowheads="1"/>
            </p:cNvSpPr>
            <p:nvPr/>
          </p:nvSpPr>
          <p:spPr bwMode="auto">
            <a:xfrm>
              <a:off x="1691680" y="5374650"/>
              <a:ext cx="29288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400">
                  <a:latin typeface="Calibri" charset="0"/>
                  <a:cs typeface="Arial" charset="0"/>
                </a:rPr>
                <a:t>HR: 0.91; 95% CI (0.67 – 1.24); p=0.55</a:t>
              </a:r>
            </a:p>
          </p:txBody>
        </p:sp>
      </p:grpSp>
      <p:sp>
        <p:nvSpPr>
          <p:cNvPr id="4100" name="TextBox 9"/>
          <p:cNvSpPr txBox="1">
            <a:spLocks noChangeArrowheads="1"/>
          </p:cNvSpPr>
          <p:nvPr/>
        </p:nvSpPr>
        <p:spPr bwMode="auto">
          <a:xfrm>
            <a:off x="5364088" y="5796285"/>
            <a:ext cx="30702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600" dirty="0">
                <a:latin typeface="Calibri" charset="0"/>
              </a:rPr>
              <a:t>Total number of patients: 686</a:t>
            </a:r>
          </a:p>
          <a:p>
            <a:pPr eaLnBrk="1" hangingPunct="1"/>
            <a:r>
              <a:rPr lang="en-US" sz="1600" dirty="0">
                <a:latin typeface="Calibri" charset="0"/>
              </a:rPr>
              <a:t>Total number of events: 199 (29%)</a:t>
            </a:r>
          </a:p>
        </p:txBody>
      </p:sp>
      <p:cxnSp>
        <p:nvCxnSpPr>
          <p:cNvPr id="5" name="Straight Arrow Connector 4"/>
          <p:cNvCxnSpPr>
            <a:cxnSpLocks noChangeShapeType="1"/>
          </p:cNvCxnSpPr>
          <p:nvPr/>
        </p:nvCxnSpPr>
        <p:spPr bwMode="auto">
          <a:xfrm flipV="1">
            <a:off x="1042988" y="5013648"/>
            <a:ext cx="144462" cy="576262"/>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4102" name="TextBox 12"/>
          <p:cNvSpPr txBox="1">
            <a:spLocks noChangeArrowheads="1"/>
          </p:cNvSpPr>
          <p:nvPr/>
        </p:nvSpPr>
        <p:spPr bwMode="auto">
          <a:xfrm>
            <a:off x="1115616" y="1484784"/>
            <a:ext cx="74310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b="1" dirty="0">
                <a:latin typeface="Calibri" charset="0"/>
              </a:rPr>
              <a:t>Median follow-up from date of conception: 4.7 years (IQR: 3.1 – 6.9)</a:t>
            </a:r>
            <a:r>
              <a:rPr lang="en-US" sz="1800" dirty="0">
                <a:latin typeface="Calibri" charset="0"/>
              </a:rPr>
              <a:t> </a:t>
            </a:r>
          </a:p>
        </p:txBody>
      </p:sp>
      <p:sp>
        <p:nvSpPr>
          <p:cNvPr id="4103" name="TextBox 13"/>
          <p:cNvSpPr txBox="1">
            <a:spLocks noChangeArrowheads="1"/>
          </p:cNvSpPr>
          <p:nvPr/>
        </p:nvSpPr>
        <p:spPr bwMode="auto">
          <a:xfrm>
            <a:off x="250825" y="5661348"/>
            <a:ext cx="19859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800" b="1">
                <a:solidFill>
                  <a:srgbClr val="C00000"/>
                </a:solidFill>
                <a:latin typeface="Calibri" charset="0"/>
              </a:rPr>
              <a:t>Date of conception</a:t>
            </a:r>
          </a:p>
        </p:txBody>
      </p:sp>
      <p:sp>
        <p:nvSpPr>
          <p:cNvPr id="4104" name="Rectangle 10"/>
          <p:cNvSpPr>
            <a:spLocks noChangeArrowheads="1"/>
          </p:cNvSpPr>
          <p:nvPr/>
        </p:nvSpPr>
        <p:spPr bwMode="auto">
          <a:xfrm>
            <a:off x="1691680" y="6101085"/>
            <a:ext cx="457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dirty="0" err="1" smtClean="0">
                <a:latin typeface="+mj-lt"/>
              </a:rPr>
              <a:t>Azim</a:t>
            </a:r>
            <a:r>
              <a:rPr lang="it-IT" dirty="0" smtClean="0">
                <a:latin typeface="+mj-lt"/>
              </a:rPr>
              <a:t> H. et </a:t>
            </a:r>
            <a:r>
              <a:rPr lang="it-IT" dirty="0">
                <a:latin typeface="+mj-lt"/>
              </a:rPr>
              <a:t>al; JCO </a:t>
            </a:r>
            <a:r>
              <a:rPr lang="it-IT" dirty="0" smtClean="0">
                <a:latin typeface="+mj-lt"/>
              </a:rPr>
              <a:t>2012 </a:t>
            </a:r>
            <a:endParaRPr lang="it-IT" dirty="0">
              <a:latin typeface="+mj-lt"/>
            </a:endParaRPr>
          </a:p>
        </p:txBody>
      </p:sp>
    </p:spTree>
    <p:extLst>
      <p:ext uri="{BB962C8B-B14F-4D97-AF65-F5344CB8AC3E}">
        <p14:creationId xmlns:p14="http://schemas.microsoft.com/office/powerpoint/2010/main" val="17390535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533400"/>
            <a:ext cx="9144000" cy="3375025"/>
          </a:xfrm>
        </p:spPr>
        <p:txBody>
          <a:bodyPr>
            <a:normAutofit fontScale="90000"/>
          </a:bodyPr>
          <a:lstStyle/>
          <a:p>
            <a:pPr>
              <a:defRPr/>
            </a:pPr>
            <a:r>
              <a:rPr lang="en-US" sz="3100" b="1" dirty="0" smtClean="0">
                <a:solidFill>
                  <a:srgbClr val="3366FF"/>
                </a:solidFill>
              </a:rPr>
              <a:t>P</a:t>
            </a:r>
            <a:r>
              <a:rPr lang="en-US" sz="3100" b="1" dirty="0" smtClean="0"/>
              <a:t>regnancy </a:t>
            </a:r>
            <a:r>
              <a:rPr lang="en-US" sz="3100" b="1" dirty="0">
                <a:solidFill>
                  <a:srgbClr val="3366FF"/>
                </a:solidFill>
              </a:rPr>
              <a:t>O</a:t>
            </a:r>
            <a:r>
              <a:rPr lang="en-US" sz="3100" b="1" dirty="0"/>
              <a:t>utcome and </a:t>
            </a:r>
            <a:r>
              <a:rPr lang="en-US" sz="3100" b="1" dirty="0">
                <a:solidFill>
                  <a:srgbClr val="3366FF"/>
                </a:solidFill>
              </a:rPr>
              <a:t>S</a:t>
            </a:r>
            <a:r>
              <a:rPr lang="en-US" sz="3100" b="1" dirty="0"/>
              <a:t>afety of </a:t>
            </a:r>
            <a:r>
              <a:rPr lang="en-US" sz="3100" b="1" dirty="0">
                <a:solidFill>
                  <a:srgbClr val="3366FF"/>
                </a:solidFill>
              </a:rPr>
              <a:t>I</a:t>
            </a:r>
            <a:r>
              <a:rPr lang="en-US" sz="3100" b="1" dirty="0"/>
              <a:t>nterrupting </a:t>
            </a:r>
            <a:r>
              <a:rPr lang="en-US" sz="3100" b="1" dirty="0">
                <a:solidFill>
                  <a:srgbClr val="3366FF"/>
                </a:solidFill>
              </a:rPr>
              <a:t>T</a:t>
            </a:r>
            <a:r>
              <a:rPr lang="en-US" sz="3100" b="1" dirty="0"/>
              <a:t>herapy for women with endocrine </a:t>
            </a:r>
            <a:r>
              <a:rPr lang="en-US" sz="3100" b="1" dirty="0" err="1" smtClean="0"/>
              <a:t>respons</a:t>
            </a:r>
            <a:r>
              <a:rPr lang="en-US" sz="3100" b="1" dirty="0" err="1" smtClean="0">
                <a:solidFill>
                  <a:srgbClr val="3366FF"/>
                </a:solidFill>
              </a:rPr>
              <a:t>IVE</a:t>
            </a:r>
            <a:r>
              <a:rPr lang="en-US" sz="3100" b="1" dirty="0" smtClean="0"/>
              <a:t> Breast Cancer</a:t>
            </a:r>
            <a:br>
              <a:rPr lang="en-US" sz="3100" b="1" dirty="0" smtClean="0"/>
            </a:br>
            <a:r>
              <a:rPr lang="en-US" sz="3100" b="1" dirty="0" smtClean="0"/>
              <a:t/>
            </a:r>
            <a:br>
              <a:rPr lang="en-US" sz="3100" b="1" dirty="0" smtClean="0"/>
            </a:br>
            <a:r>
              <a:rPr lang="en-US" sz="2400" dirty="0"/>
              <a:t>IBCSG 48-14 / BIG </a:t>
            </a:r>
            <a:r>
              <a:rPr lang="en-US" sz="2400" dirty="0" smtClean="0"/>
              <a:t>8-13</a:t>
            </a:r>
            <a:br>
              <a:rPr lang="en-US" sz="2400" dirty="0" smtClean="0"/>
            </a:br>
            <a:r>
              <a:rPr lang="en-US" sz="2400" dirty="0" smtClean="0"/>
              <a:t> ALLIANCE # A221405 </a:t>
            </a:r>
            <a:br>
              <a:rPr lang="en-US" sz="2400" dirty="0" smtClean="0"/>
            </a:br>
            <a:r>
              <a:rPr lang="en-US" sz="2400" dirty="0" smtClean="0"/>
              <a:t> </a:t>
            </a:r>
            <a:br>
              <a:rPr lang="en-US" sz="2400" dirty="0" smtClean="0"/>
            </a:br>
            <a:r>
              <a:rPr lang="en-US" sz="3600" dirty="0" smtClean="0">
                <a:solidFill>
                  <a:srgbClr val="3366FF"/>
                </a:solidFill>
              </a:rPr>
              <a:t>POSITIVE TRIAL</a:t>
            </a:r>
            <a:endParaRPr lang="en-US" altLang="it-CH" sz="2700" dirty="0" smtClean="0">
              <a:solidFill>
                <a:srgbClr val="3366FF"/>
              </a:solidFill>
            </a:endParaRPr>
          </a:p>
        </p:txBody>
      </p:sp>
      <p:sp>
        <p:nvSpPr>
          <p:cNvPr id="18435" name="Rectangle 15"/>
          <p:cNvSpPr>
            <a:spLocks noChangeArrowheads="1"/>
          </p:cNvSpPr>
          <p:nvPr/>
        </p:nvSpPr>
        <p:spPr bwMode="auto">
          <a:xfrm>
            <a:off x="0" y="-200025"/>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en-US" altLang="it-CH" sz="2000"/>
          </a:p>
        </p:txBody>
      </p:sp>
      <p:pic>
        <p:nvPicPr>
          <p:cNvPr id="18436" name="Picture 5" descr="ibcsg_color.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4941168"/>
            <a:ext cx="857250"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547813" y="4076700"/>
            <a:ext cx="6248400" cy="831850"/>
          </a:xfrm>
          <a:prstGeom prst="rect">
            <a:avLst/>
          </a:prstGeom>
        </p:spPr>
        <p:txBody>
          <a:bodyPr>
            <a:spAutoFit/>
          </a:bodyPr>
          <a:lstStyle/>
          <a:p>
            <a:pPr algn="ctr">
              <a:defRPr/>
            </a:pPr>
            <a:r>
              <a:rPr lang="en-US" sz="2400" b="1" cap="small">
                <a:solidFill>
                  <a:schemeClr val="tx2"/>
                </a:solidFill>
                <a:latin typeface="+mj-lt"/>
                <a:ea typeface="+mj-ea"/>
                <a:cs typeface="+mj-cs"/>
              </a:rPr>
              <a:t>International PI: Olivia Pagani</a:t>
            </a:r>
          </a:p>
          <a:p>
            <a:pPr algn="ctr">
              <a:defRPr/>
            </a:pPr>
            <a:r>
              <a:rPr lang="en-US" sz="2400" b="1" cap="small">
                <a:solidFill>
                  <a:schemeClr val="tx2"/>
                </a:solidFill>
                <a:latin typeface="+mj-lt"/>
                <a:ea typeface="+mj-ea"/>
                <a:cs typeface="+mj-cs"/>
              </a:rPr>
              <a:t>North American PI: Ann Partridge</a:t>
            </a:r>
          </a:p>
        </p:txBody>
      </p:sp>
      <p:pic>
        <p:nvPicPr>
          <p:cNvPr id="18438" name="Picture 8" descr="C:\Users\mruggeri\Desktop\Program for Young Patients (PYP)\Loghi\Logo NABCG.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5157068"/>
            <a:ext cx="11430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9" descr="Alliance Logo 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4941168"/>
            <a:ext cx="119062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0" descr="SAKK_Logo_OFFICE_Col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4300" y="5230093"/>
            <a:ext cx="125253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1" descr="C:\Users\mruggeri\AppData\Local\Microsoft\Windows\Temporary Internet Files\Content.Outlook\8ONWQGMT\Breast International Group 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5012606"/>
            <a:ext cx="16002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262264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0" y="275468"/>
            <a:ext cx="9144000" cy="1143000"/>
          </a:xfrm>
        </p:spPr>
        <p:txBody>
          <a:bodyPr/>
          <a:lstStyle/>
          <a:p>
            <a:pPr eaLnBrk="1" hangingPunct="1"/>
            <a:r>
              <a:rPr lang="en-US" altLang="x-none" b="1" dirty="0">
                <a:ea typeface="ＭＳ Ｐゴシック" charset="-128"/>
              </a:rPr>
              <a:t>The POSITIVE Trial: Endocrine therapy interruption for pregnancy in breast cancer patients</a:t>
            </a:r>
          </a:p>
        </p:txBody>
      </p:sp>
      <p:sp>
        <p:nvSpPr>
          <p:cNvPr id="19460" name="Rectangle 5"/>
          <p:cNvSpPr>
            <a:spLocks noChangeArrowheads="1"/>
          </p:cNvSpPr>
          <p:nvPr/>
        </p:nvSpPr>
        <p:spPr bwMode="auto">
          <a:xfrm>
            <a:off x="163512" y="1772816"/>
            <a:ext cx="881697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lvl="1" eaLnBrk="1" hangingPunct="1">
              <a:buFont typeface="Arial" charset="0"/>
              <a:buChar char="•"/>
            </a:pPr>
            <a:r>
              <a:rPr lang="en-US" altLang="x-none" sz="2000" dirty="0">
                <a:solidFill>
                  <a:schemeClr val="accent2"/>
                </a:solidFill>
              </a:rPr>
              <a:t>Phase II trial designed to evaluate safety and pregnancy outcomes of interrupting ET for young women with ER+ disease who desire pregnancy</a:t>
            </a:r>
          </a:p>
          <a:p>
            <a:pPr lvl="1" eaLnBrk="1" hangingPunct="1">
              <a:buFont typeface="Arial" charset="0"/>
              <a:buChar char="•"/>
            </a:pPr>
            <a:endParaRPr lang="en-US" altLang="x-none" sz="2000" dirty="0">
              <a:solidFill>
                <a:schemeClr val="accent2"/>
              </a:solidFill>
            </a:endParaRPr>
          </a:p>
          <a:p>
            <a:pPr lvl="1" eaLnBrk="1" hangingPunct="1">
              <a:buFont typeface="Arial" charset="0"/>
              <a:buChar char="•"/>
            </a:pPr>
            <a:r>
              <a:rPr lang="en-US" altLang="x-none" sz="2000" dirty="0">
                <a:solidFill>
                  <a:schemeClr val="accent2"/>
                </a:solidFill>
              </a:rPr>
              <a:t>Enroll 512 women, &lt;42, premenopausal, have completed between 18-30  months of ET</a:t>
            </a:r>
          </a:p>
          <a:p>
            <a:pPr lvl="1" eaLnBrk="1" hangingPunct="1">
              <a:buFont typeface="Arial" charset="0"/>
              <a:buChar char="•"/>
            </a:pPr>
            <a:endParaRPr lang="en-US" altLang="x-none" sz="2000" dirty="0">
              <a:solidFill>
                <a:schemeClr val="accent2"/>
              </a:solidFill>
            </a:endParaRPr>
          </a:p>
          <a:p>
            <a:pPr lvl="1" eaLnBrk="1" hangingPunct="1">
              <a:buFont typeface="Arial" charset="0"/>
              <a:buChar char="•"/>
            </a:pPr>
            <a:r>
              <a:rPr lang="en-US" altLang="x-none" sz="2000" dirty="0">
                <a:solidFill>
                  <a:schemeClr val="accent2"/>
                </a:solidFill>
              </a:rPr>
              <a:t>Study participants come off endocrine therapy for up to 2 years for a pregnancy attempt, restart hormonal therapy</a:t>
            </a:r>
          </a:p>
          <a:p>
            <a:pPr lvl="1" eaLnBrk="1" hangingPunct="1">
              <a:buFont typeface="Arial" charset="0"/>
              <a:buChar char="•"/>
            </a:pPr>
            <a:endParaRPr lang="en-US" altLang="x-none" sz="2000" dirty="0">
              <a:solidFill>
                <a:schemeClr val="accent2"/>
              </a:solidFill>
            </a:endParaRPr>
          </a:p>
          <a:p>
            <a:pPr lvl="1" eaLnBrk="1" hangingPunct="1">
              <a:buFont typeface="Arial" charset="0"/>
              <a:buChar char="•"/>
            </a:pPr>
            <a:r>
              <a:rPr lang="en-US" altLang="x-none" sz="2000" dirty="0">
                <a:solidFill>
                  <a:schemeClr val="accent2"/>
                </a:solidFill>
              </a:rPr>
              <a:t>Outcomes: disease, reproductive, psychosocia</a:t>
            </a:r>
            <a:r>
              <a:rPr lang="en-US" altLang="x-none" dirty="0">
                <a:solidFill>
                  <a:schemeClr val="accent2"/>
                </a:solidFill>
              </a:rPr>
              <a:t>l</a:t>
            </a:r>
          </a:p>
        </p:txBody>
      </p:sp>
    </p:spTree>
    <p:extLst>
      <p:ext uri="{BB962C8B-B14F-4D97-AF65-F5344CB8AC3E}">
        <p14:creationId xmlns:p14="http://schemas.microsoft.com/office/powerpoint/2010/main" val="152559405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034"/>
            <a:ext cx="8229600" cy="1143000"/>
          </a:xfrm>
        </p:spPr>
        <p:txBody>
          <a:bodyPr/>
          <a:lstStyle/>
          <a:p>
            <a:r>
              <a:rPr lang="en-US" dirty="0" smtClean="0"/>
              <a:t>Conclusions</a:t>
            </a:r>
            <a:endParaRPr lang="en-US" dirty="0"/>
          </a:p>
        </p:txBody>
      </p:sp>
      <p:sp>
        <p:nvSpPr>
          <p:cNvPr id="3" name="Content Placeholder 2"/>
          <p:cNvSpPr>
            <a:spLocks noGrp="1"/>
          </p:cNvSpPr>
          <p:nvPr>
            <p:ph idx="1"/>
          </p:nvPr>
        </p:nvSpPr>
        <p:spPr>
          <a:xfrm>
            <a:off x="467544" y="1412776"/>
            <a:ext cx="8507288" cy="4525963"/>
          </a:xfrm>
        </p:spPr>
        <p:txBody>
          <a:bodyPr/>
          <a:lstStyle/>
          <a:p>
            <a:r>
              <a:rPr lang="en-US" dirty="0" smtClean="0"/>
              <a:t>Fertility after breast cancer is an important consideration for a substantial proportion of young women at diagnosis and in survivorship</a:t>
            </a:r>
          </a:p>
          <a:p>
            <a:endParaRPr lang="en-US" dirty="0"/>
          </a:p>
          <a:p>
            <a:r>
              <a:rPr lang="en-US" dirty="0" smtClean="0"/>
              <a:t>Attention and appropriate referrals and support surrounding this issue may be necessary in order to optimize medical and psychosocial outcomes</a:t>
            </a:r>
          </a:p>
        </p:txBody>
      </p:sp>
    </p:spTree>
    <p:extLst>
      <p:ext uri="{BB962C8B-B14F-4D97-AF65-F5344CB8AC3E}">
        <p14:creationId xmlns:p14="http://schemas.microsoft.com/office/powerpoint/2010/main" val="354241577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2"/>
          <p:cNvSpPr>
            <a:spLocks noGrp="1" noChangeArrowheads="1"/>
          </p:cNvSpPr>
          <p:nvPr>
            <p:ph type="ctrTitle"/>
          </p:nvPr>
        </p:nvSpPr>
        <p:spPr>
          <a:xfrm>
            <a:off x="0" y="1828805"/>
            <a:ext cx="9144000" cy="1393825"/>
          </a:xfrm>
        </p:spPr>
        <p:txBody>
          <a:bodyPr/>
          <a:lstStyle/>
          <a:p>
            <a:pPr eaLnBrk="1" hangingPunct="1"/>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dirty="0" smtClean="0"/>
              <a:t>THANK YOU!</a:t>
            </a:r>
          </a:p>
        </p:txBody>
      </p:sp>
      <p:pic>
        <p:nvPicPr>
          <p:cNvPr id="686083"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5343"/>
          <a:stretch/>
        </p:blipFill>
        <p:spPr bwMode="auto">
          <a:xfrm>
            <a:off x="181100" y="4005064"/>
            <a:ext cx="8783388" cy="43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879429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4015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1"/>
          <p:cNvPicPr>
            <a:picLocks noChangeAspect="1"/>
          </p:cNvPicPr>
          <p:nvPr/>
        </p:nvPicPr>
        <p:blipFill rotWithShape="1">
          <a:blip r:embed="rId2" cstate="print"/>
          <a:srcRect b="71635"/>
          <a:stretch/>
        </p:blipFill>
        <p:spPr>
          <a:xfrm>
            <a:off x="474184" y="3933056"/>
            <a:ext cx="8207896" cy="1967062"/>
          </a:xfrm>
          <a:prstGeom prst="rect">
            <a:avLst/>
          </a:prstGeom>
        </p:spPr>
      </p:pic>
      <p:sp>
        <p:nvSpPr>
          <p:cNvPr id="6" name="CasellaDiTesto 1"/>
          <p:cNvSpPr txBox="1">
            <a:spLocks noChangeArrowheads="1"/>
          </p:cNvSpPr>
          <p:nvPr/>
        </p:nvSpPr>
        <p:spPr bwMode="auto">
          <a:xfrm>
            <a:off x="5796136" y="6453336"/>
            <a:ext cx="26883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0"/>
              </a:spcBef>
              <a:buFontTx/>
              <a:buNone/>
            </a:pPr>
            <a:r>
              <a:rPr lang="it-IT" altLang="it-IT" sz="1200" b="1" dirty="0" err="1">
                <a:latin typeface="+mn-lt"/>
                <a:ea typeface="Lucida Sans Unicode" pitchFamily="34" charset="0"/>
                <a:cs typeface="Lucida Sans Unicode" pitchFamily="34" charset="0"/>
              </a:rPr>
              <a:t>Ruddy</a:t>
            </a:r>
            <a:r>
              <a:rPr lang="it-IT" altLang="it-IT" sz="1200" b="1" dirty="0">
                <a:latin typeface="+mn-lt"/>
                <a:ea typeface="Lucida Sans Unicode" pitchFamily="34" charset="0"/>
                <a:cs typeface="Lucida Sans Unicode" pitchFamily="34" charset="0"/>
              </a:rPr>
              <a:t> KJ et </a:t>
            </a:r>
            <a:r>
              <a:rPr lang="it-IT" altLang="it-IT" sz="1200" b="1" dirty="0" smtClean="0">
                <a:latin typeface="+mn-lt"/>
                <a:ea typeface="Lucida Sans Unicode" pitchFamily="34" charset="0"/>
                <a:cs typeface="Lucida Sans Unicode" pitchFamily="34" charset="0"/>
              </a:rPr>
              <a:t>al; </a:t>
            </a:r>
            <a:r>
              <a:rPr lang="it-IT" altLang="it-IT" sz="1200" b="1" dirty="0" err="1" smtClean="0">
                <a:latin typeface="+mn-lt"/>
                <a:ea typeface="Lucida Sans Unicode" pitchFamily="34" charset="0"/>
                <a:cs typeface="Lucida Sans Unicode" pitchFamily="34" charset="0"/>
              </a:rPr>
              <a:t>J</a:t>
            </a:r>
            <a:r>
              <a:rPr lang="it-IT" altLang="it-IT" sz="1200" b="1" dirty="0" smtClean="0">
                <a:latin typeface="+mn-lt"/>
                <a:ea typeface="Lucida Sans Unicode" pitchFamily="34" charset="0"/>
                <a:cs typeface="Lucida Sans Unicode" pitchFamily="34" charset="0"/>
              </a:rPr>
              <a:t> </a:t>
            </a:r>
            <a:r>
              <a:rPr lang="it-IT" altLang="it-IT" sz="1200" b="1" dirty="0" err="1">
                <a:latin typeface="+mn-lt"/>
                <a:ea typeface="Lucida Sans Unicode" pitchFamily="34" charset="0"/>
                <a:cs typeface="Lucida Sans Unicode" pitchFamily="34" charset="0"/>
              </a:rPr>
              <a:t>Clin</a:t>
            </a:r>
            <a:r>
              <a:rPr lang="it-IT" altLang="it-IT" sz="1200" b="1" dirty="0">
                <a:latin typeface="+mn-lt"/>
                <a:ea typeface="Lucida Sans Unicode" pitchFamily="34" charset="0"/>
                <a:cs typeface="Lucida Sans Unicode" pitchFamily="34" charset="0"/>
              </a:rPr>
              <a:t> </a:t>
            </a:r>
            <a:r>
              <a:rPr lang="it-IT" altLang="it-IT" sz="1200" b="1" dirty="0" err="1">
                <a:latin typeface="+mn-lt"/>
                <a:ea typeface="Lucida Sans Unicode" pitchFamily="34" charset="0"/>
                <a:cs typeface="Lucida Sans Unicode" pitchFamily="34" charset="0"/>
              </a:rPr>
              <a:t>Oncol</a:t>
            </a:r>
            <a:r>
              <a:rPr lang="it-IT" altLang="it-IT" sz="1200" b="1" dirty="0">
                <a:latin typeface="+mn-lt"/>
                <a:ea typeface="Lucida Sans Unicode" pitchFamily="34" charset="0"/>
                <a:cs typeface="Lucida Sans Unicode" pitchFamily="34" charset="0"/>
              </a:rPr>
              <a:t> </a:t>
            </a:r>
            <a:r>
              <a:rPr lang="it-IT" altLang="it-IT" sz="1200" b="1" dirty="0" smtClean="0">
                <a:latin typeface="+mn-lt"/>
                <a:ea typeface="Lucida Sans Unicode" pitchFamily="34" charset="0"/>
                <a:cs typeface="Lucida Sans Unicode" pitchFamily="34" charset="0"/>
              </a:rPr>
              <a:t>2014</a:t>
            </a:r>
            <a:endParaRPr lang="it-IT" altLang="it-IT" sz="1200" b="1" dirty="0">
              <a:latin typeface="+mn-lt"/>
              <a:ea typeface="Lucida Sans Unicode" pitchFamily="34" charset="0"/>
              <a:cs typeface="Lucida Sans Unicode" pitchFamily="34" charset="0"/>
            </a:endParaRPr>
          </a:p>
        </p:txBody>
      </p:sp>
      <p:sp>
        <p:nvSpPr>
          <p:cNvPr id="7" name="TextBox 6"/>
          <p:cNvSpPr txBox="1"/>
          <p:nvPr/>
        </p:nvSpPr>
        <p:spPr>
          <a:xfrm>
            <a:off x="459898" y="2855774"/>
            <a:ext cx="8318175" cy="954107"/>
          </a:xfrm>
          <a:prstGeom prst="rect">
            <a:avLst/>
          </a:prstGeom>
          <a:noFill/>
        </p:spPr>
        <p:txBody>
          <a:bodyPr wrap="none" rtlCol="0">
            <a:spAutoFit/>
          </a:bodyPr>
          <a:lstStyle/>
          <a:p>
            <a:pPr algn="ctr"/>
            <a:r>
              <a:rPr lang="en-US" sz="2800" b="1" dirty="0" smtClean="0">
                <a:solidFill>
                  <a:srgbClr val="CC0066"/>
                </a:solidFill>
                <a:latin typeface="Calibri"/>
                <a:cs typeface="Calibri"/>
              </a:rPr>
              <a:t>Around 40-50% of young women are concerned about </a:t>
            </a:r>
          </a:p>
          <a:p>
            <a:pPr algn="ctr"/>
            <a:r>
              <a:rPr lang="en-US" sz="2800" b="1" dirty="0" smtClean="0">
                <a:solidFill>
                  <a:srgbClr val="CC0066"/>
                </a:solidFill>
                <a:latin typeface="Calibri"/>
                <a:cs typeface="Calibri"/>
              </a:rPr>
              <a:t>future fertility at BC diagnosis </a:t>
            </a:r>
            <a:endParaRPr lang="en-US" sz="2800" b="1" dirty="0">
              <a:solidFill>
                <a:srgbClr val="CC0066"/>
              </a:solidFill>
              <a:latin typeface="Calibri"/>
              <a:cs typeface="Calibri"/>
            </a:endParaRPr>
          </a:p>
        </p:txBody>
      </p:sp>
      <p:grpSp>
        <p:nvGrpSpPr>
          <p:cNvPr id="8" name="Group 7"/>
          <p:cNvGrpSpPr/>
          <p:nvPr/>
        </p:nvGrpSpPr>
        <p:grpSpPr>
          <a:xfrm>
            <a:off x="173789" y="476672"/>
            <a:ext cx="8074527" cy="2081339"/>
            <a:chOff x="173789" y="86895"/>
            <a:chExt cx="8074527" cy="2081339"/>
          </a:xfrm>
        </p:grpSpPr>
        <p:pic>
          <p:nvPicPr>
            <p:cNvPr id="9" name="Picture 8"/>
            <p:cNvPicPr>
              <a:picLocks noChangeAspect="1"/>
            </p:cNvPicPr>
            <p:nvPr/>
          </p:nvPicPr>
          <p:blipFill rotWithShape="1">
            <a:blip r:embed="rId3" cstate="print"/>
            <a:srcRect l="24606" t="56010" r="3545"/>
            <a:stretch/>
          </p:blipFill>
          <p:spPr>
            <a:xfrm>
              <a:off x="173789" y="1038602"/>
              <a:ext cx="6069263" cy="1129632"/>
            </a:xfrm>
            <a:prstGeom prst="rect">
              <a:avLst/>
            </a:prstGeom>
          </p:spPr>
        </p:pic>
        <p:pic>
          <p:nvPicPr>
            <p:cNvPr id="10" name="Picture 9"/>
            <p:cNvPicPr>
              <a:picLocks noChangeAspect="1"/>
            </p:cNvPicPr>
            <p:nvPr/>
          </p:nvPicPr>
          <p:blipFill rotWithShape="1">
            <a:blip r:embed="rId3" cstate="print"/>
            <a:srcRect l="2057" r="2355" b="62939"/>
            <a:stretch/>
          </p:blipFill>
          <p:spPr>
            <a:xfrm>
              <a:off x="173789" y="86895"/>
              <a:ext cx="8074527" cy="951707"/>
            </a:xfrm>
            <a:prstGeom prst="rect">
              <a:avLst/>
            </a:prstGeom>
          </p:spPr>
        </p:pic>
      </p:grpSp>
    </p:spTree>
    <p:extLst>
      <p:ext uri="{BB962C8B-B14F-4D97-AF65-F5344CB8AC3E}">
        <p14:creationId xmlns:p14="http://schemas.microsoft.com/office/powerpoint/2010/main" val="110181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2209801" y="1295400"/>
            <a:ext cx="5257800" cy="4421620"/>
          </a:xfrm>
          <a:prstGeom prst="rect">
            <a:avLst/>
          </a:prstGeom>
        </p:spPr>
      </p:pic>
      <p:sp>
        <p:nvSpPr>
          <p:cNvPr id="3" name="Title 3"/>
          <p:cNvSpPr txBox="1">
            <a:spLocks/>
          </p:cNvSpPr>
          <p:nvPr/>
        </p:nvSpPr>
        <p:spPr>
          <a:xfrm>
            <a:off x="457200" y="437978"/>
            <a:ext cx="8229600" cy="7159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rgbClr val="0A569F"/>
                </a:solidFill>
                <a:latin typeface="Arial"/>
                <a:cs typeface="Arial"/>
              </a:rPr>
              <a:t>Rising Trend of </a:t>
            </a:r>
            <a:r>
              <a:rPr lang="en-US" sz="2400" b="1" dirty="0">
                <a:solidFill>
                  <a:srgbClr val="0A569F"/>
                </a:solidFill>
                <a:latin typeface="Arial"/>
                <a:cs typeface="Arial"/>
              </a:rPr>
              <a:t>D</a:t>
            </a:r>
            <a:r>
              <a:rPr lang="en-US" sz="2400" b="1" dirty="0" smtClean="0">
                <a:solidFill>
                  <a:srgbClr val="0A569F"/>
                </a:solidFill>
                <a:latin typeface="Arial"/>
                <a:cs typeface="Arial"/>
              </a:rPr>
              <a:t>elaying </a:t>
            </a:r>
            <a:r>
              <a:rPr lang="en-US" sz="2400" b="1" dirty="0">
                <a:solidFill>
                  <a:srgbClr val="0A569F"/>
                </a:solidFill>
                <a:latin typeface="Arial"/>
                <a:cs typeface="Arial"/>
              </a:rPr>
              <a:t>C</a:t>
            </a:r>
            <a:r>
              <a:rPr lang="en-US" sz="2400" b="1" dirty="0" smtClean="0">
                <a:solidFill>
                  <a:srgbClr val="0A569F"/>
                </a:solidFill>
                <a:latin typeface="Arial"/>
                <a:cs typeface="Arial"/>
              </a:rPr>
              <a:t>hildbearing</a:t>
            </a:r>
            <a:endParaRPr lang="en-GB" sz="2400" b="1" dirty="0">
              <a:solidFill>
                <a:srgbClr val="0A569F"/>
              </a:solidFill>
              <a:latin typeface="Arial"/>
              <a:cs typeface="Arial"/>
            </a:endParaRPr>
          </a:p>
        </p:txBody>
      </p:sp>
      <p:sp>
        <p:nvSpPr>
          <p:cNvPr id="8" name="Text Box 10"/>
          <p:cNvSpPr txBox="1">
            <a:spLocks noChangeArrowheads="1"/>
          </p:cNvSpPr>
          <p:nvPr/>
        </p:nvSpPr>
        <p:spPr bwMode="auto">
          <a:xfrm>
            <a:off x="5580112" y="6453336"/>
            <a:ext cx="257653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b="1" dirty="0" smtClean="0">
                <a:latin typeface="+mj-lt"/>
              </a:rPr>
              <a:t>Mathews T &amp; Hamilton B; NCHC 2009</a:t>
            </a:r>
            <a:endParaRPr lang="en-US" sz="1200" b="1" dirty="0">
              <a:latin typeface="+mj-lt"/>
            </a:endParaRPr>
          </a:p>
        </p:txBody>
      </p:sp>
    </p:spTree>
    <p:extLst>
      <p:ext uri="{BB962C8B-B14F-4D97-AF65-F5344CB8AC3E}">
        <p14:creationId xmlns:p14="http://schemas.microsoft.com/office/powerpoint/2010/main" val="12846199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idx="4294967295"/>
          </p:nvPr>
        </p:nvSpPr>
        <p:spPr>
          <a:xfrm>
            <a:off x="415637" y="332656"/>
            <a:ext cx="8312727" cy="1039091"/>
          </a:xfrm>
        </p:spPr>
        <p:txBody>
          <a:bodyPr>
            <a:normAutofit/>
          </a:bodyPr>
          <a:lstStyle/>
          <a:p>
            <a:pPr algn="ctr" eaLnBrk="1" hangingPunct="1">
              <a:defRPr/>
            </a:pPr>
            <a:r>
              <a:rPr lang="en-US" dirty="0"/>
              <a:t>ASCO Recommendations for </a:t>
            </a:r>
            <a:br>
              <a:rPr lang="en-US" dirty="0"/>
            </a:br>
            <a:r>
              <a:rPr lang="en-US" dirty="0"/>
              <a:t>Fertility Preservation</a:t>
            </a:r>
          </a:p>
        </p:txBody>
      </p:sp>
      <p:sp>
        <p:nvSpPr>
          <p:cNvPr id="88066" name="Rectangle 3"/>
          <p:cNvSpPr>
            <a:spLocks noChangeArrowheads="1"/>
          </p:cNvSpPr>
          <p:nvPr/>
        </p:nvSpPr>
        <p:spPr bwMode="auto">
          <a:xfrm>
            <a:off x="381001" y="4541838"/>
            <a:ext cx="5630863"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endParaRPr lang="en-US"/>
          </a:p>
        </p:txBody>
      </p:sp>
      <p:sp>
        <p:nvSpPr>
          <p:cNvPr id="88067" name="Rectangle 4"/>
          <p:cNvSpPr>
            <a:spLocks noChangeArrowheads="1"/>
          </p:cNvSpPr>
          <p:nvPr/>
        </p:nvSpPr>
        <p:spPr bwMode="auto">
          <a:xfrm>
            <a:off x="474664" y="4600576"/>
            <a:ext cx="40502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rPr>
              <a:t>Eligible for proven fertility preservation method</a:t>
            </a:r>
            <a:endParaRPr lang="en-US" sz="2400" b="1" dirty="0">
              <a:latin typeface="Times New Roman" charset="0"/>
            </a:endParaRPr>
          </a:p>
        </p:txBody>
      </p:sp>
      <p:sp>
        <p:nvSpPr>
          <p:cNvPr id="88068" name="Rectangle 5"/>
          <p:cNvSpPr>
            <a:spLocks noChangeArrowheads="1"/>
          </p:cNvSpPr>
          <p:nvPr/>
        </p:nvSpPr>
        <p:spPr bwMode="auto">
          <a:xfrm>
            <a:off x="474664" y="5024439"/>
            <a:ext cx="45892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rPr>
              <a:t>Male:</a:t>
            </a:r>
            <a:endParaRPr lang="en-US" sz="2400" b="1" dirty="0">
              <a:latin typeface="Times New Roman" charset="0"/>
            </a:endParaRPr>
          </a:p>
        </p:txBody>
      </p:sp>
      <p:sp>
        <p:nvSpPr>
          <p:cNvPr id="88069" name="Line 6"/>
          <p:cNvSpPr>
            <a:spLocks noChangeShapeType="1"/>
          </p:cNvSpPr>
          <p:nvPr/>
        </p:nvSpPr>
        <p:spPr bwMode="auto">
          <a:xfrm>
            <a:off x="476251" y="5222875"/>
            <a:ext cx="455613" cy="158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91435" tIns="45718" rIns="91435" bIns="45718"/>
          <a:lstStyle/>
          <a:p>
            <a:endParaRPr lang="en-US"/>
          </a:p>
        </p:txBody>
      </p:sp>
      <p:sp>
        <p:nvSpPr>
          <p:cNvPr id="88070" name="Rectangle 7"/>
          <p:cNvSpPr>
            <a:spLocks noChangeArrowheads="1"/>
          </p:cNvSpPr>
          <p:nvPr/>
        </p:nvSpPr>
        <p:spPr bwMode="auto">
          <a:xfrm>
            <a:off x="474664" y="5213350"/>
            <a:ext cx="4603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endParaRPr lang="en-US"/>
          </a:p>
        </p:txBody>
      </p:sp>
      <p:sp>
        <p:nvSpPr>
          <p:cNvPr id="88071" name="Rectangle 8"/>
          <p:cNvSpPr>
            <a:spLocks noChangeArrowheads="1"/>
          </p:cNvSpPr>
          <p:nvPr/>
        </p:nvSpPr>
        <p:spPr bwMode="auto">
          <a:xfrm>
            <a:off x="3257551" y="5024439"/>
            <a:ext cx="67852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rPr>
              <a:t>Female:</a:t>
            </a:r>
            <a:endParaRPr lang="en-US" sz="2400" b="1" dirty="0">
              <a:latin typeface="Times New Roman" charset="0"/>
            </a:endParaRPr>
          </a:p>
        </p:txBody>
      </p:sp>
      <p:sp>
        <p:nvSpPr>
          <p:cNvPr id="88072" name="Line 9"/>
          <p:cNvSpPr>
            <a:spLocks noChangeShapeType="1"/>
          </p:cNvSpPr>
          <p:nvPr/>
        </p:nvSpPr>
        <p:spPr bwMode="auto">
          <a:xfrm>
            <a:off x="3259138" y="5222875"/>
            <a:ext cx="677862" cy="158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91435" tIns="45718" rIns="91435" bIns="45718"/>
          <a:lstStyle/>
          <a:p>
            <a:endParaRPr lang="en-US"/>
          </a:p>
        </p:txBody>
      </p:sp>
      <p:sp>
        <p:nvSpPr>
          <p:cNvPr id="88073" name="Rectangle 10"/>
          <p:cNvSpPr>
            <a:spLocks noChangeArrowheads="1"/>
          </p:cNvSpPr>
          <p:nvPr/>
        </p:nvSpPr>
        <p:spPr bwMode="auto">
          <a:xfrm>
            <a:off x="3257551" y="5213350"/>
            <a:ext cx="6826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endParaRPr lang="en-US"/>
          </a:p>
        </p:txBody>
      </p:sp>
      <p:sp>
        <p:nvSpPr>
          <p:cNvPr id="88074" name="Rectangle 11"/>
          <p:cNvSpPr>
            <a:spLocks noChangeArrowheads="1"/>
          </p:cNvSpPr>
          <p:nvPr/>
        </p:nvSpPr>
        <p:spPr bwMode="auto">
          <a:xfrm>
            <a:off x="474663" y="5248276"/>
            <a:ext cx="5388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rPr>
              <a:t>sperm </a:t>
            </a:r>
            <a:endParaRPr lang="en-US" sz="2400" b="1" dirty="0">
              <a:latin typeface="Times New Roman" charset="0"/>
            </a:endParaRPr>
          </a:p>
        </p:txBody>
      </p:sp>
      <p:sp>
        <p:nvSpPr>
          <p:cNvPr id="88075" name="Rectangle 12"/>
          <p:cNvSpPr>
            <a:spLocks noChangeArrowheads="1"/>
          </p:cNvSpPr>
          <p:nvPr/>
        </p:nvSpPr>
        <p:spPr bwMode="auto">
          <a:xfrm>
            <a:off x="1025526" y="5248276"/>
            <a:ext cx="145689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rPr>
              <a:t>cryopreservation</a:t>
            </a:r>
            <a:endParaRPr lang="en-US" sz="2400" b="1" dirty="0">
              <a:latin typeface="Times New Roman" charset="0"/>
            </a:endParaRPr>
          </a:p>
        </p:txBody>
      </p:sp>
      <p:sp>
        <p:nvSpPr>
          <p:cNvPr id="88076" name="Rectangle 13"/>
          <p:cNvSpPr>
            <a:spLocks noChangeArrowheads="1"/>
          </p:cNvSpPr>
          <p:nvPr/>
        </p:nvSpPr>
        <p:spPr bwMode="auto">
          <a:xfrm>
            <a:off x="3257550" y="5248275"/>
            <a:ext cx="6684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rPr>
              <a:t>Embryo </a:t>
            </a:r>
            <a:endParaRPr lang="en-US" sz="2400" b="1" dirty="0">
              <a:latin typeface="Times New Roman" charset="0"/>
            </a:endParaRPr>
          </a:p>
        </p:txBody>
      </p:sp>
      <p:sp>
        <p:nvSpPr>
          <p:cNvPr id="88077" name="Rectangle 14"/>
          <p:cNvSpPr>
            <a:spLocks noChangeArrowheads="1"/>
          </p:cNvSpPr>
          <p:nvPr/>
        </p:nvSpPr>
        <p:spPr bwMode="auto">
          <a:xfrm>
            <a:off x="3905251" y="5248276"/>
            <a:ext cx="145689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rPr>
              <a:t>cryopreservation</a:t>
            </a:r>
            <a:endParaRPr lang="en-US" sz="2400" b="1" dirty="0">
              <a:latin typeface="Times New Roman" charset="0"/>
            </a:endParaRPr>
          </a:p>
        </p:txBody>
      </p:sp>
      <p:sp>
        <p:nvSpPr>
          <p:cNvPr id="88078" name="Rectangle 15"/>
          <p:cNvSpPr>
            <a:spLocks noChangeArrowheads="1"/>
          </p:cNvSpPr>
          <p:nvPr/>
        </p:nvSpPr>
        <p:spPr bwMode="auto">
          <a:xfrm>
            <a:off x="3257550" y="5464175"/>
            <a:ext cx="21154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rPr>
              <a:t>Oocyte cryopreservation</a:t>
            </a:r>
            <a:endParaRPr lang="en-US" sz="2400" b="1" dirty="0">
              <a:latin typeface="Times New Roman" charset="0"/>
            </a:endParaRPr>
          </a:p>
        </p:txBody>
      </p:sp>
      <p:sp>
        <p:nvSpPr>
          <p:cNvPr id="88079" name="Rectangle 16"/>
          <p:cNvSpPr>
            <a:spLocks noChangeArrowheads="1"/>
          </p:cNvSpPr>
          <p:nvPr/>
        </p:nvSpPr>
        <p:spPr bwMode="auto">
          <a:xfrm>
            <a:off x="3257551" y="5680076"/>
            <a:ext cx="11370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err="1">
                <a:solidFill>
                  <a:srgbClr val="000000"/>
                </a:solidFill>
              </a:rPr>
              <a:t>oophoropexy</a:t>
            </a:r>
            <a:endParaRPr lang="en-US" sz="2400" b="1" dirty="0">
              <a:latin typeface="Times New Roman" charset="0"/>
            </a:endParaRPr>
          </a:p>
        </p:txBody>
      </p:sp>
      <p:sp>
        <p:nvSpPr>
          <p:cNvPr id="88080" name="Rectangle 17"/>
          <p:cNvSpPr>
            <a:spLocks noChangeArrowheads="1"/>
          </p:cNvSpPr>
          <p:nvPr/>
        </p:nvSpPr>
        <p:spPr bwMode="auto">
          <a:xfrm>
            <a:off x="2970214" y="1371600"/>
            <a:ext cx="2732087"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endParaRPr lang="en-US"/>
          </a:p>
        </p:txBody>
      </p:sp>
      <p:sp>
        <p:nvSpPr>
          <p:cNvPr id="88081" name="Rectangle 18"/>
          <p:cNvSpPr>
            <a:spLocks noChangeArrowheads="1"/>
          </p:cNvSpPr>
          <p:nvPr/>
        </p:nvSpPr>
        <p:spPr bwMode="auto">
          <a:xfrm>
            <a:off x="3063876" y="1431926"/>
            <a:ext cx="628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rPr>
              <a:t>•</a:t>
            </a:r>
            <a:endParaRPr lang="en-US" sz="2400" b="1" dirty="0">
              <a:latin typeface="Times New Roman" charset="0"/>
            </a:endParaRPr>
          </a:p>
        </p:txBody>
      </p:sp>
      <p:sp>
        <p:nvSpPr>
          <p:cNvPr id="88082" name="Rectangle 19"/>
          <p:cNvSpPr>
            <a:spLocks noChangeArrowheads="1"/>
          </p:cNvSpPr>
          <p:nvPr/>
        </p:nvSpPr>
        <p:spPr bwMode="auto">
          <a:xfrm>
            <a:off x="3127376" y="1431926"/>
            <a:ext cx="274371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rPr>
              <a:t>Assessment of risk for infertility</a:t>
            </a:r>
            <a:endParaRPr lang="en-US" sz="2400" b="1" dirty="0">
              <a:latin typeface="Times New Roman" charset="0"/>
            </a:endParaRPr>
          </a:p>
        </p:txBody>
      </p:sp>
      <p:sp>
        <p:nvSpPr>
          <p:cNvPr id="88083" name="Rectangle 20"/>
          <p:cNvSpPr>
            <a:spLocks noChangeArrowheads="1"/>
          </p:cNvSpPr>
          <p:nvPr/>
        </p:nvSpPr>
        <p:spPr bwMode="auto">
          <a:xfrm>
            <a:off x="3198813" y="1647826"/>
            <a:ext cx="628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rPr>
              <a:t>•</a:t>
            </a:r>
            <a:endParaRPr lang="en-US" sz="2400" b="1" dirty="0">
              <a:latin typeface="Times New Roman" charset="0"/>
            </a:endParaRPr>
          </a:p>
        </p:txBody>
      </p:sp>
      <p:sp>
        <p:nvSpPr>
          <p:cNvPr id="88084" name="Rectangle 21"/>
          <p:cNvSpPr>
            <a:spLocks noChangeArrowheads="1"/>
          </p:cNvSpPr>
          <p:nvPr/>
        </p:nvSpPr>
        <p:spPr bwMode="auto">
          <a:xfrm>
            <a:off x="3262314" y="1647826"/>
            <a:ext cx="24109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rPr>
              <a:t>Communication with patient</a:t>
            </a:r>
            <a:endParaRPr lang="en-US" sz="2400" b="1" dirty="0">
              <a:latin typeface="Times New Roman" charset="0"/>
            </a:endParaRPr>
          </a:p>
        </p:txBody>
      </p:sp>
      <p:sp>
        <p:nvSpPr>
          <p:cNvPr id="88085" name="Rectangle 22"/>
          <p:cNvSpPr>
            <a:spLocks noChangeArrowheads="1"/>
          </p:cNvSpPr>
          <p:nvPr/>
        </p:nvSpPr>
        <p:spPr bwMode="auto">
          <a:xfrm>
            <a:off x="2295526" y="2506663"/>
            <a:ext cx="407987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endParaRPr lang="en-US"/>
          </a:p>
        </p:txBody>
      </p:sp>
      <p:sp>
        <p:nvSpPr>
          <p:cNvPr id="88086" name="Rectangle 23"/>
          <p:cNvSpPr>
            <a:spLocks noChangeArrowheads="1"/>
          </p:cNvSpPr>
          <p:nvPr/>
        </p:nvSpPr>
        <p:spPr bwMode="auto">
          <a:xfrm>
            <a:off x="2498726" y="2566989"/>
            <a:ext cx="628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rPr>
              <a:t>•</a:t>
            </a:r>
            <a:endParaRPr lang="en-US" sz="2400" b="1" dirty="0">
              <a:latin typeface="Times New Roman" charset="0"/>
            </a:endParaRPr>
          </a:p>
        </p:txBody>
      </p:sp>
      <p:sp>
        <p:nvSpPr>
          <p:cNvPr id="88087" name="Rectangle 24"/>
          <p:cNvSpPr>
            <a:spLocks noChangeArrowheads="1"/>
          </p:cNvSpPr>
          <p:nvPr/>
        </p:nvSpPr>
        <p:spPr bwMode="auto">
          <a:xfrm>
            <a:off x="2590800" y="2590800"/>
            <a:ext cx="38807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rPr>
              <a:t>Patient at risk for treatment induced infertility</a:t>
            </a:r>
            <a:endParaRPr lang="en-US" sz="2400" b="1" dirty="0">
              <a:latin typeface="Times New Roman" charset="0"/>
            </a:endParaRPr>
          </a:p>
        </p:txBody>
      </p:sp>
      <p:sp>
        <p:nvSpPr>
          <p:cNvPr id="88088" name="Rectangle 25"/>
          <p:cNvSpPr>
            <a:spLocks noChangeArrowheads="1"/>
          </p:cNvSpPr>
          <p:nvPr/>
        </p:nvSpPr>
        <p:spPr bwMode="auto">
          <a:xfrm>
            <a:off x="4721225" y="2566989"/>
            <a:ext cx="641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rPr>
              <a:t>-</a:t>
            </a:r>
            <a:endParaRPr lang="en-US" sz="2400" b="1" dirty="0">
              <a:latin typeface="Times New Roman" charset="0"/>
            </a:endParaRPr>
          </a:p>
        </p:txBody>
      </p:sp>
      <p:sp>
        <p:nvSpPr>
          <p:cNvPr id="88089" name="Rectangle 27"/>
          <p:cNvSpPr>
            <a:spLocks noChangeArrowheads="1"/>
          </p:cNvSpPr>
          <p:nvPr/>
        </p:nvSpPr>
        <p:spPr bwMode="auto">
          <a:xfrm>
            <a:off x="2389188" y="2782889"/>
            <a:ext cx="628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rPr>
              <a:t>•</a:t>
            </a:r>
            <a:endParaRPr lang="en-US" sz="2400" b="1" dirty="0">
              <a:latin typeface="Times New Roman" charset="0"/>
            </a:endParaRPr>
          </a:p>
        </p:txBody>
      </p:sp>
      <p:sp>
        <p:nvSpPr>
          <p:cNvPr id="88090" name="Rectangle 28"/>
          <p:cNvSpPr>
            <a:spLocks noChangeArrowheads="1"/>
          </p:cNvSpPr>
          <p:nvPr/>
        </p:nvSpPr>
        <p:spPr bwMode="auto">
          <a:xfrm>
            <a:off x="2452688" y="2782889"/>
            <a:ext cx="41899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rPr>
              <a:t>Patient interested in fertility preservation options</a:t>
            </a:r>
            <a:endParaRPr lang="en-US" sz="2400" b="1" dirty="0">
              <a:latin typeface="Times New Roman" charset="0"/>
            </a:endParaRPr>
          </a:p>
        </p:txBody>
      </p:sp>
      <p:sp>
        <p:nvSpPr>
          <p:cNvPr id="88091" name="Rectangle 29"/>
          <p:cNvSpPr>
            <a:spLocks noChangeArrowheads="1"/>
          </p:cNvSpPr>
          <p:nvPr/>
        </p:nvSpPr>
        <p:spPr bwMode="auto">
          <a:xfrm>
            <a:off x="1739901" y="3641725"/>
            <a:ext cx="52165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endParaRPr lang="en-US"/>
          </a:p>
        </p:txBody>
      </p:sp>
      <p:sp>
        <p:nvSpPr>
          <p:cNvPr id="88092" name="Rectangle 30"/>
          <p:cNvSpPr>
            <a:spLocks noChangeArrowheads="1"/>
          </p:cNvSpPr>
          <p:nvPr/>
        </p:nvSpPr>
        <p:spPr bwMode="auto">
          <a:xfrm>
            <a:off x="1833563" y="3702050"/>
            <a:ext cx="47791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rPr>
              <a:t>Refer to specialist with expertise in fertility preservation</a:t>
            </a:r>
            <a:endParaRPr lang="en-US" sz="2400" b="1" dirty="0">
              <a:latin typeface="Times New Roman" charset="0"/>
            </a:endParaRPr>
          </a:p>
        </p:txBody>
      </p:sp>
      <p:sp>
        <p:nvSpPr>
          <p:cNvPr id="88094" name="Rectangle 32"/>
          <p:cNvSpPr>
            <a:spLocks noChangeArrowheads="1"/>
          </p:cNvSpPr>
          <p:nvPr/>
        </p:nvSpPr>
        <p:spPr bwMode="auto">
          <a:xfrm>
            <a:off x="6642100" y="4541838"/>
            <a:ext cx="2490788" cy="182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endParaRPr lang="en-US"/>
          </a:p>
        </p:txBody>
      </p:sp>
      <p:sp>
        <p:nvSpPr>
          <p:cNvPr id="88095" name="Rectangle 33"/>
          <p:cNvSpPr>
            <a:spLocks noChangeArrowheads="1"/>
          </p:cNvSpPr>
          <p:nvPr/>
        </p:nvSpPr>
        <p:spPr bwMode="auto">
          <a:xfrm>
            <a:off x="6735764" y="4600576"/>
            <a:ext cx="190547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rPr>
              <a:t>Investigational fertility</a:t>
            </a:r>
            <a:endParaRPr lang="en-US" sz="2400" b="1" dirty="0">
              <a:latin typeface="Times New Roman" charset="0"/>
            </a:endParaRPr>
          </a:p>
        </p:txBody>
      </p:sp>
      <p:sp>
        <p:nvSpPr>
          <p:cNvPr id="88096" name="Rectangle 34"/>
          <p:cNvSpPr>
            <a:spLocks noChangeArrowheads="1"/>
          </p:cNvSpPr>
          <p:nvPr/>
        </p:nvSpPr>
        <p:spPr bwMode="auto">
          <a:xfrm>
            <a:off x="6735764" y="4816476"/>
            <a:ext cx="204529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rPr>
              <a:t>preservation technique*</a:t>
            </a:r>
            <a:endParaRPr lang="en-US" sz="2400" b="1" dirty="0">
              <a:latin typeface="Times New Roman" charset="0"/>
            </a:endParaRPr>
          </a:p>
        </p:txBody>
      </p:sp>
      <p:sp>
        <p:nvSpPr>
          <p:cNvPr id="88097" name="Rectangle 35"/>
          <p:cNvSpPr>
            <a:spLocks noChangeArrowheads="1"/>
          </p:cNvSpPr>
          <p:nvPr/>
        </p:nvSpPr>
        <p:spPr bwMode="auto">
          <a:xfrm>
            <a:off x="6705601" y="5257801"/>
            <a:ext cx="628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rPr>
              <a:t>•</a:t>
            </a:r>
            <a:endParaRPr lang="en-US" sz="2400" b="1" dirty="0">
              <a:latin typeface="Times New Roman" charset="0"/>
            </a:endParaRPr>
          </a:p>
        </p:txBody>
      </p:sp>
      <p:sp>
        <p:nvSpPr>
          <p:cNvPr id="88099" name="Rectangle 45"/>
          <p:cNvSpPr>
            <a:spLocks noChangeArrowheads="1"/>
          </p:cNvSpPr>
          <p:nvPr/>
        </p:nvSpPr>
        <p:spPr bwMode="auto">
          <a:xfrm>
            <a:off x="6705600" y="6096001"/>
            <a:ext cx="22147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rPr>
              <a:t>*Clinical trial participation </a:t>
            </a:r>
            <a:endParaRPr lang="en-US" sz="2400" b="1" dirty="0">
              <a:latin typeface="Times New Roman" charset="0"/>
            </a:endParaRPr>
          </a:p>
        </p:txBody>
      </p:sp>
      <p:sp>
        <p:nvSpPr>
          <p:cNvPr id="88100" name="Rectangle 46"/>
          <p:cNvSpPr>
            <a:spLocks noChangeArrowheads="1"/>
          </p:cNvSpPr>
          <p:nvPr/>
        </p:nvSpPr>
        <p:spPr bwMode="auto">
          <a:xfrm>
            <a:off x="6781801" y="6248401"/>
            <a:ext cx="101760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rPr>
              <a:t>encouraged</a:t>
            </a:r>
            <a:endParaRPr lang="en-US" sz="2400" b="1" dirty="0">
              <a:latin typeface="Times New Roman" charset="0"/>
            </a:endParaRPr>
          </a:p>
        </p:txBody>
      </p:sp>
      <p:grpSp>
        <p:nvGrpSpPr>
          <p:cNvPr id="4" name="Group 47"/>
          <p:cNvGrpSpPr>
            <a:grpSpLocks/>
          </p:cNvGrpSpPr>
          <p:nvPr/>
        </p:nvGrpSpPr>
        <p:grpSpPr bwMode="auto">
          <a:xfrm>
            <a:off x="4368801" y="1990725"/>
            <a:ext cx="220663" cy="385763"/>
            <a:chOff x="2752" y="1254"/>
            <a:chExt cx="139" cy="243"/>
          </a:xfrm>
        </p:grpSpPr>
        <p:sp>
          <p:nvSpPr>
            <p:cNvPr id="88157" name="Rectangle 48"/>
            <p:cNvSpPr>
              <a:spLocks noChangeArrowheads="1"/>
            </p:cNvSpPr>
            <p:nvPr/>
          </p:nvSpPr>
          <p:spPr bwMode="auto">
            <a:xfrm>
              <a:off x="2803" y="1254"/>
              <a:ext cx="36" cy="1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8158" name="Freeform 49"/>
            <p:cNvSpPr>
              <a:spLocks/>
            </p:cNvSpPr>
            <p:nvPr/>
          </p:nvSpPr>
          <p:spPr bwMode="auto">
            <a:xfrm>
              <a:off x="2752" y="1358"/>
              <a:ext cx="139" cy="139"/>
            </a:xfrm>
            <a:custGeom>
              <a:avLst/>
              <a:gdLst>
                <a:gd name="T0" fmla="*/ 0 w 139"/>
                <a:gd name="T1" fmla="*/ 0 h 139"/>
                <a:gd name="T2" fmla="*/ 69 w 139"/>
                <a:gd name="T3" fmla="*/ 139 h 139"/>
                <a:gd name="T4" fmla="*/ 139 w 139"/>
                <a:gd name="T5" fmla="*/ 0 h 139"/>
                <a:gd name="T6" fmla="*/ 0 w 139"/>
                <a:gd name="T7" fmla="*/ 0 h 139"/>
                <a:gd name="T8" fmla="*/ 0 60000 65536"/>
                <a:gd name="T9" fmla="*/ 0 60000 65536"/>
                <a:gd name="T10" fmla="*/ 0 60000 65536"/>
                <a:gd name="T11" fmla="*/ 0 60000 65536"/>
                <a:gd name="T12" fmla="*/ 0 w 139"/>
                <a:gd name="T13" fmla="*/ 0 h 139"/>
                <a:gd name="T14" fmla="*/ 139 w 139"/>
                <a:gd name="T15" fmla="*/ 139 h 139"/>
              </a:gdLst>
              <a:ahLst/>
              <a:cxnLst>
                <a:cxn ang="T8">
                  <a:pos x="T0" y="T1"/>
                </a:cxn>
                <a:cxn ang="T9">
                  <a:pos x="T2" y="T3"/>
                </a:cxn>
                <a:cxn ang="T10">
                  <a:pos x="T4" y="T5"/>
                </a:cxn>
                <a:cxn ang="T11">
                  <a:pos x="T6" y="T7"/>
                </a:cxn>
              </a:cxnLst>
              <a:rect l="T12" t="T13" r="T14" b="T15"/>
              <a:pathLst>
                <a:path w="139" h="139">
                  <a:moveTo>
                    <a:pt x="0" y="0"/>
                  </a:moveTo>
                  <a:lnTo>
                    <a:pt x="69" y="139"/>
                  </a:lnTo>
                  <a:lnTo>
                    <a:pt x="13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 name="Group 50"/>
          <p:cNvGrpSpPr>
            <a:grpSpLocks/>
          </p:cNvGrpSpPr>
          <p:nvPr/>
        </p:nvGrpSpPr>
        <p:grpSpPr bwMode="auto">
          <a:xfrm>
            <a:off x="4368801" y="3071813"/>
            <a:ext cx="220663" cy="387350"/>
            <a:chOff x="2752" y="1935"/>
            <a:chExt cx="139" cy="244"/>
          </a:xfrm>
        </p:grpSpPr>
        <p:sp>
          <p:nvSpPr>
            <p:cNvPr id="88155" name="Rectangle 51"/>
            <p:cNvSpPr>
              <a:spLocks noChangeArrowheads="1"/>
            </p:cNvSpPr>
            <p:nvPr/>
          </p:nvSpPr>
          <p:spPr bwMode="auto">
            <a:xfrm>
              <a:off x="2803" y="1935"/>
              <a:ext cx="36" cy="1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8156" name="Freeform 52"/>
            <p:cNvSpPr>
              <a:spLocks/>
            </p:cNvSpPr>
            <p:nvPr/>
          </p:nvSpPr>
          <p:spPr bwMode="auto">
            <a:xfrm>
              <a:off x="2752" y="2040"/>
              <a:ext cx="139" cy="139"/>
            </a:xfrm>
            <a:custGeom>
              <a:avLst/>
              <a:gdLst>
                <a:gd name="T0" fmla="*/ 0 w 139"/>
                <a:gd name="T1" fmla="*/ 0 h 139"/>
                <a:gd name="T2" fmla="*/ 69 w 139"/>
                <a:gd name="T3" fmla="*/ 139 h 139"/>
                <a:gd name="T4" fmla="*/ 139 w 139"/>
                <a:gd name="T5" fmla="*/ 0 h 139"/>
                <a:gd name="T6" fmla="*/ 0 w 139"/>
                <a:gd name="T7" fmla="*/ 0 h 139"/>
                <a:gd name="T8" fmla="*/ 0 60000 65536"/>
                <a:gd name="T9" fmla="*/ 0 60000 65536"/>
                <a:gd name="T10" fmla="*/ 0 60000 65536"/>
                <a:gd name="T11" fmla="*/ 0 60000 65536"/>
                <a:gd name="T12" fmla="*/ 0 w 139"/>
                <a:gd name="T13" fmla="*/ 0 h 139"/>
                <a:gd name="T14" fmla="*/ 139 w 139"/>
                <a:gd name="T15" fmla="*/ 139 h 139"/>
              </a:gdLst>
              <a:ahLst/>
              <a:cxnLst>
                <a:cxn ang="T8">
                  <a:pos x="T0" y="T1"/>
                </a:cxn>
                <a:cxn ang="T9">
                  <a:pos x="T2" y="T3"/>
                </a:cxn>
                <a:cxn ang="T10">
                  <a:pos x="T4" y="T5"/>
                </a:cxn>
                <a:cxn ang="T11">
                  <a:pos x="T6" y="T7"/>
                </a:cxn>
              </a:cxnLst>
              <a:rect l="T12" t="T13" r="T14" b="T15"/>
              <a:pathLst>
                <a:path w="139" h="139">
                  <a:moveTo>
                    <a:pt x="0" y="0"/>
                  </a:moveTo>
                  <a:lnTo>
                    <a:pt x="69" y="139"/>
                  </a:lnTo>
                  <a:lnTo>
                    <a:pt x="13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 name="Group 53"/>
          <p:cNvGrpSpPr>
            <a:grpSpLocks/>
          </p:cNvGrpSpPr>
          <p:nvPr/>
        </p:nvGrpSpPr>
        <p:grpSpPr bwMode="auto">
          <a:xfrm>
            <a:off x="2468564" y="3971925"/>
            <a:ext cx="2092325" cy="484188"/>
            <a:chOff x="1555" y="2502"/>
            <a:chExt cx="1318" cy="305"/>
          </a:xfrm>
        </p:grpSpPr>
        <p:sp>
          <p:nvSpPr>
            <p:cNvPr id="88153" name="Freeform 54"/>
            <p:cNvSpPr>
              <a:spLocks/>
            </p:cNvSpPr>
            <p:nvPr/>
          </p:nvSpPr>
          <p:spPr bwMode="auto">
            <a:xfrm>
              <a:off x="1687" y="2502"/>
              <a:ext cx="1186" cy="254"/>
            </a:xfrm>
            <a:custGeom>
              <a:avLst/>
              <a:gdLst>
                <a:gd name="T0" fmla="*/ 1186 w 1186"/>
                <a:gd name="T1" fmla="*/ 36 h 254"/>
                <a:gd name="T2" fmla="*/ 1180 w 1186"/>
                <a:gd name="T3" fmla="*/ 0 h 254"/>
                <a:gd name="T4" fmla="*/ 0 w 1186"/>
                <a:gd name="T5" fmla="*/ 219 h 254"/>
                <a:gd name="T6" fmla="*/ 6 w 1186"/>
                <a:gd name="T7" fmla="*/ 254 h 254"/>
                <a:gd name="T8" fmla="*/ 1186 w 1186"/>
                <a:gd name="T9" fmla="*/ 36 h 254"/>
                <a:gd name="T10" fmla="*/ 0 60000 65536"/>
                <a:gd name="T11" fmla="*/ 0 60000 65536"/>
                <a:gd name="T12" fmla="*/ 0 60000 65536"/>
                <a:gd name="T13" fmla="*/ 0 60000 65536"/>
                <a:gd name="T14" fmla="*/ 0 60000 65536"/>
                <a:gd name="T15" fmla="*/ 0 w 1186"/>
                <a:gd name="T16" fmla="*/ 0 h 254"/>
                <a:gd name="T17" fmla="*/ 1186 w 1186"/>
                <a:gd name="T18" fmla="*/ 254 h 254"/>
              </a:gdLst>
              <a:ahLst/>
              <a:cxnLst>
                <a:cxn ang="T10">
                  <a:pos x="T0" y="T1"/>
                </a:cxn>
                <a:cxn ang="T11">
                  <a:pos x="T2" y="T3"/>
                </a:cxn>
                <a:cxn ang="T12">
                  <a:pos x="T4" y="T5"/>
                </a:cxn>
                <a:cxn ang="T13">
                  <a:pos x="T6" y="T7"/>
                </a:cxn>
                <a:cxn ang="T14">
                  <a:pos x="T8" y="T9"/>
                </a:cxn>
              </a:cxnLst>
              <a:rect l="T15" t="T16" r="T17" b="T18"/>
              <a:pathLst>
                <a:path w="1186" h="254">
                  <a:moveTo>
                    <a:pt x="1186" y="36"/>
                  </a:moveTo>
                  <a:lnTo>
                    <a:pt x="1180" y="0"/>
                  </a:lnTo>
                  <a:lnTo>
                    <a:pt x="0" y="219"/>
                  </a:lnTo>
                  <a:lnTo>
                    <a:pt x="6" y="254"/>
                  </a:lnTo>
                  <a:lnTo>
                    <a:pt x="1186"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154" name="Freeform 55"/>
            <p:cNvSpPr>
              <a:spLocks/>
            </p:cNvSpPr>
            <p:nvPr/>
          </p:nvSpPr>
          <p:spPr bwMode="auto">
            <a:xfrm>
              <a:off x="1555" y="2670"/>
              <a:ext cx="151" cy="137"/>
            </a:xfrm>
            <a:custGeom>
              <a:avLst/>
              <a:gdLst>
                <a:gd name="T0" fmla="*/ 126 w 151"/>
                <a:gd name="T1" fmla="*/ 0 h 137"/>
                <a:gd name="T2" fmla="*/ 0 w 151"/>
                <a:gd name="T3" fmla="*/ 93 h 137"/>
                <a:gd name="T4" fmla="*/ 151 w 151"/>
                <a:gd name="T5" fmla="*/ 137 h 137"/>
                <a:gd name="T6" fmla="*/ 126 w 151"/>
                <a:gd name="T7" fmla="*/ 0 h 137"/>
                <a:gd name="T8" fmla="*/ 0 60000 65536"/>
                <a:gd name="T9" fmla="*/ 0 60000 65536"/>
                <a:gd name="T10" fmla="*/ 0 60000 65536"/>
                <a:gd name="T11" fmla="*/ 0 60000 65536"/>
                <a:gd name="T12" fmla="*/ 0 w 151"/>
                <a:gd name="T13" fmla="*/ 0 h 137"/>
                <a:gd name="T14" fmla="*/ 151 w 151"/>
                <a:gd name="T15" fmla="*/ 137 h 137"/>
              </a:gdLst>
              <a:ahLst/>
              <a:cxnLst>
                <a:cxn ang="T8">
                  <a:pos x="T0" y="T1"/>
                </a:cxn>
                <a:cxn ang="T9">
                  <a:pos x="T2" y="T3"/>
                </a:cxn>
                <a:cxn ang="T10">
                  <a:pos x="T4" y="T5"/>
                </a:cxn>
                <a:cxn ang="T11">
                  <a:pos x="T6" y="T7"/>
                </a:cxn>
              </a:cxnLst>
              <a:rect l="T12" t="T13" r="T14" b="T15"/>
              <a:pathLst>
                <a:path w="151" h="137">
                  <a:moveTo>
                    <a:pt x="126" y="0"/>
                  </a:moveTo>
                  <a:lnTo>
                    <a:pt x="0" y="93"/>
                  </a:lnTo>
                  <a:lnTo>
                    <a:pt x="151" y="137"/>
                  </a:lnTo>
                  <a:lnTo>
                    <a:pt x="1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 name="Group 56"/>
          <p:cNvGrpSpPr>
            <a:grpSpLocks/>
          </p:cNvGrpSpPr>
          <p:nvPr/>
        </p:nvGrpSpPr>
        <p:grpSpPr bwMode="auto">
          <a:xfrm>
            <a:off x="4551364" y="3971925"/>
            <a:ext cx="2090737" cy="484188"/>
            <a:chOff x="2867" y="2502"/>
            <a:chExt cx="1317" cy="305"/>
          </a:xfrm>
        </p:grpSpPr>
        <p:sp>
          <p:nvSpPr>
            <p:cNvPr id="88151" name="Freeform 57"/>
            <p:cNvSpPr>
              <a:spLocks/>
            </p:cNvSpPr>
            <p:nvPr/>
          </p:nvSpPr>
          <p:spPr bwMode="auto">
            <a:xfrm>
              <a:off x="2867" y="2502"/>
              <a:ext cx="1186" cy="254"/>
            </a:xfrm>
            <a:custGeom>
              <a:avLst/>
              <a:gdLst>
                <a:gd name="T0" fmla="*/ 6 w 1186"/>
                <a:gd name="T1" fmla="*/ 0 h 254"/>
                <a:gd name="T2" fmla="*/ 0 w 1186"/>
                <a:gd name="T3" fmla="*/ 36 h 254"/>
                <a:gd name="T4" fmla="*/ 1179 w 1186"/>
                <a:gd name="T5" fmla="*/ 254 h 254"/>
                <a:gd name="T6" fmla="*/ 1186 w 1186"/>
                <a:gd name="T7" fmla="*/ 219 h 254"/>
                <a:gd name="T8" fmla="*/ 6 w 1186"/>
                <a:gd name="T9" fmla="*/ 0 h 254"/>
                <a:gd name="T10" fmla="*/ 0 60000 65536"/>
                <a:gd name="T11" fmla="*/ 0 60000 65536"/>
                <a:gd name="T12" fmla="*/ 0 60000 65536"/>
                <a:gd name="T13" fmla="*/ 0 60000 65536"/>
                <a:gd name="T14" fmla="*/ 0 60000 65536"/>
                <a:gd name="T15" fmla="*/ 0 w 1186"/>
                <a:gd name="T16" fmla="*/ 0 h 254"/>
                <a:gd name="T17" fmla="*/ 1186 w 1186"/>
                <a:gd name="T18" fmla="*/ 254 h 254"/>
              </a:gdLst>
              <a:ahLst/>
              <a:cxnLst>
                <a:cxn ang="T10">
                  <a:pos x="T0" y="T1"/>
                </a:cxn>
                <a:cxn ang="T11">
                  <a:pos x="T2" y="T3"/>
                </a:cxn>
                <a:cxn ang="T12">
                  <a:pos x="T4" y="T5"/>
                </a:cxn>
                <a:cxn ang="T13">
                  <a:pos x="T6" y="T7"/>
                </a:cxn>
                <a:cxn ang="T14">
                  <a:pos x="T8" y="T9"/>
                </a:cxn>
              </a:cxnLst>
              <a:rect l="T15" t="T16" r="T17" b="T18"/>
              <a:pathLst>
                <a:path w="1186" h="254">
                  <a:moveTo>
                    <a:pt x="6" y="0"/>
                  </a:moveTo>
                  <a:lnTo>
                    <a:pt x="0" y="36"/>
                  </a:lnTo>
                  <a:lnTo>
                    <a:pt x="1179" y="254"/>
                  </a:lnTo>
                  <a:lnTo>
                    <a:pt x="1186" y="219"/>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152" name="Freeform 58"/>
            <p:cNvSpPr>
              <a:spLocks/>
            </p:cNvSpPr>
            <p:nvPr/>
          </p:nvSpPr>
          <p:spPr bwMode="auto">
            <a:xfrm>
              <a:off x="4034" y="2670"/>
              <a:ext cx="150" cy="137"/>
            </a:xfrm>
            <a:custGeom>
              <a:avLst/>
              <a:gdLst>
                <a:gd name="T0" fmla="*/ 0 w 150"/>
                <a:gd name="T1" fmla="*/ 137 h 137"/>
                <a:gd name="T2" fmla="*/ 150 w 150"/>
                <a:gd name="T3" fmla="*/ 93 h 137"/>
                <a:gd name="T4" fmla="*/ 26 w 150"/>
                <a:gd name="T5" fmla="*/ 0 h 137"/>
                <a:gd name="T6" fmla="*/ 0 w 150"/>
                <a:gd name="T7" fmla="*/ 137 h 137"/>
                <a:gd name="T8" fmla="*/ 0 60000 65536"/>
                <a:gd name="T9" fmla="*/ 0 60000 65536"/>
                <a:gd name="T10" fmla="*/ 0 60000 65536"/>
                <a:gd name="T11" fmla="*/ 0 60000 65536"/>
                <a:gd name="T12" fmla="*/ 0 w 150"/>
                <a:gd name="T13" fmla="*/ 0 h 137"/>
                <a:gd name="T14" fmla="*/ 150 w 150"/>
                <a:gd name="T15" fmla="*/ 137 h 137"/>
              </a:gdLst>
              <a:ahLst/>
              <a:cxnLst>
                <a:cxn ang="T8">
                  <a:pos x="T0" y="T1"/>
                </a:cxn>
                <a:cxn ang="T9">
                  <a:pos x="T2" y="T3"/>
                </a:cxn>
                <a:cxn ang="T10">
                  <a:pos x="T4" y="T5"/>
                </a:cxn>
                <a:cxn ang="T11">
                  <a:pos x="T6" y="T7"/>
                </a:cxn>
              </a:cxnLst>
              <a:rect l="T12" t="T13" r="T14" b="T15"/>
              <a:pathLst>
                <a:path w="150" h="137">
                  <a:moveTo>
                    <a:pt x="0" y="137"/>
                  </a:moveTo>
                  <a:lnTo>
                    <a:pt x="150" y="93"/>
                  </a:lnTo>
                  <a:lnTo>
                    <a:pt x="26" y="0"/>
                  </a:lnTo>
                  <a:lnTo>
                    <a:pt x="0" y="1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8105" name="Rectangle 59"/>
          <p:cNvSpPr>
            <a:spLocks noChangeArrowheads="1"/>
          </p:cNvSpPr>
          <p:nvPr/>
        </p:nvSpPr>
        <p:spPr bwMode="auto">
          <a:xfrm>
            <a:off x="381001" y="4541838"/>
            <a:ext cx="5630863"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endParaRPr lang="en-US"/>
          </a:p>
        </p:txBody>
      </p:sp>
      <p:sp>
        <p:nvSpPr>
          <p:cNvPr id="88106" name="Rectangle 60"/>
          <p:cNvSpPr>
            <a:spLocks noChangeArrowheads="1"/>
          </p:cNvSpPr>
          <p:nvPr/>
        </p:nvSpPr>
        <p:spPr bwMode="auto">
          <a:xfrm>
            <a:off x="474664" y="4600576"/>
            <a:ext cx="40502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rPr>
              <a:t>Eligible for proven fertility preservation method</a:t>
            </a:r>
            <a:endParaRPr lang="en-US" sz="2400" b="1" dirty="0">
              <a:latin typeface="Times New Roman" charset="0"/>
            </a:endParaRPr>
          </a:p>
        </p:txBody>
      </p:sp>
      <p:sp>
        <p:nvSpPr>
          <p:cNvPr id="88107" name="Rectangle 61"/>
          <p:cNvSpPr>
            <a:spLocks noChangeArrowheads="1"/>
          </p:cNvSpPr>
          <p:nvPr/>
        </p:nvSpPr>
        <p:spPr bwMode="auto">
          <a:xfrm>
            <a:off x="474664" y="5024439"/>
            <a:ext cx="45892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rPr>
              <a:t>Male:</a:t>
            </a:r>
            <a:endParaRPr lang="en-US" sz="2400" b="1" dirty="0">
              <a:latin typeface="Times New Roman" charset="0"/>
            </a:endParaRPr>
          </a:p>
        </p:txBody>
      </p:sp>
      <p:sp>
        <p:nvSpPr>
          <p:cNvPr id="88108" name="Line 62"/>
          <p:cNvSpPr>
            <a:spLocks noChangeShapeType="1"/>
          </p:cNvSpPr>
          <p:nvPr/>
        </p:nvSpPr>
        <p:spPr bwMode="auto">
          <a:xfrm>
            <a:off x="476251" y="5222875"/>
            <a:ext cx="455613" cy="158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91435" tIns="45718" rIns="91435" bIns="45718"/>
          <a:lstStyle/>
          <a:p>
            <a:endParaRPr lang="en-US"/>
          </a:p>
        </p:txBody>
      </p:sp>
      <p:sp>
        <p:nvSpPr>
          <p:cNvPr id="88109" name="Rectangle 63"/>
          <p:cNvSpPr>
            <a:spLocks noChangeArrowheads="1"/>
          </p:cNvSpPr>
          <p:nvPr/>
        </p:nvSpPr>
        <p:spPr bwMode="auto">
          <a:xfrm>
            <a:off x="474664" y="5213350"/>
            <a:ext cx="4603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endParaRPr lang="en-US"/>
          </a:p>
        </p:txBody>
      </p:sp>
      <p:sp>
        <p:nvSpPr>
          <p:cNvPr id="88110" name="Rectangle 64"/>
          <p:cNvSpPr>
            <a:spLocks noChangeArrowheads="1"/>
          </p:cNvSpPr>
          <p:nvPr/>
        </p:nvSpPr>
        <p:spPr bwMode="auto">
          <a:xfrm>
            <a:off x="3257551" y="5024439"/>
            <a:ext cx="67852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rPr>
              <a:t>Female:</a:t>
            </a:r>
            <a:endParaRPr lang="en-US" sz="2400" b="1" dirty="0">
              <a:latin typeface="Times New Roman" charset="0"/>
            </a:endParaRPr>
          </a:p>
        </p:txBody>
      </p:sp>
      <p:sp>
        <p:nvSpPr>
          <p:cNvPr id="88111" name="Line 65"/>
          <p:cNvSpPr>
            <a:spLocks noChangeShapeType="1"/>
          </p:cNvSpPr>
          <p:nvPr/>
        </p:nvSpPr>
        <p:spPr bwMode="auto">
          <a:xfrm>
            <a:off x="3259138" y="5222875"/>
            <a:ext cx="677862" cy="158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91435" tIns="45718" rIns="91435" bIns="45718"/>
          <a:lstStyle/>
          <a:p>
            <a:endParaRPr lang="en-US"/>
          </a:p>
        </p:txBody>
      </p:sp>
      <p:sp>
        <p:nvSpPr>
          <p:cNvPr id="88112" name="Rectangle 66"/>
          <p:cNvSpPr>
            <a:spLocks noChangeArrowheads="1"/>
          </p:cNvSpPr>
          <p:nvPr/>
        </p:nvSpPr>
        <p:spPr bwMode="auto">
          <a:xfrm>
            <a:off x="3257551" y="5213350"/>
            <a:ext cx="6826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endParaRPr lang="en-US"/>
          </a:p>
        </p:txBody>
      </p:sp>
      <p:sp>
        <p:nvSpPr>
          <p:cNvPr id="88113" name="Rectangle 67"/>
          <p:cNvSpPr>
            <a:spLocks noChangeArrowheads="1"/>
          </p:cNvSpPr>
          <p:nvPr/>
        </p:nvSpPr>
        <p:spPr bwMode="auto">
          <a:xfrm>
            <a:off x="474663" y="5248276"/>
            <a:ext cx="5388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rPr>
              <a:t>sperm </a:t>
            </a:r>
            <a:endParaRPr lang="en-US" sz="2400" b="1" dirty="0">
              <a:latin typeface="Times New Roman" charset="0"/>
            </a:endParaRPr>
          </a:p>
        </p:txBody>
      </p:sp>
      <p:sp>
        <p:nvSpPr>
          <p:cNvPr id="88114" name="Rectangle 68"/>
          <p:cNvSpPr>
            <a:spLocks noChangeArrowheads="1"/>
          </p:cNvSpPr>
          <p:nvPr/>
        </p:nvSpPr>
        <p:spPr bwMode="auto">
          <a:xfrm>
            <a:off x="1025526" y="5248276"/>
            <a:ext cx="145689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rPr>
              <a:t>cryopreservation</a:t>
            </a:r>
            <a:endParaRPr lang="en-US" sz="2400" b="1" dirty="0">
              <a:latin typeface="Times New Roman" charset="0"/>
            </a:endParaRPr>
          </a:p>
        </p:txBody>
      </p:sp>
      <p:sp>
        <p:nvSpPr>
          <p:cNvPr id="88116" name="Rectangle 70"/>
          <p:cNvSpPr>
            <a:spLocks noChangeArrowheads="1"/>
          </p:cNvSpPr>
          <p:nvPr/>
        </p:nvSpPr>
        <p:spPr bwMode="auto">
          <a:xfrm>
            <a:off x="3905251" y="5248275"/>
            <a:ext cx="14568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rPr>
              <a:t>cryopreservation</a:t>
            </a:r>
          </a:p>
          <a:p>
            <a:endParaRPr lang="en-US" sz="2400" b="1" dirty="0">
              <a:latin typeface="Times New Roman" charset="0"/>
            </a:endParaRPr>
          </a:p>
        </p:txBody>
      </p:sp>
      <p:sp>
        <p:nvSpPr>
          <p:cNvPr id="88117" name="Rectangle 71"/>
          <p:cNvSpPr>
            <a:spLocks noChangeArrowheads="1"/>
          </p:cNvSpPr>
          <p:nvPr/>
        </p:nvSpPr>
        <p:spPr bwMode="auto">
          <a:xfrm>
            <a:off x="3276600" y="5943600"/>
            <a:ext cx="29037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rPr>
              <a:t>conservative gynecologic surgery</a:t>
            </a:r>
            <a:endParaRPr lang="en-US" sz="2400" b="1" dirty="0">
              <a:latin typeface="Times New Roman" charset="0"/>
            </a:endParaRPr>
          </a:p>
        </p:txBody>
      </p:sp>
      <p:sp>
        <p:nvSpPr>
          <p:cNvPr id="88118" name="Rectangle 72"/>
          <p:cNvSpPr>
            <a:spLocks noChangeArrowheads="1"/>
          </p:cNvSpPr>
          <p:nvPr/>
        </p:nvSpPr>
        <p:spPr bwMode="auto">
          <a:xfrm>
            <a:off x="3257551" y="5680076"/>
            <a:ext cx="11370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err="1">
                <a:solidFill>
                  <a:srgbClr val="000000"/>
                </a:solidFill>
              </a:rPr>
              <a:t>oophoropexy</a:t>
            </a:r>
            <a:endParaRPr lang="en-US" sz="2400" b="1" dirty="0">
              <a:latin typeface="Times New Roman" charset="0"/>
            </a:endParaRPr>
          </a:p>
        </p:txBody>
      </p:sp>
      <p:sp>
        <p:nvSpPr>
          <p:cNvPr id="88119" name="Rectangle 73"/>
          <p:cNvSpPr>
            <a:spLocks noChangeArrowheads="1"/>
          </p:cNvSpPr>
          <p:nvPr/>
        </p:nvSpPr>
        <p:spPr bwMode="auto">
          <a:xfrm>
            <a:off x="2970214" y="1371600"/>
            <a:ext cx="2732087"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endParaRPr lang="en-US"/>
          </a:p>
        </p:txBody>
      </p:sp>
      <p:sp>
        <p:nvSpPr>
          <p:cNvPr id="88120" name="Rectangle 74"/>
          <p:cNvSpPr>
            <a:spLocks noChangeArrowheads="1"/>
          </p:cNvSpPr>
          <p:nvPr/>
        </p:nvSpPr>
        <p:spPr bwMode="auto">
          <a:xfrm>
            <a:off x="3063876" y="1431926"/>
            <a:ext cx="628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rPr>
              <a:t>•</a:t>
            </a:r>
            <a:endParaRPr lang="en-US" sz="2400" b="1" dirty="0">
              <a:latin typeface="Times New Roman" charset="0"/>
            </a:endParaRPr>
          </a:p>
        </p:txBody>
      </p:sp>
      <p:sp>
        <p:nvSpPr>
          <p:cNvPr id="88121" name="Rectangle 75"/>
          <p:cNvSpPr>
            <a:spLocks noChangeArrowheads="1"/>
          </p:cNvSpPr>
          <p:nvPr/>
        </p:nvSpPr>
        <p:spPr bwMode="auto">
          <a:xfrm>
            <a:off x="3127376" y="1431926"/>
            <a:ext cx="274371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rPr>
              <a:t>Assessment of risk for infertility</a:t>
            </a:r>
            <a:endParaRPr lang="en-US" sz="1400" b="1" dirty="0">
              <a:latin typeface="Times New Roman" charset="0"/>
            </a:endParaRPr>
          </a:p>
        </p:txBody>
      </p:sp>
      <p:sp>
        <p:nvSpPr>
          <p:cNvPr id="88122" name="Rectangle 76"/>
          <p:cNvSpPr>
            <a:spLocks noChangeArrowheads="1"/>
          </p:cNvSpPr>
          <p:nvPr/>
        </p:nvSpPr>
        <p:spPr bwMode="auto">
          <a:xfrm>
            <a:off x="3198813" y="1647826"/>
            <a:ext cx="628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rPr>
              <a:t>•</a:t>
            </a:r>
            <a:endParaRPr lang="en-US" sz="2400" b="1" dirty="0">
              <a:latin typeface="Times New Roman" charset="0"/>
            </a:endParaRPr>
          </a:p>
        </p:txBody>
      </p:sp>
      <p:sp>
        <p:nvSpPr>
          <p:cNvPr id="88123" name="Rectangle 77"/>
          <p:cNvSpPr>
            <a:spLocks noChangeArrowheads="1"/>
          </p:cNvSpPr>
          <p:nvPr/>
        </p:nvSpPr>
        <p:spPr bwMode="auto">
          <a:xfrm>
            <a:off x="3262314" y="1647826"/>
            <a:ext cx="24109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rPr>
              <a:t>Communication with patient</a:t>
            </a:r>
            <a:endParaRPr lang="en-US" sz="1400" b="1" dirty="0">
              <a:latin typeface="Times New Roman" charset="0"/>
            </a:endParaRPr>
          </a:p>
        </p:txBody>
      </p:sp>
      <p:sp>
        <p:nvSpPr>
          <p:cNvPr id="88124" name="Rectangle 78"/>
          <p:cNvSpPr>
            <a:spLocks noChangeArrowheads="1"/>
          </p:cNvSpPr>
          <p:nvPr/>
        </p:nvSpPr>
        <p:spPr bwMode="auto">
          <a:xfrm>
            <a:off x="2295526" y="2506663"/>
            <a:ext cx="407987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endParaRPr lang="en-US"/>
          </a:p>
        </p:txBody>
      </p:sp>
      <p:sp>
        <p:nvSpPr>
          <p:cNvPr id="88125" name="Rectangle 79"/>
          <p:cNvSpPr>
            <a:spLocks noChangeArrowheads="1"/>
          </p:cNvSpPr>
          <p:nvPr/>
        </p:nvSpPr>
        <p:spPr bwMode="auto">
          <a:xfrm>
            <a:off x="2498726" y="2566989"/>
            <a:ext cx="628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rPr>
              <a:t>•</a:t>
            </a:r>
            <a:endParaRPr lang="en-US" sz="2400" b="1" dirty="0">
              <a:latin typeface="Times New Roman" charset="0"/>
            </a:endParaRPr>
          </a:p>
        </p:txBody>
      </p:sp>
      <p:sp>
        <p:nvSpPr>
          <p:cNvPr id="88126" name="Rectangle 83"/>
          <p:cNvSpPr>
            <a:spLocks noChangeArrowheads="1"/>
          </p:cNvSpPr>
          <p:nvPr/>
        </p:nvSpPr>
        <p:spPr bwMode="auto">
          <a:xfrm>
            <a:off x="2389188" y="2782889"/>
            <a:ext cx="628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rPr>
              <a:t>•</a:t>
            </a:r>
            <a:endParaRPr lang="en-US" sz="2400" b="1" dirty="0">
              <a:latin typeface="Times New Roman" charset="0"/>
            </a:endParaRPr>
          </a:p>
        </p:txBody>
      </p:sp>
      <p:sp>
        <p:nvSpPr>
          <p:cNvPr id="88127" name="Rectangle 84"/>
          <p:cNvSpPr>
            <a:spLocks noChangeArrowheads="1"/>
          </p:cNvSpPr>
          <p:nvPr/>
        </p:nvSpPr>
        <p:spPr bwMode="auto">
          <a:xfrm>
            <a:off x="2452688" y="2782889"/>
            <a:ext cx="41899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rPr>
              <a:t>Patient interested in fertility preservation options</a:t>
            </a:r>
            <a:endParaRPr lang="en-US" sz="2400" b="1" dirty="0">
              <a:latin typeface="Times New Roman" charset="0"/>
            </a:endParaRPr>
          </a:p>
        </p:txBody>
      </p:sp>
      <p:sp>
        <p:nvSpPr>
          <p:cNvPr id="88128" name="Rectangle 85"/>
          <p:cNvSpPr>
            <a:spLocks noChangeArrowheads="1"/>
          </p:cNvSpPr>
          <p:nvPr/>
        </p:nvSpPr>
        <p:spPr bwMode="auto">
          <a:xfrm>
            <a:off x="1739901" y="3641725"/>
            <a:ext cx="52165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endParaRPr lang="en-US"/>
          </a:p>
        </p:txBody>
      </p:sp>
      <p:sp>
        <p:nvSpPr>
          <p:cNvPr id="88129" name="Rectangle 86"/>
          <p:cNvSpPr>
            <a:spLocks noChangeArrowheads="1"/>
          </p:cNvSpPr>
          <p:nvPr/>
        </p:nvSpPr>
        <p:spPr bwMode="auto">
          <a:xfrm>
            <a:off x="1833564" y="3702050"/>
            <a:ext cx="45598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rPr>
              <a:t>Refer to specialist with expertise in fertility </a:t>
            </a:r>
            <a:r>
              <a:rPr lang="en-US" sz="1400" b="1" dirty="0" err="1">
                <a:solidFill>
                  <a:srgbClr val="000000"/>
                </a:solidFill>
              </a:rPr>
              <a:t>preservati</a:t>
            </a:r>
            <a:endParaRPr lang="en-US" sz="2400" b="1" dirty="0">
              <a:latin typeface="Times New Roman" charset="0"/>
            </a:endParaRPr>
          </a:p>
        </p:txBody>
      </p:sp>
      <p:sp>
        <p:nvSpPr>
          <p:cNvPr id="88131" name="Rectangle 88"/>
          <p:cNvSpPr>
            <a:spLocks noChangeArrowheads="1"/>
          </p:cNvSpPr>
          <p:nvPr/>
        </p:nvSpPr>
        <p:spPr bwMode="auto">
          <a:xfrm>
            <a:off x="6642100" y="4541838"/>
            <a:ext cx="2490788" cy="182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endParaRPr lang="en-US"/>
          </a:p>
        </p:txBody>
      </p:sp>
      <p:sp>
        <p:nvSpPr>
          <p:cNvPr id="88132" name="Rectangle 89"/>
          <p:cNvSpPr>
            <a:spLocks noChangeArrowheads="1"/>
          </p:cNvSpPr>
          <p:nvPr/>
        </p:nvSpPr>
        <p:spPr bwMode="auto">
          <a:xfrm>
            <a:off x="6735764" y="4600576"/>
            <a:ext cx="190547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rPr>
              <a:t>Investigational fertility</a:t>
            </a:r>
            <a:endParaRPr lang="en-US" sz="2400" b="1" dirty="0">
              <a:latin typeface="Times New Roman" charset="0"/>
            </a:endParaRPr>
          </a:p>
        </p:txBody>
      </p:sp>
      <p:sp>
        <p:nvSpPr>
          <p:cNvPr id="88133" name="Rectangle 90"/>
          <p:cNvSpPr>
            <a:spLocks noChangeArrowheads="1"/>
          </p:cNvSpPr>
          <p:nvPr/>
        </p:nvSpPr>
        <p:spPr bwMode="auto">
          <a:xfrm>
            <a:off x="6735764" y="4816475"/>
            <a:ext cx="204529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rPr>
              <a:t>preservation technique*</a:t>
            </a:r>
            <a:endParaRPr lang="en-US" sz="2400" b="1" dirty="0">
              <a:latin typeface="Times New Roman" charset="0"/>
            </a:endParaRPr>
          </a:p>
        </p:txBody>
      </p:sp>
      <p:sp>
        <p:nvSpPr>
          <p:cNvPr id="88134" name="Rectangle 92"/>
          <p:cNvSpPr>
            <a:spLocks noChangeArrowheads="1"/>
          </p:cNvSpPr>
          <p:nvPr/>
        </p:nvSpPr>
        <p:spPr bwMode="auto">
          <a:xfrm>
            <a:off x="6781800" y="5257801"/>
            <a:ext cx="14866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rPr>
              <a:t>Cryopreservation </a:t>
            </a:r>
            <a:endParaRPr lang="en-US" sz="2400" b="1" dirty="0">
              <a:latin typeface="Times New Roman" charset="0"/>
            </a:endParaRPr>
          </a:p>
        </p:txBody>
      </p:sp>
      <p:sp>
        <p:nvSpPr>
          <p:cNvPr id="88135" name="Rectangle 93"/>
          <p:cNvSpPr>
            <a:spLocks noChangeArrowheads="1"/>
          </p:cNvSpPr>
          <p:nvPr/>
        </p:nvSpPr>
        <p:spPr bwMode="auto">
          <a:xfrm>
            <a:off x="8305800" y="5257801"/>
            <a:ext cx="17953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rPr>
              <a:t>of </a:t>
            </a:r>
            <a:endParaRPr lang="en-US" sz="2400" b="1" dirty="0">
              <a:latin typeface="Times New Roman" charset="0"/>
            </a:endParaRPr>
          </a:p>
        </p:txBody>
      </p:sp>
      <p:sp>
        <p:nvSpPr>
          <p:cNvPr id="88136" name="Rectangle 94"/>
          <p:cNvSpPr>
            <a:spLocks noChangeArrowheads="1"/>
          </p:cNvSpPr>
          <p:nvPr/>
        </p:nvSpPr>
        <p:spPr bwMode="auto">
          <a:xfrm>
            <a:off x="6781801" y="5486400"/>
            <a:ext cx="22849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rPr>
              <a:t>testicular or ovarian tissue</a:t>
            </a:r>
            <a:endParaRPr lang="en-US" sz="2400" b="1" dirty="0">
              <a:latin typeface="Times New Roman" charset="0"/>
            </a:endParaRPr>
          </a:p>
        </p:txBody>
      </p:sp>
      <p:grpSp>
        <p:nvGrpSpPr>
          <p:cNvPr id="9" name="Group 103"/>
          <p:cNvGrpSpPr>
            <a:grpSpLocks/>
          </p:cNvGrpSpPr>
          <p:nvPr/>
        </p:nvGrpSpPr>
        <p:grpSpPr bwMode="auto">
          <a:xfrm>
            <a:off x="4368801" y="1990725"/>
            <a:ext cx="220663" cy="385763"/>
            <a:chOff x="2752" y="1254"/>
            <a:chExt cx="139" cy="243"/>
          </a:xfrm>
        </p:grpSpPr>
        <p:sp>
          <p:nvSpPr>
            <p:cNvPr id="88149" name="Rectangle 104"/>
            <p:cNvSpPr>
              <a:spLocks noChangeArrowheads="1"/>
            </p:cNvSpPr>
            <p:nvPr/>
          </p:nvSpPr>
          <p:spPr bwMode="auto">
            <a:xfrm>
              <a:off x="2803" y="1254"/>
              <a:ext cx="36" cy="1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8150" name="Freeform 105"/>
            <p:cNvSpPr>
              <a:spLocks/>
            </p:cNvSpPr>
            <p:nvPr/>
          </p:nvSpPr>
          <p:spPr bwMode="auto">
            <a:xfrm>
              <a:off x="2752" y="1358"/>
              <a:ext cx="139" cy="139"/>
            </a:xfrm>
            <a:custGeom>
              <a:avLst/>
              <a:gdLst>
                <a:gd name="T0" fmla="*/ 0 w 139"/>
                <a:gd name="T1" fmla="*/ 0 h 139"/>
                <a:gd name="T2" fmla="*/ 69 w 139"/>
                <a:gd name="T3" fmla="*/ 139 h 139"/>
                <a:gd name="T4" fmla="*/ 139 w 139"/>
                <a:gd name="T5" fmla="*/ 0 h 139"/>
                <a:gd name="T6" fmla="*/ 0 w 139"/>
                <a:gd name="T7" fmla="*/ 0 h 139"/>
                <a:gd name="T8" fmla="*/ 0 60000 65536"/>
                <a:gd name="T9" fmla="*/ 0 60000 65536"/>
                <a:gd name="T10" fmla="*/ 0 60000 65536"/>
                <a:gd name="T11" fmla="*/ 0 60000 65536"/>
                <a:gd name="T12" fmla="*/ 0 w 139"/>
                <a:gd name="T13" fmla="*/ 0 h 139"/>
                <a:gd name="T14" fmla="*/ 139 w 139"/>
                <a:gd name="T15" fmla="*/ 139 h 139"/>
              </a:gdLst>
              <a:ahLst/>
              <a:cxnLst>
                <a:cxn ang="T8">
                  <a:pos x="T0" y="T1"/>
                </a:cxn>
                <a:cxn ang="T9">
                  <a:pos x="T2" y="T3"/>
                </a:cxn>
                <a:cxn ang="T10">
                  <a:pos x="T4" y="T5"/>
                </a:cxn>
                <a:cxn ang="T11">
                  <a:pos x="T6" y="T7"/>
                </a:cxn>
              </a:cxnLst>
              <a:rect l="T12" t="T13" r="T14" b="T15"/>
              <a:pathLst>
                <a:path w="139" h="139">
                  <a:moveTo>
                    <a:pt x="0" y="0"/>
                  </a:moveTo>
                  <a:lnTo>
                    <a:pt x="69" y="139"/>
                  </a:lnTo>
                  <a:lnTo>
                    <a:pt x="13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 name="Group 106"/>
          <p:cNvGrpSpPr>
            <a:grpSpLocks/>
          </p:cNvGrpSpPr>
          <p:nvPr/>
        </p:nvGrpSpPr>
        <p:grpSpPr bwMode="auto">
          <a:xfrm>
            <a:off x="4368801" y="3071813"/>
            <a:ext cx="220663" cy="387350"/>
            <a:chOff x="2752" y="1935"/>
            <a:chExt cx="139" cy="244"/>
          </a:xfrm>
        </p:grpSpPr>
        <p:sp>
          <p:nvSpPr>
            <p:cNvPr id="88147" name="Rectangle 107"/>
            <p:cNvSpPr>
              <a:spLocks noChangeArrowheads="1"/>
            </p:cNvSpPr>
            <p:nvPr/>
          </p:nvSpPr>
          <p:spPr bwMode="auto">
            <a:xfrm>
              <a:off x="2803" y="1935"/>
              <a:ext cx="36" cy="1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8148" name="Freeform 108"/>
            <p:cNvSpPr>
              <a:spLocks/>
            </p:cNvSpPr>
            <p:nvPr/>
          </p:nvSpPr>
          <p:spPr bwMode="auto">
            <a:xfrm>
              <a:off x="2752" y="2040"/>
              <a:ext cx="139" cy="139"/>
            </a:xfrm>
            <a:custGeom>
              <a:avLst/>
              <a:gdLst>
                <a:gd name="T0" fmla="*/ 0 w 139"/>
                <a:gd name="T1" fmla="*/ 0 h 139"/>
                <a:gd name="T2" fmla="*/ 69 w 139"/>
                <a:gd name="T3" fmla="*/ 139 h 139"/>
                <a:gd name="T4" fmla="*/ 139 w 139"/>
                <a:gd name="T5" fmla="*/ 0 h 139"/>
                <a:gd name="T6" fmla="*/ 0 w 139"/>
                <a:gd name="T7" fmla="*/ 0 h 139"/>
                <a:gd name="T8" fmla="*/ 0 60000 65536"/>
                <a:gd name="T9" fmla="*/ 0 60000 65536"/>
                <a:gd name="T10" fmla="*/ 0 60000 65536"/>
                <a:gd name="T11" fmla="*/ 0 60000 65536"/>
                <a:gd name="T12" fmla="*/ 0 w 139"/>
                <a:gd name="T13" fmla="*/ 0 h 139"/>
                <a:gd name="T14" fmla="*/ 139 w 139"/>
                <a:gd name="T15" fmla="*/ 139 h 139"/>
              </a:gdLst>
              <a:ahLst/>
              <a:cxnLst>
                <a:cxn ang="T8">
                  <a:pos x="T0" y="T1"/>
                </a:cxn>
                <a:cxn ang="T9">
                  <a:pos x="T2" y="T3"/>
                </a:cxn>
                <a:cxn ang="T10">
                  <a:pos x="T4" y="T5"/>
                </a:cxn>
                <a:cxn ang="T11">
                  <a:pos x="T6" y="T7"/>
                </a:cxn>
              </a:cxnLst>
              <a:rect l="T12" t="T13" r="T14" b="T15"/>
              <a:pathLst>
                <a:path w="139" h="139">
                  <a:moveTo>
                    <a:pt x="0" y="0"/>
                  </a:moveTo>
                  <a:lnTo>
                    <a:pt x="69" y="139"/>
                  </a:lnTo>
                  <a:lnTo>
                    <a:pt x="13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 name="Group 109"/>
          <p:cNvGrpSpPr>
            <a:grpSpLocks/>
          </p:cNvGrpSpPr>
          <p:nvPr/>
        </p:nvGrpSpPr>
        <p:grpSpPr bwMode="auto">
          <a:xfrm>
            <a:off x="2468564" y="3971925"/>
            <a:ext cx="2092325" cy="484188"/>
            <a:chOff x="1555" y="2502"/>
            <a:chExt cx="1318" cy="305"/>
          </a:xfrm>
        </p:grpSpPr>
        <p:sp>
          <p:nvSpPr>
            <p:cNvPr id="88145" name="Freeform 110"/>
            <p:cNvSpPr>
              <a:spLocks/>
            </p:cNvSpPr>
            <p:nvPr/>
          </p:nvSpPr>
          <p:spPr bwMode="auto">
            <a:xfrm>
              <a:off x="1687" y="2502"/>
              <a:ext cx="1186" cy="254"/>
            </a:xfrm>
            <a:custGeom>
              <a:avLst/>
              <a:gdLst>
                <a:gd name="T0" fmla="*/ 1186 w 1186"/>
                <a:gd name="T1" fmla="*/ 36 h 254"/>
                <a:gd name="T2" fmla="*/ 1180 w 1186"/>
                <a:gd name="T3" fmla="*/ 0 h 254"/>
                <a:gd name="T4" fmla="*/ 0 w 1186"/>
                <a:gd name="T5" fmla="*/ 219 h 254"/>
                <a:gd name="T6" fmla="*/ 6 w 1186"/>
                <a:gd name="T7" fmla="*/ 254 h 254"/>
                <a:gd name="T8" fmla="*/ 1186 w 1186"/>
                <a:gd name="T9" fmla="*/ 36 h 254"/>
                <a:gd name="T10" fmla="*/ 0 60000 65536"/>
                <a:gd name="T11" fmla="*/ 0 60000 65536"/>
                <a:gd name="T12" fmla="*/ 0 60000 65536"/>
                <a:gd name="T13" fmla="*/ 0 60000 65536"/>
                <a:gd name="T14" fmla="*/ 0 60000 65536"/>
                <a:gd name="T15" fmla="*/ 0 w 1186"/>
                <a:gd name="T16" fmla="*/ 0 h 254"/>
                <a:gd name="T17" fmla="*/ 1186 w 1186"/>
                <a:gd name="T18" fmla="*/ 254 h 254"/>
              </a:gdLst>
              <a:ahLst/>
              <a:cxnLst>
                <a:cxn ang="T10">
                  <a:pos x="T0" y="T1"/>
                </a:cxn>
                <a:cxn ang="T11">
                  <a:pos x="T2" y="T3"/>
                </a:cxn>
                <a:cxn ang="T12">
                  <a:pos x="T4" y="T5"/>
                </a:cxn>
                <a:cxn ang="T13">
                  <a:pos x="T6" y="T7"/>
                </a:cxn>
                <a:cxn ang="T14">
                  <a:pos x="T8" y="T9"/>
                </a:cxn>
              </a:cxnLst>
              <a:rect l="T15" t="T16" r="T17" b="T18"/>
              <a:pathLst>
                <a:path w="1186" h="254">
                  <a:moveTo>
                    <a:pt x="1186" y="36"/>
                  </a:moveTo>
                  <a:lnTo>
                    <a:pt x="1180" y="0"/>
                  </a:lnTo>
                  <a:lnTo>
                    <a:pt x="0" y="219"/>
                  </a:lnTo>
                  <a:lnTo>
                    <a:pt x="6" y="254"/>
                  </a:lnTo>
                  <a:lnTo>
                    <a:pt x="1186"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146" name="Freeform 111"/>
            <p:cNvSpPr>
              <a:spLocks/>
            </p:cNvSpPr>
            <p:nvPr/>
          </p:nvSpPr>
          <p:spPr bwMode="auto">
            <a:xfrm>
              <a:off x="1555" y="2670"/>
              <a:ext cx="151" cy="137"/>
            </a:xfrm>
            <a:custGeom>
              <a:avLst/>
              <a:gdLst>
                <a:gd name="T0" fmla="*/ 126 w 151"/>
                <a:gd name="T1" fmla="*/ 0 h 137"/>
                <a:gd name="T2" fmla="*/ 0 w 151"/>
                <a:gd name="T3" fmla="*/ 93 h 137"/>
                <a:gd name="T4" fmla="*/ 151 w 151"/>
                <a:gd name="T5" fmla="*/ 137 h 137"/>
                <a:gd name="T6" fmla="*/ 126 w 151"/>
                <a:gd name="T7" fmla="*/ 0 h 137"/>
                <a:gd name="T8" fmla="*/ 0 60000 65536"/>
                <a:gd name="T9" fmla="*/ 0 60000 65536"/>
                <a:gd name="T10" fmla="*/ 0 60000 65536"/>
                <a:gd name="T11" fmla="*/ 0 60000 65536"/>
                <a:gd name="T12" fmla="*/ 0 w 151"/>
                <a:gd name="T13" fmla="*/ 0 h 137"/>
                <a:gd name="T14" fmla="*/ 151 w 151"/>
                <a:gd name="T15" fmla="*/ 137 h 137"/>
              </a:gdLst>
              <a:ahLst/>
              <a:cxnLst>
                <a:cxn ang="T8">
                  <a:pos x="T0" y="T1"/>
                </a:cxn>
                <a:cxn ang="T9">
                  <a:pos x="T2" y="T3"/>
                </a:cxn>
                <a:cxn ang="T10">
                  <a:pos x="T4" y="T5"/>
                </a:cxn>
                <a:cxn ang="T11">
                  <a:pos x="T6" y="T7"/>
                </a:cxn>
              </a:cxnLst>
              <a:rect l="T12" t="T13" r="T14" b="T15"/>
              <a:pathLst>
                <a:path w="151" h="137">
                  <a:moveTo>
                    <a:pt x="126" y="0"/>
                  </a:moveTo>
                  <a:lnTo>
                    <a:pt x="0" y="93"/>
                  </a:lnTo>
                  <a:lnTo>
                    <a:pt x="151" y="137"/>
                  </a:lnTo>
                  <a:lnTo>
                    <a:pt x="1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 name="Group 112"/>
          <p:cNvGrpSpPr>
            <a:grpSpLocks/>
          </p:cNvGrpSpPr>
          <p:nvPr/>
        </p:nvGrpSpPr>
        <p:grpSpPr bwMode="auto">
          <a:xfrm>
            <a:off x="4551364" y="3971925"/>
            <a:ext cx="2090737" cy="484188"/>
            <a:chOff x="2867" y="2502"/>
            <a:chExt cx="1317" cy="305"/>
          </a:xfrm>
        </p:grpSpPr>
        <p:sp>
          <p:nvSpPr>
            <p:cNvPr id="88143" name="Freeform 113"/>
            <p:cNvSpPr>
              <a:spLocks/>
            </p:cNvSpPr>
            <p:nvPr/>
          </p:nvSpPr>
          <p:spPr bwMode="auto">
            <a:xfrm>
              <a:off x="2867" y="2502"/>
              <a:ext cx="1186" cy="254"/>
            </a:xfrm>
            <a:custGeom>
              <a:avLst/>
              <a:gdLst>
                <a:gd name="T0" fmla="*/ 6 w 1186"/>
                <a:gd name="T1" fmla="*/ 0 h 254"/>
                <a:gd name="T2" fmla="*/ 0 w 1186"/>
                <a:gd name="T3" fmla="*/ 36 h 254"/>
                <a:gd name="T4" fmla="*/ 1179 w 1186"/>
                <a:gd name="T5" fmla="*/ 254 h 254"/>
                <a:gd name="T6" fmla="*/ 1186 w 1186"/>
                <a:gd name="T7" fmla="*/ 219 h 254"/>
                <a:gd name="T8" fmla="*/ 6 w 1186"/>
                <a:gd name="T9" fmla="*/ 0 h 254"/>
                <a:gd name="T10" fmla="*/ 0 60000 65536"/>
                <a:gd name="T11" fmla="*/ 0 60000 65536"/>
                <a:gd name="T12" fmla="*/ 0 60000 65536"/>
                <a:gd name="T13" fmla="*/ 0 60000 65536"/>
                <a:gd name="T14" fmla="*/ 0 60000 65536"/>
                <a:gd name="T15" fmla="*/ 0 w 1186"/>
                <a:gd name="T16" fmla="*/ 0 h 254"/>
                <a:gd name="T17" fmla="*/ 1186 w 1186"/>
                <a:gd name="T18" fmla="*/ 254 h 254"/>
              </a:gdLst>
              <a:ahLst/>
              <a:cxnLst>
                <a:cxn ang="T10">
                  <a:pos x="T0" y="T1"/>
                </a:cxn>
                <a:cxn ang="T11">
                  <a:pos x="T2" y="T3"/>
                </a:cxn>
                <a:cxn ang="T12">
                  <a:pos x="T4" y="T5"/>
                </a:cxn>
                <a:cxn ang="T13">
                  <a:pos x="T6" y="T7"/>
                </a:cxn>
                <a:cxn ang="T14">
                  <a:pos x="T8" y="T9"/>
                </a:cxn>
              </a:cxnLst>
              <a:rect l="T15" t="T16" r="T17" b="T18"/>
              <a:pathLst>
                <a:path w="1186" h="254">
                  <a:moveTo>
                    <a:pt x="6" y="0"/>
                  </a:moveTo>
                  <a:lnTo>
                    <a:pt x="0" y="36"/>
                  </a:lnTo>
                  <a:lnTo>
                    <a:pt x="1179" y="254"/>
                  </a:lnTo>
                  <a:lnTo>
                    <a:pt x="1186" y="219"/>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144" name="Freeform 114"/>
            <p:cNvSpPr>
              <a:spLocks/>
            </p:cNvSpPr>
            <p:nvPr/>
          </p:nvSpPr>
          <p:spPr bwMode="auto">
            <a:xfrm>
              <a:off x="4034" y="2670"/>
              <a:ext cx="150" cy="137"/>
            </a:xfrm>
            <a:custGeom>
              <a:avLst/>
              <a:gdLst>
                <a:gd name="T0" fmla="*/ 0 w 150"/>
                <a:gd name="T1" fmla="*/ 137 h 137"/>
                <a:gd name="T2" fmla="*/ 150 w 150"/>
                <a:gd name="T3" fmla="*/ 93 h 137"/>
                <a:gd name="T4" fmla="*/ 26 w 150"/>
                <a:gd name="T5" fmla="*/ 0 h 137"/>
                <a:gd name="T6" fmla="*/ 0 w 150"/>
                <a:gd name="T7" fmla="*/ 137 h 137"/>
                <a:gd name="T8" fmla="*/ 0 60000 65536"/>
                <a:gd name="T9" fmla="*/ 0 60000 65536"/>
                <a:gd name="T10" fmla="*/ 0 60000 65536"/>
                <a:gd name="T11" fmla="*/ 0 60000 65536"/>
                <a:gd name="T12" fmla="*/ 0 w 150"/>
                <a:gd name="T13" fmla="*/ 0 h 137"/>
                <a:gd name="T14" fmla="*/ 150 w 150"/>
                <a:gd name="T15" fmla="*/ 137 h 137"/>
              </a:gdLst>
              <a:ahLst/>
              <a:cxnLst>
                <a:cxn ang="T8">
                  <a:pos x="T0" y="T1"/>
                </a:cxn>
                <a:cxn ang="T9">
                  <a:pos x="T2" y="T3"/>
                </a:cxn>
                <a:cxn ang="T10">
                  <a:pos x="T4" y="T5"/>
                </a:cxn>
                <a:cxn ang="T11">
                  <a:pos x="T6" y="T7"/>
                </a:cxn>
              </a:cxnLst>
              <a:rect l="T12" t="T13" r="T14" b="T15"/>
              <a:pathLst>
                <a:path w="150" h="137">
                  <a:moveTo>
                    <a:pt x="0" y="137"/>
                  </a:moveTo>
                  <a:lnTo>
                    <a:pt x="150" y="93"/>
                  </a:lnTo>
                  <a:lnTo>
                    <a:pt x="26" y="0"/>
                  </a:lnTo>
                  <a:lnTo>
                    <a:pt x="0" y="1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8141" name="Text Box 115"/>
          <p:cNvSpPr txBox="1">
            <a:spLocks noChangeArrowheads="1"/>
          </p:cNvSpPr>
          <p:nvPr/>
        </p:nvSpPr>
        <p:spPr bwMode="auto">
          <a:xfrm>
            <a:off x="0" y="6491288"/>
            <a:ext cx="8991600"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000" b="1" dirty="0">
                <a:latin typeface="Garamond" charset="0"/>
              </a:rPr>
              <a:t>	</a:t>
            </a:r>
            <a:r>
              <a:rPr lang="en-US" sz="2000" b="1" dirty="0" err="1">
                <a:solidFill>
                  <a:schemeClr val="accent2"/>
                </a:solidFill>
                <a:latin typeface="Garamond" charset="0"/>
              </a:rPr>
              <a:t>www.asco.org</a:t>
            </a:r>
            <a:r>
              <a:rPr lang="en-US" sz="2000" b="1" dirty="0">
                <a:solidFill>
                  <a:schemeClr val="accent2"/>
                </a:solidFill>
                <a:latin typeface="Garamond" charset="0"/>
              </a:rPr>
              <a:t> </a:t>
            </a:r>
            <a:r>
              <a:rPr lang="en-US" sz="1800" b="1" dirty="0">
                <a:solidFill>
                  <a:schemeClr val="accent2"/>
                </a:solidFill>
                <a:latin typeface="Garamond" charset="0"/>
              </a:rPr>
              <a:t>  </a:t>
            </a:r>
            <a:r>
              <a:rPr lang="en-US" sz="1800" b="1" dirty="0">
                <a:latin typeface="Garamond" charset="0"/>
              </a:rPr>
              <a:t>			</a:t>
            </a:r>
            <a:r>
              <a:rPr lang="en-US" sz="1400" b="1" dirty="0">
                <a:latin typeface="Garamond" charset="0"/>
              </a:rPr>
              <a:t>(Modified from Lee et al., J </a:t>
            </a:r>
            <a:r>
              <a:rPr lang="en-US" sz="1400" b="1" dirty="0" err="1">
                <a:latin typeface="Garamond" charset="0"/>
              </a:rPr>
              <a:t>Clin</a:t>
            </a:r>
            <a:r>
              <a:rPr lang="en-US" sz="1400" b="1" dirty="0">
                <a:latin typeface="Garamond" charset="0"/>
              </a:rPr>
              <a:t> </a:t>
            </a:r>
            <a:r>
              <a:rPr lang="en-US" sz="1400" b="1" dirty="0" err="1">
                <a:latin typeface="Garamond" charset="0"/>
              </a:rPr>
              <a:t>Onc</a:t>
            </a:r>
            <a:r>
              <a:rPr lang="en-US" sz="1400" b="1" dirty="0">
                <a:latin typeface="Garamond" charset="0"/>
              </a:rPr>
              <a:t>; 2006)</a:t>
            </a:r>
          </a:p>
        </p:txBody>
      </p:sp>
      <p:sp>
        <p:nvSpPr>
          <p:cNvPr id="3" name="Sun 2"/>
          <p:cNvSpPr>
            <a:spLocks noChangeAspect="1"/>
          </p:cNvSpPr>
          <p:nvPr/>
        </p:nvSpPr>
        <p:spPr>
          <a:xfrm flipV="1">
            <a:off x="2915816" y="5157192"/>
            <a:ext cx="274320" cy="274320"/>
          </a:xfrm>
          <a:prstGeom prst="sun">
            <a:avLst/>
          </a:prstGeom>
          <a:solidFill>
            <a:srgbClr val="FFFF00"/>
          </a:solidFill>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a:endParaRPr lang="en-US"/>
          </a:p>
        </p:txBody>
      </p:sp>
      <p:sp>
        <p:nvSpPr>
          <p:cNvPr id="97" name="Sun 96"/>
          <p:cNvSpPr>
            <a:spLocks noChangeAspect="1"/>
          </p:cNvSpPr>
          <p:nvPr/>
        </p:nvSpPr>
        <p:spPr>
          <a:xfrm flipV="1">
            <a:off x="2915816" y="5445224"/>
            <a:ext cx="274320" cy="274320"/>
          </a:xfrm>
          <a:prstGeom prst="sun">
            <a:avLst/>
          </a:prstGeom>
          <a:solidFill>
            <a:srgbClr val="FFFF00"/>
          </a:solidFill>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a:endParaRPr lang="en-US"/>
          </a:p>
        </p:txBody>
      </p:sp>
      <p:sp>
        <p:nvSpPr>
          <p:cNvPr id="100" name="Sun 99"/>
          <p:cNvSpPr>
            <a:spLocks noChangeAspect="1"/>
          </p:cNvSpPr>
          <p:nvPr/>
        </p:nvSpPr>
        <p:spPr>
          <a:xfrm flipV="1">
            <a:off x="4572000" y="6237312"/>
            <a:ext cx="274320" cy="274320"/>
          </a:xfrm>
          <a:prstGeom prst="sun">
            <a:avLst/>
          </a:prstGeom>
          <a:solidFill>
            <a:srgbClr val="31FF16"/>
          </a:solidFill>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a:endParaRPr lang="en-US"/>
          </a:p>
        </p:txBody>
      </p:sp>
      <p:sp>
        <p:nvSpPr>
          <p:cNvPr id="101" name="Right Arrow 100"/>
          <p:cNvSpPr/>
          <p:nvPr/>
        </p:nvSpPr>
        <p:spPr>
          <a:xfrm>
            <a:off x="1907704" y="1412776"/>
            <a:ext cx="978408" cy="484632"/>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a:endParaRPr lang="en-US"/>
          </a:p>
        </p:txBody>
      </p:sp>
      <p:sp>
        <p:nvSpPr>
          <p:cNvPr id="102" name="Rectangle 44"/>
          <p:cNvSpPr>
            <a:spLocks noChangeArrowheads="1"/>
          </p:cNvSpPr>
          <p:nvPr/>
        </p:nvSpPr>
        <p:spPr bwMode="auto">
          <a:xfrm>
            <a:off x="4860032" y="6237312"/>
            <a:ext cx="17859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rPr>
              <a:t>Ovarian suppression</a:t>
            </a:r>
            <a:endParaRPr lang="en-US" sz="2400" b="1" dirty="0">
              <a:latin typeface="Times New Roman" charset="0"/>
            </a:endParaRPr>
          </a:p>
        </p:txBody>
      </p:sp>
    </p:spTree>
    <p:extLst>
      <p:ext uri="{BB962C8B-B14F-4D97-AF65-F5344CB8AC3E}">
        <p14:creationId xmlns:p14="http://schemas.microsoft.com/office/powerpoint/2010/main" val="314545921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ChangeArrowheads="1"/>
          </p:cNvSpPr>
          <p:nvPr>
            <p:ph type="title" idx="4294967295"/>
          </p:nvPr>
        </p:nvSpPr>
        <p:spPr>
          <a:xfrm>
            <a:off x="-1342" y="347514"/>
            <a:ext cx="9144000" cy="645195"/>
          </a:xfrm>
        </p:spPr>
        <p:txBody>
          <a:bodyPr/>
          <a:lstStyle/>
          <a:p>
            <a:pPr eaLnBrk="1" hangingPunct="1">
              <a:defRPr/>
            </a:pPr>
            <a:r>
              <a:rPr lang="en-US" dirty="0" smtClean="0"/>
              <a:t>Options for Fertility Preservation in Breast Cancer</a:t>
            </a:r>
          </a:p>
        </p:txBody>
      </p:sp>
      <p:sp>
        <p:nvSpPr>
          <p:cNvPr id="562179" name="Rectangle 3"/>
          <p:cNvSpPr>
            <a:spLocks noGrp="1" noChangeArrowheads="1"/>
          </p:cNvSpPr>
          <p:nvPr>
            <p:ph type="body" idx="4294967295"/>
          </p:nvPr>
        </p:nvSpPr>
        <p:spPr>
          <a:xfrm>
            <a:off x="685800" y="1371600"/>
            <a:ext cx="8077200" cy="5791200"/>
          </a:xfrm>
        </p:spPr>
        <p:txBody>
          <a:bodyPr/>
          <a:lstStyle/>
          <a:p>
            <a:pPr marL="0" indent="0" eaLnBrk="1" hangingPunct="1">
              <a:buNone/>
              <a:defRPr/>
            </a:pPr>
            <a:endParaRPr lang="en-US" dirty="0" smtClean="0">
              <a:cs typeface="+mn-cs"/>
            </a:endParaRPr>
          </a:p>
          <a:p>
            <a:pPr eaLnBrk="1" hangingPunct="1">
              <a:defRPr/>
            </a:pPr>
            <a:r>
              <a:rPr lang="en-US" dirty="0" smtClean="0">
                <a:cs typeface="+mn-cs"/>
              </a:rPr>
              <a:t>Oocyte/embryo cryopreservation</a:t>
            </a:r>
          </a:p>
          <a:p>
            <a:pPr eaLnBrk="1" hangingPunct="1">
              <a:defRPr/>
            </a:pPr>
            <a:endParaRPr lang="en-US" dirty="0"/>
          </a:p>
          <a:p>
            <a:pPr eaLnBrk="1" hangingPunct="1">
              <a:defRPr/>
            </a:pPr>
            <a:r>
              <a:rPr lang="en-US" dirty="0" smtClean="0"/>
              <a:t>Cryopreservation </a:t>
            </a:r>
            <a:r>
              <a:rPr lang="en-US" dirty="0"/>
              <a:t>of ovarian </a:t>
            </a:r>
            <a:r>
              <a:rPr lang="en-US" dirty="0" smtClean="0"/>
              <a:t>tissue</a:t>
            </a:r>
            <a:endParaRPr lang="en-US" i="1" dirty="0" smtClean="0"/>
          </a:p>
          <a:p>
            <a:pPr eaLnBrk="1" hangingPunct="1">
              <a:defRPr/>
            </a:pPr>
            <a:endParaRPr lang="en-US" i="1" dirty="0"/>
          </a:p>
          <a:p>
            <a:pPr eaLnBrk="1" hangingPunct="1">
              <a:defRPr/>
            </a:pPr>
            <a:r>
              <a:rPr lang="en-US" dirty="0" smtClean="0"/>
              <a:t>Ovarian suppression with </a:t>
            </a:r>
            <a:r>
              <a:rPr lang="en-US" dirty="0" err="1" smtClean="0"/>
              <a:t>LhRH</a:t>
            </a:r>
            <a:r>
              <a:rPr lang="en-US" dirty="0" smtClean="0"/>
              <a:t> through treatment</a:t>
            </a:r>
          </a:p>
          <a:p>
            <a:pPr eaLnBrk="1" hangingPunct="1">
              <a:defRPr/>
            </a:pPr>
            <a:endParaRPr lang="en-US" dirty="0" smtClean="0"/>
          </a:p>
          <a:p>
            <a:pPr eaLnBrk="1" hangingPunct="1">
              <a:defRPr/>
            </a:pPr>
            <a:r>
              <a:rPr lang="en-US" dirty="0" smtClean="0"/>
              <a:t>Oocyte donation/ gestational </a:t>
            </a:r>
            <a:r>
              <a:rPr lang="en-US" dirty="0"/>
              <a:t>surrogacy</a:t>
            </a:r>
          </a:p>
          <a:p>
            <a:pPr eaLnBrk="1" hangingPunct="1">
              <a:defRPr/>
            </a:pPr>
            <a:endParaRPr lang="en-US" dirty="0" smtClean="0">
              <a:cs typeface="+mn-cs"/>
            </a:endParaRPr>
          </a:p>
          <a:p>
            <a:pPr eaLnBrk="1" hangingPunct="1">
              <a:defRPr/>
            </a:pPr>
            <a:endParaRPr lang="en-US" dirty="0"/>
          </a:p>
          <a:p>
            <a:pPr eaLnBrk="1" hangingPunct="1">
              <a:defRPr/>
            </a:pPr>
            <a:endParaRPr lang="en-US" dirty="0" smtClean="0">
              <a:cs typeface="+mn-cs"/>
            </a:endParaRPr>
          </a:p>
          <a:p>
            <a:pPr marL="0" indent="0" eaLnBrk="1" hangingPunct="1">
              <a:buFontTx/>
              <a:buNone/>
              <a:defRPr/>
            </a:pPr>
            <a:endParaRPr lang="en-US" dirty="0" smtClean="0">
              <a:cs typeface="+mn-cs"/>
            </a:endParaRPr>
          </a:p>
        </p:txBody>
      </p:sp>
    </p:spTree>
    <p:extLst>
      <p:ext uri="{BB962C8B-B14F-4D97-AF65-F5344CB8AC3E}">
        <p14:creationId xmlns:p14="http://schemas.microsoft.com/office/powerpoint/2010/main" val="31918047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p:cNvSpPr>
            <a:spLocks noGrp="1"/>
          </p:cNvSpPr>
          <p:nvPr>
            <p:ph type="title"/>
          </p:nvPr>
        </p:nvSpPr>
        <p:spPr>
          <a:xfrm>
            <a:off x="301625" y="289045"/>
            <a:ext cx="8534400" cy="758825"/>
          </a:xfrm>
        </p:spPr>
        <p:txBody>
          <a:bodyPr>
            <a:normAutofit/>
          </a:bodyPr>
          <a:lstStyle/>
          <a:p>
            <a:pPr eaLnBrk="1" fontAlgn="auto" hangingPunct="1">
              <a:spcAft>
                <a:spcPts val="0"/>
              </a:spcAft>
              <a:defRPr/>
            </a:pPr>
            <a:r>
              <a:rPr lang="en-US" b="1" dirty="0" smtClean="0">
                <a:latin typeface="Arial"/>
                <a:cs typeface="Arial"/>
              </a:rPr>
              <a:t>IVF Fertility Preservation Techniques</a:t>
            </a:r>
            <a:endParaRPr lang="en-US" dirty="0" smtClean="0">
              <a:latin typeface="Arial"/>
              <a:cs typeface="Arial"/>
            </a:endParaRPr>
          </a:p>
        </p:txBody>
      </p:sp>
      <p:graphicFrame>
        <p:nvGraphicFramePr>
          <p:cNvPr id="8194" name="Object 2"/>
          <p:cNvGraphicFramePr>
            <a:graphicFrameLocks noChangeAspect="1"/>
          </p:cNvGraphicFramePr>
          <p:nvPr/>
        </p:nvGraphicFramePr>
        <p:xfrm>
          <a:off x="490538" y="3268914"/>
          <a:ext cx="1011237" cy="904875"/>
        </p:xfrm>
        <a:graphic>
          <a:graphicData uri="http://schemas.openxmlformats.org/presentationml/2006/ole">
            <mc:AlternateContent xmlns:mc="http://schemas.openxmlformats.org/markup-compatibility/2006">
              <mc:Choice xmlns:v="urn:schemas-microsoft-com:vml" Requires="v">
                <p:oleObj spid="_x0000_s16833" name="Image" r:id="rId4" imgW="694828" imgH="621741" progId="">
                  <p:embed/>
                </p:oleObj>
              </mc:Choice>
              <mc:Fallback>
                <p:oleObj name="Image" r:id="rId4" imgW="694828" imgH="62174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538" y="3268914"/>
                        <a:ext cx="1011237"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195" name="Object 3"/>
          <p:cNvGraphicFramePr>
            <a:graphicFrameLocks noChangeAspect="1"/>
          </p:cNvGraphicFramePr>
          <p:nvPr/>
        </p:nvGraphicFramePr>
        <p:xfrm>
          <a:off x="1419225" y="1255713"/>
          <a:ext cx="1035050" cy="869950"/>
        </p:xfrm>
        <a:graphic>
          <a:graphicData uri="http://schemas.openxmlformats.org/presentationml/2006/ole">
            <mc:AlternateContent xmlns:mc="http://schemas.openxmlformats.org/markup-compatibility/2006">
              <mc:Choice xmlns:v="urn:schemas-microsoft-com:vml" Requires="v">
                <p:oleObj spid="_x0000_s16834" name="Image" r:id="rId6" imgW="575976" imgH="484551" progId="">
                  <p:embed/>
                </p:oleObj>
              </mc:Choice>
              <mc:Fallback>
                <p:oleObj name="Image" r:id="rId6" imgW="575976" imgH="484551"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19225" y="1255713"/>
                        <a:ext cx="1035050"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6" name="Down Arrow 5"/>
          <p:cNvSpPr/>
          <p:nvPr/>
        </p:nvSpPr>
        <p:spPr>
          <a:xfrm rot="10800000" flipH="1">
            <a:off x="1784350" y="2665413"/>
            <a:ext cx="417513" cy="4206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201" name="Picture 8" descr="See full size image">
            <a:hlinkClick r:id="rId8"/>
          </p:cNvPr>
          <p:cNvPicPr>
            <a:picLocks noChangeAspect="1" noChangeArrowheads="1"/>
          </p:cNvPicPr>
          <p:nvPr/>
        </p:nvPicPr>
        <p:blipFill>
          <a:blip r:embed="rId9" cstate="print"/>
          <a:srcRect/>
          <a:stretch>
            <a:fillRect/>
          </a:stretch>
        </p:blipFill>
        <p:spPr bwMode="auto">
          <a:xfrm>
            <a:off x="2446338" y="3338931"/>
            <a:ext cx="1120775" cy="833438"/>
          </a:xfrm>
          <a:prstGeom prst="rect">
            <a:avLst/>
          </a:prstGeom>
          <a:noFill/>
          <a:ln w="9525">
            <a:noFill/>
            <a:miter lim="800000"/>
            <a:headEnd/>
            <a:tailEnd/>
          </a:ln>
        </p:spPr>
      </p:pic>
      <p:sp>
        <p:nvSpPr>
          <p:cNvPr id="8202" name="TextBox 7"/>
          <p:cNvSpPr txBox="1">
            <a:spLocks noChangeArrowheads="1"/>
          </p:cNvSpPr>
          <p:nvPr/>
        </p:nvSpPr>
        <p:spPr bwMode="auto">
          <a:xfrm>
            <a:off x="990600" y="2211388"/>
            <a:ext cx="1876425" cy="368300"/>
          </a:xfrm>
          <a:prstGeom prst="rect">
            <a:avLst/>
          </a:prstGeom>
          <a:noFill/>
          <a:ln w="9525">
            <a:noFill/>
            <a:miter lim="800000"/>
            <a:headEnd/>
            <a:tailEnd/>
          </a:ln>
        </p:spPr>
        <p:txBody>
          <a:bodyPr wrap="none">
            <a:spAutoFit/>
          </a:bodyPr>
          <a:lstStyle/>
          <a:p>
            <a:r>
              <a:rPr lang="en-US">
                <a:cs typeface="Arial" pitchFamily="34" charset="0"/>
              </a:rPr>
              <a:t>Freeze Embryos</a:t>
            </a:r>
          </a:p>
        </p:txBody>
      </p:sp>
      <p:sp>
        <p:nvSpPr>
          <p:cNvPr id="8203" name="TextBox 8"/>
          <p:cNvSpPr txBox="1">
            <a:spLocks noChangeArrowheads="1"/>
          </p:cNvSpPr>
          <p:nvPr/>
        </p:nvSpPr>
        <p:spPr bwMode="auto">
          <a:xfrm>
            <a:off x="2582780" y="4198103"/>
            <a:ext cx="865188" cy="369887"/>
          </a:xfrm>
          <a:prstGeom prst="rect">
            <a:avLst/>
          </a:prstGeom>
          <a:noFill/>
          <a:ln w="9525">
            <a:noFill/>
            <a:miter lim="800000"/>
            <a:headEnd/>
            <a:tailEnd/>
          </a:ln>
        </p:spPr>
        <p:txBody>
          <a:bodyPr wrap="none">
            <a:spAutoFit/>
          </a:bodyPr>
          <a:lstStyle/>
          <a:p>
            <a:r>
              <a:rPr lang="en-US" dirty="0">
                <a:cs typeface="Arial" pitchFamily="34" charset="0"/>
              </a:rPr>
              <a:t>Sperm</a:t>
            </a:r>
          </a:p>
        </p:txBody>
      </p:sp>
      <p:sp>
        <p:nvSpPr>
          <p:cNvPr id="8204" name="TextBox 9"/>
          <p:cNvSpPr txBox="1">
            <a:spLocks noChangeArrowheads="1"/>
          </p:cNvSpPr>
          <p:nvPr/>
        </p:nvSpPr>
        <p:spPr bwMode="auto">
          <a:xfrm>
            <a:off x="76200" y="4247148"/>
            <a:ext cx="1697038" cy="368300"/>
          </a:xfrm>
          <a:prstGeom prst="rect">
            <a:avLst/>
          </a:prstGeom>
          <a:noFill/>
          <a:ln w="9525">
            <a:noFill/>
            <a:miter lim="800000"/>
            <a:headEnd/>
            <a:tailEnd/>
          </a:ln>
        </p:spPr>
        <p:txBody>
          <a:bodyPr wrap="none">
            <a:spAutoFit/>
          </a:bodyPr>
          <a:lstStyle/>
          <a:p>
            <a:r>
              <a:rPr lang="en-US" dirty="0">
                <a:cs typeface="Arial" pitchFamily="34" charset="0"/>
              </a:rPr>
              <a:t>Mature </a:t>
            </a:r>
            <a:r>
              <a:rPr lang="en-US" dirty="0" err="1">
                <a:cs typeface="Arial" pitchFamily="34" charset="0"/>
              </a:rPr>
              <a:t>Oocyte</a:t>
            </a:r>
            <a:endParaRPr lang="en-US" dirty="0">
              <a:cs typeface="Arial" pitchFamily="34" charset="0"/>
            </a:endParaRPr>
          </a:p>
        </p:txBody>
      </p:sp>
      <p:sp>
        <p:nvSpPr>
          <p:cNvPr id="11" name="Cross 10"/>
          <p:cNvSpPr/>
          <p:nvPr/>
        </p:nvSpPr>
        <p:spPr>
          <a:xfrm>
            <a:off x="1774825" y="3465096"/>
            <a:ext cx="476250" cy="4508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Down Arrow 11"/>
          <p:cNvSpPr/>
          <p:nvPr/>
        </p:nvSpPr>
        <p:spPr>
          <a:xfrm rot="10800000" flipH="1">
            <a:off x="4537075" y="4135438"/>
            <a:ext cx="417513"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8196" name="Object 4"/>
          <p:cNvGraphicFramePr>
            <a:graphicFrameLocks noChangeAspect="1"/>
          </p:cNvGraphicFramePr>
          <p:nvPr/>
        </p:nvGraphicFramePr>
        <p:xfrm>
          <a:off x="4192588" y="2374900"/>
          <a:ext cx="1011237" cy="904875"/>
        </p:xfrm>
        <a:graphic>
          <a:graphicData uri="http://schemas.openxmlformats.org/presentationml/2006/ole">
            <mc:AlternateContent xmlns:mc="http://schemas.openxmlformats.org/markup-compatibility/2006">
              <mc:Choice xmlns:v="urn:schemas-microsoft-com:vml" Requires="v">
                <p:oleObj spid="_x0000_s16835" name="Image" r:id="rId10" imgW="694828" imgH="621741" progId="">
                  <p:embed/>
                </p:oleObj>
              </mc:Choice>
              <mc:Fallback>
                <p:oleObj name="Image" r:id="rId10" imgW="694828" imgH="62174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2588" y="2374900"/>
                        <a:ext cx="1011237"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197" name="Object 5"/>
          <p:cNvGraphicFramePr>
            <a:graphicFrameLocks noChangeAspect="1"/>
          </p:cNvGraphicFramePr>
          <p:nvPr/>
        </p:nvGraphicFramePr>
        <p:xfrm>
          <a:off x="7191375" y="3408363"/>
          <a:ext cx="1038225" cy="903287"/>
        </p:xfrm>
        <a:graphic>
          <a:graphicData uri="http://schemas.openxmlformats.org/presentationml/2006/ole">
            <mc:AlternateContent xmlns:mc="http://schemas.openxmlformats.org/markup-compatibility/2006">
              <mc:Choice xmlns:v="urn:schemas-microsoft-com:vml" Requires="v">
                <p:oleObj spid="_x0000_s16836" name="Image" r:id="rId11" imgW="563738" imgH="490687" progId="">
                  <p:embed/>
                </p:oleObj>
              </mc:Choice>
              <mc:Fallback>
                <p:oleObj name="Image" r:id="rId11" imgW="563738" imgH="490687"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91375" y="3408363"/>
                        <a:ext cx="1038225" cy="90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198" name="Object 6"/>
          <p:cNvGraphicFramePr>
            <a:graphicFrameLocks noChangeAspect="1"/>
          </p:cNvGraphicFramePr>
          <p:nvPr/>
        </p:nvGraphicFramePr>
        <p:xfrm>
          <a:off x="7370763" y="1066800"/>
          <a:ext cx="1011237" cy="904875"/>
        </p:xfrm>
        <a:graphic>
          <a:graphicData uri="http://schemas.openxmlformats.org/presentationml/2006/ole">
            <mc:AlternateContent xmlns:mc="http://schemas.openxmlformats.org/markup-compatibility/2006">
              <mc:Choice xmlns:v="urn:schemas-microsoft-com:vml" Requires="v">
                <p:oleObj spid="_x0000_s16837" name="Image" r:id="rId13" imgW="694828" imgH="621741" progId="">
                  <p:embed/>
                </p:oleObj>
              </mc:Choice>
              <mc:Fallback>
                <p:oleObj name="Image" r:id="rId13" imgW="694828" imgH="62174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0763" y="1066800"/>
                        <a:ext cx="1011237"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16" name="Down Arrow 15"/>
          <p:cNvSpPr/>
          <p:nvPr/>
        </p:nvSpPr>
        <p:spPr>
          <a:xfrm rot="10800000" flipH="1">
            <a:off x="7585075" y="2362200"/>
            <a:ext cx="415925" cy="4206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36"/>
          <p:cNvGrpSpPr>
            <a:grpSpLocks/>
          </p:cNvGrpSpPr>
          <p:nvPr/>
        </p:nvGrpSpPr>
        <p:grpSpPr bwMode="auto">
          <a:xfrm>
            <a:off x="3505200" y="5322888"/>
            <a:ext cx="2143125" cy="914400"/>
            <a:chOff x="3505200" y="5322888"/>
            <a:chExt cx="2143125" cy="914400"/>
          </a:xfrm>
        </p:grpSpPr>
        <p:sp>
          <p:nvSpPr>
            <p:cNvPr id="17" name="Oval 16"/>
            <p:cNvSpPr/>
            <p:nvPr/>
          </p:nvSpPr>
          <p:spPr>
            <a:xfrm>
              <a:off x="3505200" y="5322888"/>
              <a:ext cx="2143125" cy="914400"/>
            </a:xfrm>
            <a:prstGeom prst="ellipse">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1">
                    <a:lumMod val="20000"/>
                    <a:lumOff val="80000"/>
                  </a:schemeClr>
                </a:solidFill>
              </a:endParaRPr>
            </a:p>
          </p:txBody>
        </p:sp>
        <p:grpSp>
          <p:nvGrpSpPr>
            <p:cNvPr id="3" name="Group 35"/>
            <p:cNvGrpSpPr>
              <a:grpSpLocks/>
            </p:cNvGrpSpPr>
            <p:nvPr/>
          </p:nvGrpSpPr>
          <p:grpSpPr bwMode="auto">
            <a:xfrm>
              <a:off x="3733800" y="5472113"/>
              <a:ext cx="1671637" cy="666750"/>
              <a:chOff x="3944938" y="5472113"/>
              <a:chExt cx="1671637" cy="666750"/>
            </a:xfrm>
          </p:grpSpPr>
          <p:sp>
            <p:nvSpPr>
              <p:cNvPr id="18" name="Oval 17"/>
              <p:cNvSpPr/>
              <p:nvPr/>
            </p:nvSpPr>
            <p:spPr>
              <a:xfrm>
                <a:off x="4640263" y="5472113"/>
                <a:ext cx="163513" cy="165100"/>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Oval 18"/>
              <p:cNvSpPr/>
              <p:nvPr/>
            </p:nvSpPr>
            <p:spPr>
              <a:xfrm>
                <a:off x="5175251" y="5897563"/>
                <a:ext cx="163512" cy="163512"/>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a:xfrm>
                <a:off x="5081588" y="5476875"/>
                <a:ext cx="163513" cy="163513"/>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a:xfrm>
                <a:off x="5453063" y="5697538"/>
                <a:ext cx="163513" cy="163512"/>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Oval 21"/>
              <p:cNvSpPr/>
              <p:nvPr/>
            </p:nvSpPr>
            <p:spPr>
              <a:xfrm>
                <a:off x="4130676" y="5837238"/>
                <a:ext cx="163512" cy="163512"/>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Oval 22"/>
              <p:cNvSpPr/>
              <p:nvPr/>
            </p:nvSpPr>
            <p:spPr>
              <a:xfrm>
                <a:off x="4241801" y="5497513"/>
                <a:ext cx="163512" cy="163512"/>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Oval 23"/>
              <p:cNvSpPr/>
              <p:nvPr/>
            </p:nvSpPr>
            <p:spPr>
              <a:xfrm>
                <a:off x="3944938" y="5691188"/>
                <a:ext cx="163513" cy="163512"/>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Oval 24"/>
              <p:cNvSpPr/>
              <p:nvPr/>
            </p:nvSpPr>
            <p:spPr>
              <a:xfrm>
                <a:off x="4870451" y="5975350"/>
                <a:ext cx="163512" cy="163513"/>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Oval 25"/>
              <p:cNvSpPr/>
              <p:nvPr/>
            </p:nvSpPr>
            <p:spPr>
              <a:xfrm>
                <a:off x="4451351" y="5953125"/>
                <a:ext cx="163512" cy="163513"/>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sp>
        <p:nvSpPr>
          <p:cNvPr id="27" name="Down Arrow 26"/>
          <p:cNvSpPr/>
          <p:nvPr/>
        </p:nvSpPr>
        <p:spPr>
          <a:xfrm rot="16200000">
            <a:off x="6342856" y="5422107"/>
            <a:ext cx="485775" cy="979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Down Arrow 27"/>
          <p:cNvSpPr/>
          <p:nvPr/>
        </p:nvSpPr>
        <p:spPr>
          <a:xfrm rot="14086364">
            <a:off x="5866606" y="4515645"/>
            <a:ext cx="415925" cy="9382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Down Arrow 28"/>
          <p:cNvSpPr/>
          <p:nvPr/>
        </p:nvSpPr>
        <p:spPr>
          <a:xfrm rot="7077040">
            <a:off x="2401721" y="4844790"/>
            <a:ext cx="485775" cy="1340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12" name="TextBox 29"/>
          <p:cNvSpPr txBox="1">
            <a:spLocks noChangeArrowheads="1"/>
          </p:cNvSpPr>
          <p:nvPr/>
        </p:nvSpPr>
        <p:spPr bwMode="auto">
          <a:xfrm>
            <a:off x="6732240" y="6337300"/>
            <a:ext cx="1633538" cy="368300"/>
          </a:xfrm>
          <a:prstGeom prst="rect">
            <a:avLst/>
          </a:prstGeom>
          <a:noFill/>
          <a:ln w="9525">
            <a:noFill/>
            <a:miter lim="800000"/>
            <a:headEnd/>
            <a:tailEnd/>
          </a:ln>
        </p:spPr>
        <p:txBody>
          <a:bodyPr wrap="none">
            <a:spAutoFit/>
          </a:bodyPr>
          <a:lstStyle/>
          <a:p>
            <a:r>
              <a:rPr lang="en-US">
                <a:cs typeface="Arial" pitchFamily="34" charset="0"/>
              </a:rPr>
              <a:t>Freeze Tissue</a:t>
            </a:r>
          </a:p>
        </p:txBody>
      </p:sp>
      <p:sp>
        <p:nvSpPr>
          <p:cNvPr id="8213" name="TextBox 30"/>
          <p:cNvSpPr txBox="1">
            <a:spLocks noChangeArrowheads="1"/>
          </p:cNvSpPr>
          <p:nvPr/>
        </p:nvSpPr>
        <p:spPr bwMode="auto">
          <a:xfrm>
            <a:off x="6548438" y="1905000"/>
            <a:ext cx="2595562" cy="369888"/>
          </a:xfrm>
          <a:prstGeom prst="rect">
            <a:avLst/>
          </a:prstGeom>
          <a:noFill/>
          <a:ln w="9525">
            <a:noFill/>
            <a:miter lim="800000"/>
            <a:headEnd/>
            <a:tailEnd/>
          </a:ln>
        </p:spPr>
        <p:txBody>
          <a:bodyPr wrap="none">
            <a:spAutoFit/>
          </a:bodyPr>
          <a:lstStyle/>
          <a:p>
            <a:r>
              <a:rPr lang="en-US">
                <a:cs typeface="Arial" pitchFamily="34" charset="0"/>
              </a:rPr>
              <a:t>Freeze Mature Oocytes</a:t>
            </a:r>
          </a:p>
        </p:txBody>
      </p:sp>
      <p:sp>
        <p:nvSpPr>
          <p:cNvPr id="8214" name="TextBox 31"/>
          <p:cNvSpPr txBox="1">
            <a:spLocks noChangeArrowheads="1"/>
          </p:cNvSpPr>
          <p:nvPr/>
        </p:nvSpPr>
        <p:spPr bwMode="auto">
          <a:xfrm>
            <a:off x="3733800" y="3389313"/>
            <a:ext cx="1812925" cy="646112"/>
          </a:xfrm>
          <a:prstGeom prst="rect">
            <a:avLst/>
          </a:prstGeom>
          <a:noFill/>
          <a:ln w="9525">
            <a:noFill/>
            <a:miter lim="800000"/>
            <a:headEnd/>
            <a:tailEnd/>
          </a:ln>
        </p:spPr>
        <p:txBody>
          <a:bodyPr wrap="none">
            <a:spAutoFit/>
          </a:bodyPr>
          <a:lstStyle/>
          <a:p>
            <a:pPr algn="ctr"/>
            <a:r>
              <a:rPr lang="en-US">
                <a:cs typeface="Arial" pitchFamily="34" charset="0"/>
              </a:rPr>
              <a:t>Freeze</a:t>
            </a:r>
          </a:p>
          <a:p>
            <a:pPr algn="ctr"/>
            <a:r>
              <a:rPr lang="en-US">
                <a:cs typeface="Arial" pitchFamily="34" charset="0"/>
              </a:rPr>
              <a:t>Mature Oocytes</a:t>
            </a:r>
          </a:p>
        </p:txBody>
      </p:sp>
      <p:sp>
        <p:nvSpPr>
          <p:cNvPr id="8215" name="Rectangle 32"/>
          <p:cNvSpPr>
            <a:spLocks noChangeArrowheads="1"/>
          </p:cNvSpPr>
          <p:nvPr/>
        </p:nvSpPr>
        <p:spPr bwMode="auto">
          <a:xfrm>
            <a:off x="6477000" y="4416425"/>
            <a:ext cx="2667000" cy="646113"/>
          </a:xfrm>
          <a:prstGeom prst="rect">
            <a:avLst/>
          </a:prstGeom>
          <a:noFill/>
          <a:ln w="9525">
            <a:noFill/>
            <a:miter lim="800000"/>
            <a:headEnd/>
            <a:tailEnd/>
          </a:ln>
        </p:spPr>
        <p:txBody>
          <a:bodyPr>
            <a:spAutoFit/>
          </a:bodyPr>
          <a:lstStyle/>
          <a:p>
            <a:pPr algn="ctr"/>
            <a:r>
              <a:rPr lang="en-US" dirty="0">
                <a:cs typeface="Arial" pitchFamily="34" charset="0"/>
              </a:rPr>
              <a:t>Collect Immature Eggs</a:t>
            </a:r>
          </a:p>
          <a:p>
            <a:pPr algn="ctr"/>
            <a:r>
              <a:rPr lang="en-US" dirty="0">
                <a:cs typeface="Arial" pitchFamily="34" charset="0"/>
              </a:rPr>
              <a:t>(Germinal Vesicle &amp; MI)</a:t>
            </a:r>
          </a:p>
        </p:txBody>
      </p:sp>
      <p:sp>
        <p:nvSpPr>
          <p:cNvPr id="8216" name="Rectangle 33"/>
          <p:cNvSpPr>
            <a:spLocks noChangeArrowheads="1"/>
          </p:cNvSpPr>
          <p:nvPr/>
        </p:nvSpPr>
        <p:spPr bwMode="auto">
          <a:xfrm>
            <a:off x="6697663" y="2895600"/>
            <a:ext cx="2065337" cy="369888"/>
          </a:xfrm>
          <a:prstGeom prst="rect">
            <a:avLst/>
          </a:prstGeom>
          <a:noFill/>
          <a:ln w="9525">
            <a:noFill/>
            <a:miter lim="800000"/>
            <a:headEnd/>
            <a:tailEnd/>
          </a:ln>
        </p:spPr>
        <p:txBody>
          <a:bodyPr wrap="none">
            <a:spAutoFit/>
          </a:bodyPr>
          <a:lstStyle/>
          <a:p>
            <a:r>
              <a:rPr lang="en-US">
                <a:cs typeface="Arial" pitchFamily="34" charset="0"/>
              </a:rPr>
              <a:t>In Vitro Maturation</a:t>
            </a:r>
          </a:p>
        </p:txBody>
      </p:sp>
      <p:pic>
        <p:nvPicPr>
          <p:cNvPr id="8217" name="Picture 7"/>
          <p:cNvPicPr>
            <a:picLocks noChangeAspect="1" noChangeArrowheads="1"/>
          </p:cNvPicPr>
          <p:nvPr/>
        </p:nvPicPr>
        <p:blipFill>
          <a:blip r:embed="rId14" cstate="print"/>
          <a:srcRect/>
          <a:stretch>
            <a:fillRect/>
          </a:stretch>
        </p:blipFill>
        <p:spPr bwMode="auto">
          <a:xfrm>
            <a:off x="7621588" y="5629275"/>
            <a:ext cx="752475" cy="695325"/>
          </a:xfrm>
          <a:prstGeom prst="rect">
            <a:avLst/>
          </a:prstGeom>
          <a:noFill/>
          <a:ln w="9525">
            <a:noFill/>
            <a:miter lim="800000"/>
            <a:headEnd/>
            <a:tailEnd/>
          </a:ln>
        </p:spPr>
      </p:pic>
      <p:sp>
        <p:nvSpPr>
          <p:cNvPr id="38" name="Down Arrow 37"/>
          <p:cNvSpPr/>
          <p:nvPr/>
        </p:nvSpPr>
        <p:spPr>
          <a:xfrm rot="10800000" flipH="1">
            <a:off x="7696200" y="5029200"/>
            <a:ext cx="415925" cy="4206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TextBox 38"/>
          <p:cNvSpPr txBox="1"/>
          <p:nvPr/>
        </p:nvSpPr>
        <p:spPr>
          <a:xfrm>
            <a:off x="1610253" y="4684275"/>
            <a:ext cx="2565126" cy="400110"/>
          </a:xfrm>
          <a:prstGeom prst="rect">
            <a:avLst/>
          </a:prstGeom>
          <a:noFill/>
        </p:spPr>
        <p:txBody>
          <a:bodyPr wrap="none" rtlCol="0">
            <a:spAutoFit/>
          </a:bodyPr>
          <a:lstStyle/>
          <a:p>
            <a:r>
              <a:rPr lang="en-US" sz="2000" dirty="0" smtClean="0">
                <a:solidFill>
                  <a:schemeClr val="accent2"/>
                </a:solidFill>
              </a:rPr>
              <a:t>Established Methods</a:t>
            </a:r>
            <a:endParaRPr lang="en-US" sz="2000" dirty="0">
              <a:solidFill>
                <a:schemeClr val="accent2"/>
              </a:solidFill>
            </a:endParaRPr>
          </a:p>
        </p:txBody>
      </p:sp>
      <p:sp>
        <p:nvSpPr>
          <p:cNvPr id="43" name="Rounded Rectangle 42"/>
          <p:cNvSpPr/>
          <p:nvPr/>
        </p:nvSpPr>
        <p:spPr>
          <a:xfrm>
            <a:off x="137816" y="1161595"/>
            <a:ext cx="5982429" cy="386614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TextBox 39"/>
          <p:cNvSpPr txBox="1"/>
          <p:nvPr/>
        </p:nvSpPr>
        <p:spPr>
          <a:xfrm>
            <a:off x="1670790" y="6309320"/>
            <a:ext cx="2930084" cy="369332"/>
          </a:xfrm>
          <a:prstGeom prst="rect">
            <a:avLst/>
          </a:prstGeom>
          <a:noFill/>
        </p:spPr>
        <p:txBody>
          <a:bodyPr wrap="none" rtlCol="0">
            <a:spAutoFit/>
          </a:bodyPr>
          <a:lstStyle/>
          <a:p>
            <a:r>
              <a:rPr lang="en-US" dirty="0" smtClean="0"/>
              <a:t>Slide courtesy of C. </a:t>
            </a:r>
            <a:r>
              <a:rPr lang="en-US" dirty="0" err="1" smtClean="0"/>
              <a:t>Gracia</a:t>
            </a:r>
            <a:endParaRPr lang="en-US" dirty="0"/>
          </a:p>
        </p:txBody>
      </p:sp>
    </p:spTree>
    <p:extLst>
      <p:ext uri="{BB962C8B-B14F-4D97-AF65-F5344CB8AC3E}">
        <p14:creationId xmlns:p14="http://schemas.microsoft.com/office/powerpoint/2010/main" val="163506445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697910" y="402877"/>
            <a:ext cx="7758545" cy="1628775"/>
          </a:xfrm>
        </p:spPr>
        <p:txBody>
          <a:bodyPr>
            <a:normAutofit/>
          </a:bodyPr>
          <a:lstStyle/>
          <a:p>
            <a:pPr eaLnBrk="1" fontAlgn="auto" hangingPunct="1">
              <a:spcAft>
                <a:spcPts val="0"/>
              </a:spcAft>
              <a:defRPr/>
            </a:pPr>
            <a:r>
              <a:rPr lang="en-US" b="1" dirty="0" smtClean="0">
                <a:cs typeface="Calibri" pitchFamily="34" charset="0"/>
              </a:rPr>
              <a:t>Embryo Cryopreservation Offers BEST Success</a:t>
            </a:r>
            <a:br>
              <a:rPr lang="en-US" b="1" dirty="0" smtClean="0">
                <a:cs typeface="Calibri" pitchFamily="34" charset="0"/>
              </a:rPr>
            </a:br>
            <a:r>
              <a:rPr lang="en-US" b="1" dirty="0" smtClean="0">
                <a:cs typeface="Calibri" pitchFamily="34" charset="0"/>
              </a:rPr>
              <a:t> Success Rates: National Data</a:t>
            </a:r>
            <a:r>
              <a:rPr lang="en-US" dirty="0" smtClean="0">
                <a:solidFill>
                  <a:srgbClr val="FFFF00"/>
                </a:solidFill>
                <a:cs typeface="Calibri" pitchFamily="34" charset="0"/>
              </a:rPr>
              <a:t/>
            </a:r>
            <a:br>
              <a:rPr lang="en-US" dirty="0" smtClean="0">
                <a:solidFill>
                  <a:srgbClr val="FFFF00"/>
                </a:solidFill>
                <a:cs typeface="Calibri" pitchFamily="34" charset="0"/>
              </a:rPr>
            </a:br>
            <a:r>
              <a:rPr lang="en-US" dirty="0" smtClean="0">
                <a:solidFill>
                  <a:srgbClr val="FFFF00"/>
                </a:solidFill>
                <a:cs typeface="Calibri" pitchFamily="34" charset="0"/>
              </a:rPr>
              <a:t/>
            </a:r>
            <a:br>
              <a:rPr lang="en-US" dirty="0" smtClean="0">
                <a:solidFill>
                  <a:srgbClr val="FFFF00"/>
                </a:solidFill>
                <a:cs typeface="Calibri" pitchFamily="34" charset="0"/>
              </a:rPr>
            </a:br>
            <a:endParaRPr lang="en-US" dirty="0" smtClean="0">
              <a:solidFill>
                <a:srgbClr val="FFFF00"/>
              </a:solidFill>
              <a:cs typeface="Calibri"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58871278"/>
              </p:ext>
            </p:extLst>
          </p:nvPr>
        </p:nvGraphicFramePr>
        <p:xfrm>
          <a:off x="685800" y="2362200"/>
          <a:ext cx="7543799" cy="2642416"/>
        </p:xfrm>
        <a:graphic>
          <a:graphicData uri="http://schemas.openxmlformats.org/drawingml/2006/table">
            <a:tbl>
              <a:tblPr firstRow="1" bandRow="1">
                <a:tableStyleId>{5C22544A-7EE6-4342-B048-85BDC9FD1C3A}</a:tableStyleId>
              </a:tblPr>
              <a:tblGrid>
                <a:gridCol w="2138956"/>
                <a:gridCol w="1082862"/>
                <a:gridCol w="1106153"/>
                <a:gridCol w="1163172"/>
                <a:gridCol w="1026328"/>
                <a:gridCol w="1026328"/>
              </a:tblGrid>
              <a:tr h="496864">
                <a:tc>
                  <a:txBody>
                    <a:bodyPr/>
                    <a:lstStyle/>
                    <a:p>
                      <a:pPr algn="l"/>
                      <a:r>
                        <a:rPr lang="en-US" sz="2400" dirty="0" smtClean="0">
                          <a:latin typeface="Calibri" pitchFamily="34" charset="0"/>
                          <a:cs typeface="Calibri" pitchFamily="34" charset="0"/>
                        </a:rPr>
                        <a:t>      Age              </a:t>
                      </a:r>
                      <a:endParaRPr lang="en-US" sz="2400" dirty="0">
                        <a:latin typeface="Calibri" pitchFamily="34" charset="0"/>
                        <a:cs typeface="Calibri" pitchFamily="34" charset="0"/>
                      </a:endParaRPr>
                    </a:p>
                  </a:txBody>
                  <a:tcPr/>
                </a:tc>
                <a:tc>
                  <a:txBody>
                    <a:bodyPr/>
                    <a:lstStyle/>
                    <a:p>
                      <a:pPr algn="ctr"/>
                      <a:r>
                        <a:rPr lang="en-US" sz="2400" dirty="0" smtClean="0">
                          <a:latin typeface="Calibri" pitchFamily="34" charset="0"/>
                          <a:cs typeface="Calibri" pitchFamily="34" charset="0"/>
                        </a:rPr>
                        <a:t>&lt; 35</a:t>
                      </a:r>
                      <a:endParaRPr lang="en-US" sz="2400" dirty="0">
                        <a:latin typeface="Calibri" pitchFamily="34" charset="0"/>
                        <a:cs typeface="Calibri" pitchFamily="34" charset="0"/>
                      </a:endParaRPr>
                    </a:p>
                  </a:txBody>
                  <a:tcPr/>
                </a:tc>
                <a:tc>
                  <a:txBody>
                    <a:bodyPr/>
                    <a:lstStyle/>
                    <a:p>
                      <a:pPr algn="ctr"/>
                      <a:r>
                        <a:rPr lang="en-US" sz="2400" dirty="0" smtClean="0">
                          <a:latin typeface="Calibri" pitchFamily="34" charset="0"/>
                          <a:cs typeface="Calibri" pitchFamily="34" charset="0"/>
                        </a:rPr>
                        <a:t>35-37</a:t>
                      </a:r>
                      <a:endParaRPr lang="en-US" sz="2400" dirty="0">
                        <a:latin typeface="Calibri" pitchFamily="34" charset="0"/>
                        <a:cs typeface="Calibri" pitchFamily="34" charset="0"/>
                      </a:endParaRPr>
                    </a:p>
                  </a:txBody>
                  <a:tcPr/>
                </a:tc>
                <a:tc>
                  <a:txBody>
                    <a:bodyPr/>
                    <a:lstStyle/>
                    <a:p>
                      <a:pPr algn="ctr"/>
                      <a:r>
                        <a:rPr lang="en-US" sz="2400" dirty="0" smtClean="0">
                          <a:latin typeface="Calibri" pitchFamily="34" charset="0"/>
                          <a:cs typeface="Calibri" pitchFamily="34" charset="0"/>
                        </a:rPr>
                        <a:t>38-40</a:t>
                      </a:r>
                      <a:endParaRPr lang="en-US" sz="2400" dirty="0">
                        <a:latin typeface="Calibri" pitchFamily="34" charset="0"/>
                        <a:cs typeface="Calibri" pitchFamily="34" charset="0"/>
                      </a:endParaRPr>
                    </a:p>
                  </a:txBody>
                  <a:tcPr/>
                </a:tc>
                <a:tc>
                  <a:txBody>
                    <a:bodyPr/>
                    <a:lstStyle/>
                    <a:p>
                      <a:pPr algn="ctr"/>
                      <a:r>
                        <a:rPr lang="en-US" sz="2400" dirty="0" smtClean="0">
                          <a:latin typeface="Calibri" pitchFamily="34" charset="0"/>
                          <a:cs typeface="Calibri" pitchFamily="34" charset="0"/>
                        </a:rPr>
                        <a:t>41-42</a:t>
                      </a:r>
                      <a:endParaRPr lang="en-US" sz="2400" dirty="0">
                        <a:latin typeface="Calibri" pitchFamily="34" charset="0"/>
                        <a:cs typeface="Calibri" pitchFamily="34" charset="0"/>
                      </a:endParaRPr>
                    </a:p>
                  </a:txBody>
                  <a:tcPr/>
                </a:tc>
                <a:tc>
                  <a:txBody>
                    <a:bodyPr/>
                    <a:lstStyle/>
                    <a:p>
                      <a:pPr algn="ctr"/>
                      <a:r>
                        <a:rPr lang="en-US" sz="2400" dirty="0" smtClean="0">
                          <a:latin typeface="Calibri" pitchFamily="34" charset="0"/>
                          <a:cs typeface="Calibri" pitchFamily="34" charset="0"/>
                        </a:rPr>
                        <a:t>&gt; 42</a:t>
                      </a:r>
                      <a:endParaRPr lang="en-US" sz="2400" dirty="0">
                        <a:latin typeface="Calibri" pitchFamily="34" charset="0"/>
                        <a:cs typeface="Calibri" pitchFamily="34" charset="0"/>
                      </a:endParaRPr>
                    </a:p>
                  </a:txBody>
                  <a:tcPr/>
                </a:tc>
              </a:tr>
              <a:tr h="831814">
                <a:tc>
                  <a:txBody>
                    <a:bodyPr/>
                    <a:lstStyle/>
                    <a:p>
                      <a:pPr algn="l"/>
                      <a:r>
                        <a:rPr lang="en-US" sz="2000" dirty="0" smtClean="0">
                          <a:latin typeface="Calibri" pitchFamily="34" charset="0"/>
                          <a:cs typeface="Calibri" pitchFamily="34" charset="0"/>
                        </a:rPr>
                        <a:t>Fresh</a:t>
                      </a:r>
                      <a:r>
                        <a:rPr lang="en-US" sz="2000" baseline="0" dirty="0" smtClean="0">
                          <a:latin typeface="Calibri" pitchFamily="34" charset="0"/>
                          <a:cs typeface="Calibri" pitchFamily="34" charset="0"/>
                        </a:rPr>
                        <a:t> Cycle:</a:t>
                      </a:r>
                    </a:p>
                    <a:p>
                      <a:pPr algn="l"/>
                      <a:r>
                        <a:rPr lang="en-US" sz="2000" baseline="0" dirty="0" smtClean="0">
                          <a:latin typeface="Calibri" pitchFamily="34" charset="0"/>
                          <a:cs typeface="Calibri" pitchFamily="34" charset="0"/>
                        </a:rPr>
                        <a:t>Live birth/ET </a:t>
                      </a:r>
                      <a:endParaRPr lang="en-US" sz="2000" dirty="0">
                        <a:latin typeface="Calibri" pitchFamily="34" charset="0"/>
                        <a:cs typeface="Calibri" pitchFamily="34" charset="0"/>
                      </a:endParaRPr>
                    </a:p>
                  </a:txBody>
                  <a:tcPr/>
                </a:tc>
                <a:tc>
                  <a:txBody>
                    <a:bodyPr/>
                    <a:lstStyle/>
                    <a:p>
                      <a:pPr algn="ctr"/>
                      <a:r>
                        <a:rPr lang="en-US" sz="2000" dirty="0" smtClean="0"/>
                        <a:t>47.8</a:t>
                      </a:r>
                      <a:endParaRPr lang="en-US" sz="2000" dirty="0"/>
                    </a:p>
                  </a:txBody>
                  <a:tcPr/>
                </a:tc>
                <a:tc>
                  <a:txBody>
                    <a:bodyPr/>
                    <a:lstStyle/>
                    <a:p>
                      <a:pPr algn="ctr"/>
                      <a:r>
                        <a:rPr lang="en-US" sz="2000" dirty="0" smtClean="0"/>
                        <a:t>38.4</a:t>
                      </a:r>
                      <a:endParaRPr lang="en-US" sz="2000" dirty="0"/>
                    </a:p>
                  </a:txBody>
                  <a:tcPr/>
                </a:tc>
                <a:tc>
                  <a:txBody>
                    <a:bodyPr/>
                    <a:lstStyle/>
                    <a:p>
                      <a:pPr algn="ctr"/>
                      <a:r>
                        <a:rPr lang="en-US" sz="2000" dirty="0" smtClean="0"/>
                        <a:t>28.1</a:t>
                      </a:r>
                      <a:endParaRPr lang="en-US" sz="2000" dirty="0"/>
                    </a:p>
                  </a:txBody>
                  <a:tcPr/>
                </a:tc>
                <a:tc>
                  <a:txBody>
                    <a:bodyPr/>
                    <a:lstStyle/>
                    <a:p>
                      <a:pPr algn="ctr"/>
                      <a:r>
                        <a:rPr lang="en-US" sz="2000" dirty="0" smtClean="0"/>
                        <a:t>16.8</a:t>
                      </a:r>
                      <a:endParaRPr lang="en-US" sz="2000" dirty="0"/>
                    </a:p>
                  </a:txBody>
                  <a:tcPr/>
                </a:tc>
                <a:tc>
                  <a:txBody>
                    <a:bodyPr/>
                    <a:lstStyle/>
                    <a:p>
                      <a:pPr algn="ctr"/>
                      <a:r>
                        <a:rPr lang="en-US" sz="2000" dirty="0" smtClean="0"/>
                        <a:t>6.3</a:t>
                      </a:r>
                      <a:endParaRPr lang="en-US" sz="2000" dirty="0"/>
                    </a:p>
                  </a:txBody>
                  <a:tcPr/>
                </a:tc>
              </a:tr>
              <a:tr h="831814">
                <a:tc>
                  <a:txBody>
                    <a:bodyPr/>
                    <a:lstStyle/>
                    <a:p>
                      <a:pPr algn="l"/>
                      <a:r>
                        <a:rPr lang="en-US" sz="2000" b="0" dirty="0" smtClean="0">
                          <a:solidFill>
                            <a:schemeClr val="tx1"/>
                          </a:solidFill>
                          <a:latin typeface="Calibri" pitchFamily="34" charset="0"/>
                          <a:cs typeface="Calibri" pitchFamily="34" charset="0"/>
                        </a:rPr>
                        <a:t>Thawed</a:t>
                      </a:r>
                      <a:r>
                        <a:rPr lang="en-US" sz="2000" b="0" baseline="0" dirty="0" smtClean="0">
                          <a:solidFill>
                            <a:schemeClr val="tx1"/>
                          </a:solidFill>
                          <a:latin typeface="Calibri" pitchFamily="34" charset="0"/>
                          <a:cs typeface="Calibri" pitchFamily="34" charset="0"/>
                        </a:rPr>
                        <a:t> </a:t>
                      </a:r>
                    </a:p>
                    <a:p>
                      <a:pPr algn="l"/>
                      <a:r>
                        <a:rPr lang="en-US" sz="2000" b="0" baseline="0" dirty="0" smtClean="0">
                          <a:solidFill>
                            <a:schemeClr val="tx1"/>
                          </a:solidFill>
                          <a:latin typeface="Calibri" pitchFamily="34" charset="0"/>
                          <a:cs typeface="Calibri" pitchFamily="34" charset="0"/>
                        </a:rPr>
                        <a:t>Live birth/ET</a:t>
                      </a:r>
                      <a:endParaRPr lang="en-US" sz="2000" b="0" dirty="0">
                        <a:solidFill>
                          <a:schemeClr val="tx1"/>
                        </a:solidFill>
                        <a:latin typeface="Calibri" pitchFamily="34" charset="0"/>
                        <a:cs typeface="Calibri" pitchFamily="34" charset="0"/>
                      </a:endParaRPr>
                    </a:p>
                  </a:txBody>
                  <a:tcPr/>
                </a:tc>
                <a:tc>
                  <a:txBody>
                    <a:bodyPr/>
                    <a:lstStyle/>
                    <a:p>
                      <a:pPr algn="ctr"/>
                      <a:r>
                        <a:rPr lang="en-US" sz="2000" b="0" dirty="0" smtClean="0">
                          <a:solidFill>
                            <a:schemeClr val="tx1"/>
                          </a:solidFill>
                        </a:rPr>
                        <a:t>38.7</a:t>
                      </a:r>
                      <a:endParaRPr lang="en-US" sz="2000" b="0" dirty="0">
                        <a:solidFill>
                          <a:schemeClr val="tx1"/>
                        </a:solidFill>
                      </a:endParaRPr>
                    </a:p>
                  </a:txBody>
                  <a:tcPr/>
                </a:tc>
                <a:tc>
                  <a:txBody>
                    <a:bodyPr/>
                    <a:lstStyle/>
                    <a:p>
                      <a:pPr algn="ctr"/>
                      <a:r>
                        <a:rPr lang="en-US" sz="2000" b="0" dirty="0" smtClean="0">
                          <a:solidFill>
                            <a:schemeClr val="tx1"/>
                          </a:solidFill>
                        </a:rPr>
                        <a:t>35.1</a:t>
                      </a:r>
                      <a:endParaRPr lang="en-US" sz="2000" b="0" dirty="0">
                        <a:solidFill>
                          <a:schemeClr val="tx1"/>
                        </a:solidFill>
                      </a:endParaRPr>
                    </a:p>
                  </a:txBody>
                  <a:tcPr/>
                </a:tc>
                <a:tc>
                  <a:txBody>
                    <a:bodyPr/>
                    <a:lstStyle/>
                    <a:p>
                      <a:pPr algn="ctr"/>
                      <a:r>
                        <a:rPr lang="en-US" sz="2000" b="0" dirty="0" smtClean="0">
                          <a:solidFill>
                            <a:schemeClr val="tx1"/>
                          </a:solidFill>
                        </a:rPr>
                        <a:t>28.5</a:t>
                      </a:r>
                      <a:endParaRPr lang="en-US" sz="2000" b="0" dirty="0">
                        <a:solidFill>
                          <a:schemeClr val="tx1"/>
                        </a:solidFill>
                      </a:endParaRPr>
                    </a:p>
                  </a:txBody>
                  <a:tcPr/>
                </a:tc>
                <a:tc>
                  <a:txBody>
                    <a:bodyPr/>
                    <a:lstStyle/>
                    <a:p>
                      <a:pPr algn="ctr"/>
                      <a:r>
                        <a:rPr lang="en-US" sz="2000" b="0" dirty="0" smtClean="0">
                          <a:solidFill>
                            <a:schemeClr val="tx1"/>
                          </a:solidFill>
                        </a:rPr>
                        <a:t>21.4</a:t>
                      </a:r>
                      <a:endParaRPr lang="en-US" sz="2000" b="0" dirty="0">
                        <a:solidFill>
                          <a:schemeClr val="tx1"/>
                        </a:solidFill>
                      </a:endParaRPr>
                    </a:p>
                  </a:txBody>
                  <a:tcPr/>
                </a:tc>
                <a:tc>
                  <a:txBody>
                    <a:bodyPr/>
                    <a:lstStyle/>
                    <a:p>
                      <a:pPr algn="ctr"/>
                      <a:r>
                        <a:rPr lang="en-US" sz="2000" b="0" dirty="0" smtClean="0">
                          <a:solidFill>
                            <a:schemeClr val="tx1"/>
                          </a:solidFill>
                        </a:rPr>
                        <a:t>15.3</a:t>
                      </a:r>
                      <a:endParaRPr lang="en-US" sz="2000" b="0" dirty="0">
                        <a:solidFill>
                          <a:schemeClr val="tx1"/>
                        </a:solidFill>
                      </a:endParaRPr>
                    </a:p>
                  </a:txBody>
                  <a:tcPr/>
                </a:tc>
              </a:tr>
              <a:tr h="481924">
                <a:tc>
                  <a:txBody>
                    <a:bodyPr/>
                    <a:lstStyle/>
                    <a:p>
                      <a:pPr algn="l"/>
                      <a:r>
                        <a:rPr lang="en-US" sz="2000" dirty="0" smtClean="0">
                          <a:latin typeface="Calibri" pitchFamily="34" charset="0"/>
                          <a:cs typeface="Calibri" pitchFamily="34" charset="0"/>
                        </a:rPr>
                        <a:t>Ave No. ET</a:t>
                      </a:r>
                      <a:endParaRPr lang="en-US" sz="2000" dirty="0">
                        <a:latin typeface="Calibri" pitchFamily="34" charset="0"/>
                        <a:cs typeface="Calibri" pitchFamily="34" charset="0"/>
                      </a:endParaRPr>
                    </a:p>
                  </a:txBody>
                  <a:tcPr/>
                </a:tc>
                <a:tc>
                  <a:txBody>
                    <a:bodyPr/>
                    <a:lstStyle/>
                    <a:p>
                      <a:pPr algn="ctr"/>
                      <a:r>
                        <a:rPr lang="en-US" sz="2000" dirty="0" smtClean="0"/>
                        <a:t>1.9</a:t>
                      </a:r>
                      <a:endParaRPr lang="en-US" sz="2000" dirty="0"/>
                    </a:p>
                  </a:txBody>
                  <a:tcPr/>
                </a:tc>
                <a:tc>
                  <a:txBody>
                    <a:bodyPr/>
                    <a:lstStyle/>
                    <a:p>
                      <a:pPr algn="ctr"/>
                      <a:r>
                        <a:rPr lang="en-US" sz="2000" dirty="0" smtClean="0"/>
                        <a:t>1.9</a:t>
                      </a:r>
                      <a:endParaRPr lang="en-US" sz="2000" dirty="0"/>
                    </a:p>
                  </a:txBody>
                  <a:tcPr/>
                </a:tc>
                <a:tc>
                  <a:txBody>
                    <a:bodyPr/>
                    <a:lstStyle/>
                    <a:p>
                      <a:pPr algn="ctr"/>
                      <a:r>
                        <a:rPr lang="en-US" sz="2000" dirty="0" smtClean="0"/>
                        <a:t>2.1</a:t>
                      </a:r>
                      <a:endParaRPr lang="en-US" sz="2000" dirty="0"/>
                    </a:p>
                  </a:txBody>
                  <a:tcPr/>
                </a:tc>
                <a:tc>
                  <a:txBody>
                    <a:bodyPr/>
                    <a:lstStyle/>
                    <a:p>
                      <a:pPr algn="ctr"/>
                      <a:r>
                        <a:rPr lang="en-US" sz="2000" dirty="0" smtClean="0"/>
                        <a:t>2.2</a:t>
                      </a:r>
                      <a:endParaRPr lang="en-US" sz="2000" dirty="0"/>
                    </a:p>
                  </a:txBody>
                  <a:tcPr/>
                </a:tc>
                <a:tc>
                  <a:txBody>
                    <a:bodyPr/>
                    <a:lstStyle/>
                    <a:p>
                      <a:pPr algn="ctr"/>
                      <a:r>
                        <a:rPr lang="en-US" sz="2000" dirty="0" smtClean="0"/>
                        <a:t>2.1</a:t>
                      </a:r>
                      <a:endParaRPr lang="en-US" sz="2000" dirty="0"/>
                    </a:p>
                  </a:txBody>
                  <a:tcPr/>
                </a:tc>
              </a:tr>
            </a:tbl>
          </a:graphicData>
        </a:graphic>
      </p:graphicFrame>
      <p:sp>
        <p:nvSpPr>
          <p:cNvPr id="36911" name="TextBox 4"/>
          <p:cNvSpPr txBox="1">
            <a:spLocks noChangeArrowheads="1"/>
          </p:cNvSpPr>
          <p:nvPr/>
        </p:nvSpPr>
        <p:spPr bwMode="auto">
          <a:xfrm>
            <a:off x="4860032" y="6381328"/>
            <a:ext cx="3630802" cy="307777"/>
          </a:xfrm>
          <a:prstGeom prst="rect">
            <a:avLst/>
          </a:prstGeom>
          <a:noFill/>
          <a:ln w="9525">
            <a:noFill/>
            <a:miter lim="800000"/>
            <a:headEnd/>
            <a:tailEnd/>
          </a:ln>
        </p:spPr>
        <p:txBody>
          <a:bodyPr wrap="none">
            <a:spAutoFit/>
          </a:bodyPr>
          <a:lstStyle/>
          <a:p>
            <a:r>
              <a:rPr lang="en-US" sz="1400" dirty="0">
                <a:latin typeface="Calibri" pitchFamily="34" charset="0"/>
              </a:rPr>
              <a:t>Data from </a:t>
            </a:r>
            <a:r>
              <a:rPr lang="en-US" sz="1400" dirty="0" smtClean="0">
                <a:latin typeface="Calibri" pitchFamily="34" charset="0"/>
              </a:rPr>
              <a:t>2010 </a:t>
            </a:r>
            <a:r>
              <a:rPr lang="en-US" sz="1400" dirty="0">
                <a:latin typeface="Calibri" pitchFamily="34" charset="0"/>
              </a:rPr>
              <a:t>SART Statistics </a:t>
            </a:r>
            <a:r>
              <a:rPr lang="en-US" sz="1400" dirty="0" smtClean="0">
                <a:latin typeface="Calibri" pitchFamily="34" charset="0"/>
              </a:rPr>
              <a:t>(146,693 cycles)</a:t>
            </a:r>
          </a:p>
        </p:txBody>
      </p:sp>
      <p:sp>
        <p:nvSpPr>
          <p:cNvPr id="5" name="Rounded Rectangle 4"/>
          <p:cNvSpPr/>
          <p:nvPr/>
        </p:nvSpPr>
        <p:spPr>
          <a:xfrm>
            <a:off x="2895600" y="3733800"/>
            <a:ext cx="5181600" cy="4784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9197836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394853" y="404664"/>
            <a:ext cx="6801427" cy="2029745"/>
          </a:xfrm>
          <a:prstGeom prst="rect">
            <a:avLst/>
          </a:prstGeom>
        </p:spPr>
      </p:pic>
      <p:sp>
        <p:nvSpPr>
          <p:cNvPr id="6" name="TextBox 5"/>
          <p:cNvSpPr txBox="1"/>
          <p:nvPr/>
        </p:nvSpPr>
        <p:spPr>
          <a:xfrm>
            <a:off x="6588224" y="6298433"/>
            <a:ext cx="1928733" cy="369332"/>
          </a:xfrm>
          <a:prstGeom prst="rect">
            <a:avLst/>
          </a:prstGeom>
          <a:noFill/>
        </p:spPr>
        <p:txBody>
          <a:bodyPr wrap="none" rtlCol="0">
            <a:spAutoFit/>
          </a:bodyPr>
          <a:lstStyle/>
          <a:p>
            <a:r>
              <a:rPr lang="en-US" dirty="0" smtClean="0"/>
              <a:t>Fertil </a:t>
            </a:r>
            <a:r>
              <a:rPr lang="en-US" dirty="0" err="1" smtClean="0"/>
              <a:t>Steril</a:t>
            </a:r>
            <a:r>
              <a:rPr lang="en-US" dirty="0" smtClean="0"/>
              <a:t> 2012</a:t>
            </a:r>
            <a:endParaRPr lang="en-US" dirty="0"/>
          </a:p>
        </p:txBody>
      </p:sp>
      <p:sp>
        <p:nvSpPr>
          <p:cNvPr id="7" name="Content Placeholder 2"/>
          <p:cNvSpPr txBox="1">
            <a:spLocks/>
          </p:cNvSpPr>
          <p:nvPr/>
        </p:nvSpPr>
        <p:spPr>
          <a:xfrm>
            <a:off x="179512" y="2348880"/>
            <a:ext cx="5453610" cy="3969332"/>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cs typeface="+mn-cs"/>
            </a:endParaRPr>
          </a:p>
          <a:p>
            <a:pPr marR="0" lvl="0" algn="ctr" defTabSz="914400" rtl="0" eaLnBrk="1" fontAlgn="auto" latinLnBrk="0" hangingPunct="1">
              <a:lnSpc>
                <a:spcPct val="100000"/>
              </a:lnSpc>
              <a:spcBef>
                <a:spcPct val="20000"/>
              </a:spcBef>
              <a:spcAft>
                <a:spcPts val="0"/>
              </a:spcAft>
              <a:buClrTx/>
              <a:buSzTx/>
              <a:tabLst/>
              <a:defRPr/>
            </a:pPr>
            <a:r>
              <a:rPr lang="en-US" sz="2000" dirty="0" smtClean="0">
                <a:solidFill>
                  <a:schemeClr val="accent6"/>
                </a:solidFill>
                <a:latin typeface="+mn-lt"/>
                <a:cs typeface="+mn-cs"/>
              </a:rPr>
              <a:t>2012:  “Oocyte cryopreservation should no longer be considered experimental”</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000" dirty="0">
              <a:solidFill>
                <a:schemeClr val="accent6"/>
              </a:solidFill>
              <a:latin typeface="+mn-lt"/>
              <a:cs typeface="+mn-cs"/>
            </a:endParaRPr>
          </a:p>
          <a:p>
            <a:pPr marR="0" lvl="0" algn="ctr" defTabSz="914400" rtl="0" eaLnBrk="1" fontAlgn="auto" latinLnBrk="0" hangingPunct="1">
              <a:lnSpc>
                <a:spcPct val="100000"/>
              </a:lnSpc>
              <a:spcBef>
                <a:spcPct val="20000"/>
              </a:spcBef>
              <a:spcAft>
                <a:spcPts val="0"/>
              </a:spcAft>
              <a:buClrTx/>
              <a:buSzTx/>
              <a:tabLst/>
              <a:defRPr/>
            </a:pPr>
            <a:r>
              <a:rPr lang="en-US" sz="2000" dirty="0" smtClean="0">
                <a:solidFill>
                  <a:schemeClr val="accent6"/>
                </a:solidFill>
                <a:latin typeface="+mn-lt"/>
                <a:cs typeface="+mn-cs"/>
              </a:rPr>
              <a:t>“In patients facing infertility due to chemotherapy, oocyte cryopreservation is recommended with appropriate counseling”  </a:t>
            </a:r>
          </a:p>
          <a:p>
            <a:pPr marR="0" lvl="0" algn="ctr" defTabSz="914400" rtl="0" eaLnBrk="1" fontAlgn="auto" latinLnBrk="0" hangingPunct="1">
              <a:lnSpc>
                <a:spcPct val="100000"/>
              </a:lnSpc>
              <a:spcBef>
                <a:spcPct val="20000"/>
              </a:spcBef>
              <a:spcAft>
                <a:spcPts val="0"/>
              </a:spcAft>
              <a:buClrTx/>
              <a:buSzTx/>
              <a:tabLst/>
              <a:defRPr/>
            </a:pPr>
            <a:endParaRPr kumimoji="0" lang="en-US" sz="2000" b="0" i="0" u="none" strike="noStrike" kern="1200" cap="none" spc="0" normalizeH="0" baseline="0" noProof="0" dirty="0" smtClean="0">
              <a:ln>
                <a:noFill/>
              </a:ln>
              <a:solidFill>
                <a:schemeClr val="accent6"/>
              </a:solidFill>
              <a:effectLst/>
              <a:uLnTx/>
              <a:uFillTx/>
              <a:latin typeface="+mn-lt"/>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000" dirty="0" smtClean="0">
              <a:latin typeface="+mn-lt"/>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mn-lt"/>
              <a:cs typeface="+mn-cs"/>
            </a:endParaRPr>
          </a:p>
        </p:txBody>
      </p:sp>
      <p:pic>
        <p:nvPicPr>
          <p:cNvPr id="8" name="Picture 4"/>
          <p:cNvPicPr>
            <a:picLocks noChangeAspect="1" noChangeArrowheads="1"/>
          </p:cNvPicPr>
          <p:nvPr/>
        </p:nvPicPr>
        <p:blipFill>
          <a:blip r:embed="rId4" cstate="print"/>
          <a:srcRect/>
          <a:stretch>
            <a:fillRect/>
          </a:stretch>
        </p:blipFill>
        <p:spPr bwMode="auto">
          <a:xfrm>
            <a:off x="5836837" y="2880046"/>
            <a:ext cx="3088226" cy="2963669"/>
          </a:xfrm>
          <a:prstGeom prst="rect">
            <a:avLst/>
          </a:prstGeom>
          <a:noFill/>
          <a:ln w="9525">
            <a:noFill/>
            <a:miter lim="800000"/>
            <a:headEnd/>
            <a:tailEnd/>
          </a:ln>
        </p:spPr>
      </p:pic>
    </p:spTree>
    <p:extLst>
      <p:ext uri="{BB962C8B-B14F-4D97-AF65-F5344CB8AC3E}">
        <p14:creationId xmlns:p14="http://schemas.microsoft.com/office/powerpoint/2010/main" val="56683430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12244</TotalTime>
  <Words>1763</Words>
  <Application>Microsoft Macintosh PowerPoint</Application>
  <PresentationFormat>On-screen Show (4:3)</PresentationFormat>
  <Paragraphs>343</Paragraphs>
  <Slides>25</Slides>
  <Notes>15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28" baseType="lpstr">
      <vt:lpstr>Default Design</vt:lpstr>
      <vt:lpstr>Image</vt:lpstr>
      <vt:lpstr>Document</vt:lpstr>
      <vt:lpstr>PowerPoint Presentation</vt:lpstr>
      <vt:lpstr>Breast Cancer and Fertility Preservation</vt:lpstr>
      <vt:lpstr>PowerPoint Presentation</vt:lpstr>
      <vt:lpstr>PowerPoint Presentation</vt:lpstr>
      <vt:lpstr>ASCO Recommendations for  Fertility Preservation</vt:lpstr>
      <vt:lpstr>Options for Fertility Preservation in Breast Cancer</vt:lpstr>
      <vt:lpstr>IVF Fertility Preservation Techniques</vt:lpstr>
      <vt:lpstr>Embryo Cryopreservation Offers BEST Success  Success Rates: National Data  </vt:lpstr>
      <vt:lpstr>PowerPoint Presentation</vt:lpstr>
      <vt:lpstr>2 week process:  Injectable FSH, frequent monitoring, egg retrieval  Risks: Ovarian Hyperstimulation Delay in cancer tx High estrogen levels Thrombosis Risk Bleeding Risk  Only possible in pubertal females</vt:lpstr>
      <vt:lpstr>Letrozole + FSH Stimulation  Reduces Estradiol Levels </vt:lpstr>
      <vt:lpstr>PowerPoint Presentation</vt:lpstr>
      <vt:lpstr>What About Ovarian Suppression Through Chemotherapy? </vt:lpstr>
      <vt:lpstr>POEMS/S0230 Schema</vt:lpstr>
      <vt:lpstr>POEMS Consort Diagram</vt:lpstr>
      <vt:lpstr>POEMS Ovarian Failure</vt:lpstr>
      <vt:lpstr>POEMS Pregnancy</vt:lpstr>
      <vt:lpstr>PowerPoint Presentation</vt:lpstr>
      <vt:lpstr>Risks of fertility preservation</vt:lpstr>
      <vt:lpstr>DFS in women with pregnancy  after ER+ breast cancer</vt:lpstr>
      <vt:lpstr>Pregnancy Outcome and Safety of Interrupting Therapy for women with endocrine responsIVE Breast Cancer  IBCSG 48-14 / BIG 8-13  ALLIANCE # A221405    POSITIVE TRIAL</vt:lpstr>
      <vt:lpstr>The POSITIVE Trial: Endocrine therapy interruption for pregnancy in breast cancer patients</vt:lpstr>
      <vt:lpstr>Conclusions</vt:lpstr>
      <vt:lpstr>   THANK YOU!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Breast cancer in young women</dc:title>
  <dc:creator>dforster</dc:creator>
  <cp:lastModifiedBy>planer2</cp:lastModifiedBy>
  <cp:revision>186</cp:revision>
  <dcterms:created xsi:type="dcterms:W3CDTF">2011-06-30T08:33:05Z</dcterms:created>
  <dcterms:modified xsi:type="dcterms:W3CDTF">2018-01-22T18:13:57Z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-419681178</vt:i4>
  </property>
  <property fmtid="{D5CDD505-2E9C-101B-9397-08002B2CF9AE}" pid="3" name="_NewReviewCycle">
    <vt:lpwstr/>
  </property>
  <property fmtid="{D5CDD505-2E9C-101B-9397-08002B2CF9AE}" pid="4" name="_EmailSubject">
    <vt:lpwstr/>
  </property>
  <property fmtid="{D5CDD505-2E9C-101B-9397-08002B2CF9AE}" pid="5" name="_AuthorEmail">
    <vt:lpwstr>Ann_Partridge@dfci.harvard.edu</vt:lpwstr>
  </property>
  <property fmtid="{D5CDD505-2E9C-101B-9397-08002B2CF9AE}" pid="6" name="_AuthorEmailDisplayName">
    <vt:lpwstr>Partridge, Ann H.,M.D.,M.P.H.</vt:lpwstr>
  </property>
</Properties>
</file>