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65" r:id="rId12"/>
    <p:sldId id="266" r:id="rId13"/>
    <p:sldId id="267" r:id="rId14"/>
    <p:sldId id="268" r:id="rId15"/>
    <p:sldId id="270" r:id="rId16"/>
    <p:sldId id="272" r:id="rId17"/>
    <p:sldId id="274" r:id="rId18"/>
    <p:sldId id="273" r:id="rId19"/>
    <p:sldId id="275" r:id="rId20"/>
    <p:sldId id="277" r:id="rId21"/>
    <p:sldId id="278" r:id="rId22"/>
    <p:sldId id="282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6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02" autoAdjust="0"/>
    <p:restoredTop sz="94660"/>
  </p:normalViewPr>
  <p:slideViewPr>
    <p:cSldViewPr snapToGrid="0" snapToObjects="1">
      <p:cViewPr varScale="1">
        <p:scale>
          <a:sx n="185" d="100"/>
          <a:sy n="185" d="100"/>
        </p:scale>
        <p:origin x="-37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15896-AA92-5D43-8041-DDBE0BEE27E3}" type="datetimeFigureOut">
              <a:rPr lang="en-US" smtClean="0"/>
              <a:t>10/01/18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22A95-225F-5A4B-AB51-58BF4124B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72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22A95-225F-5A4B-AB51-58BF4124B59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4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22A95-225F-5A4B-AB51-58BF4124B59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4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7DBC-583C-644F-82E2-D1828D144BCB}" type="datetimeFigureOut">
              <a:rPr lang="en-US" smtClean="0"/>
              <a:t>10/01/18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7CAB-439D-2949-B50D-3901FE37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7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7DBC-583C-644F-82E2-D1828D144BCB}" type="datetimeFigureOut">
              <a:rPr lang="en-US" smtClean="0"/>
              <a:t>10/01/18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7CAB-439D-2949-B50D-3901FE37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9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7DBC-583C-644F-82E2-D1828D144BCB}" type="datetimeFigureOut">
              <a:rPr lang="en-US" smtClean="0"/>
              <a:t>10/01/18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7CAB-439D-2949-B50D-3901FE37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60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mplate_ppt_5sigo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20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mplate_ppt_5sigoc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0043"/>
            <a:ext cx="8229600" cy="97219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5460"/>
            <a:ext cx="8229600" cy="4525963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24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mplate_ppt_5sigoc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24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mplate_ppt_5sigoc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6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7DBC-583C-644F-82E2-D1828D144BCB}" type="datetimeFigureOut">
              <a:rPr lang="en-US" smtClean="0"/>
              <a:t>10/01/18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7CAB-439D-2949-B50D-3901FE37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1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7DBC-583C-644F-82E2-D1828D144BCB}" type="datetimeFigureOut">
              <a:rPr lang="en-US" smtClean="0"/>
              <a:t>10/01/18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7CAB-439D-2949-B50D-3901FE37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9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7DBC-583C-644F-82E2-D1828D144BCB}" type="datetimeFigureOut">
              <a:rPr lang="en-US" smtClean="0"/>
              <a:t>10/01/18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7CAB-439D-2949-B50D-3901FE37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20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7DBC-583C-644F-82E2-D1828D144BCB}" type="datetimeFigureOut">
              <a:rPr lang="en-US" smtClean="0"/>
              <a:t>10/01/18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7CAB-439D-2949-B50D-3901FE37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3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7DBC-583C-644F-82E2-D1828D144BCB}" type="datetimeFigureOut">
              <a:rPr lang="en-US" smtClean="0"/>
              <a:t>10/01/18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7CAB-439D-2949-B50D-3901FE37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94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7DBC-583C-644F-82E2-D1828D144BCB}" type="datetimeFigureOut">
              <a:rPr lang="en-US" smtClean="0"/>
              <a:t>10/01/18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7CAB-439D-2949-B50D-3901FE37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5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7DBC-583C-644F-82E2-D1828D144BCB}" type="datetimeFigureOut">
              <a:rPr lang="en-US" smtClean="0"/>
              <a:t>10/01/18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7CAB-439D-2949-B50D-3901FE37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3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7DBC-583C-644F-82E2-D1828D144BCB}" type="datetimeFigureOut">
              <a:rPr lang="en-US" smtClean="0"/>
              <a:t>10/01/18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7CAB-439D-2949-B50D-3901FE37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09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A7DBC-583C-644F-82E2-D1828D144BCB}" type="datetimeFigureOut">
              <a:rPr lang="en-US" smtClean="0"/>
              <a:t>10/01/18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B7CAB-439D-2949-B50D-3901FE37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5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1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20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9836" y="419256"/>
            <a:ext cx="7972203" cy="5937609"/>
            <a:chOff x="0" y="0"/>
            <a:chExt cx="8803468" cy="655672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383613" cy="29284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4669" y="1765734"/>
              <a:ext cx="6359836" cy="295096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7823" y="3521325"/>
              <a:ext cx="6515645" cy="3035401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061873" y="6368570"/>
            <a:ext cx="3020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Leiter</a:t>
            </a:r>
            <a:r>
              <a:rPr lang="en-US" dirty="0" smtClean="0"/>
              <a:t> et al. </a:t>
            </a:r>
            <a:r>
              <a:rPr lang="en-US" i="1" dirty="0" smtClean="0"/>
              <a:t>Lancet </a:t>
            </a:r>
            <a:r>
              <a:rPr lang="en-US" i="1" dirty="0" err="1" smtClean="0"/>
              <a:t>Oncol</a:t>
            </a:r>
            <a:r>
              <a:rPr lang="en-US" i="1" dirty="0" smtClean="0"/>
              <a:t>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310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2933"/>
          <a:stretch/>
        </p:blipFill>
        <p:spPr>
          <a:xfrm>
            <a:off x="111767" y="601477"/>
            <a:ext cx="8930288" cy="477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62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10" y="1245433"/>
            <a:ext cx="7743816" cy="41736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35668" y="6327381"/>
            <a:ext cx="2363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Faries</a:t>
            </a:r>
            <a:r>
              <a:rPr lang="en-US" dirty="0" smtClean="0"/>
              <a:t> et al. </a:t>
            </a:r>
            <a:r>
              <a:rPr lang="en-US" i="1" dirty="0" smtClean="0"/>
              <a:t>NEJM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697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1348" y="589280"/>
            <a:ext cx="653090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If this aggregate</a:t>
            </a:r>
          </a:p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data is insufficient to extinguish the</a:t>
            </a:r>
          </a:p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enthusiasm for immediate completion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lymph node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dissection, then it is unclear what more is</a:t>
            </a:r>
          </a:p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required. These results should be construed as</a:t>
            </a:r>
          </a:p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practice changing.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535" r="9488" b="21549"/>
          <a:stretch/>
        </p:blipFill>
        <p:spPr>
          <a:xfrm>
            <a:off x="142240" y="3069002"/>
            <a:ext cx="5730240" cy="3687397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401349" y="426720"/>
            <a:ext cx="6530904" cy="2834640"/>
          </a:xfrm>
          <a:prstGeom prst="wedgeEllipseCallout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80739" y="6313923"/>
            <a:ext cx="1917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Coit</a:t>
            </a:r>
            <a:r>
              <a:rPr lang="en-US" dirty="0" smtClean="0"/>
              <a:t> D. </a:t>
            </a:r>
            <a:r>
              <a:rPr lang="en-US" i="1" dirty="0" smtClean="0"/>
              <a:t>NEJM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67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endParaRPr lang="en-US" sz="2000" dirty="0" smtClean="0">
              <a:solidFill>
                <a:srgbClr val="7F7F7F"/>
              </a:solidFill>
            </a:endParaRPr>
          </a:p>
          <a:p>
            <a:r>
              <a:rPr lang="en-US" sz="2000" dirty="0" err="1" smtClean="0">
                <a:solidFill>
                  <a:srgbClr val="7F7F7F"/>
                </a:solidFill>
              </a:rPr>
              <a:t>Não</a:t>
            </a:r>
            <a:r>
              <a:rPr lang="en-US" sz="2000" dirty="0" smtClean="0">
                <a:solidFill>
                  <a:srgbClr val="7F7F7F"/>
                </a:solidFill>
              </a:rPr>
              <a:t> </a:t>
            </a:r>
            <a:r>
              <a:rPr lang="en-US" sz="2000" dirty="0" err="1" smtClean="0">
                <a:solidFill>
                  <a:srgbClr val="7F7F7F"/>
                </a:solidFill>
              </a:rPr>
              <a:t>há</a:t>
            </a:r>
            <a:r>
              <a:rPr lang="en-US" sz="2000" dirty="0" smtClean="0">
                <a:solidFill>
                  <a:srgbClr val="7F7F7F"/>
                </a:solidFill>
              </a:rPr>
              <a:t> </a:t>
            </a:r>
            <a:r>
              <a:rPr lang="en-US" sz="2000" dirty="0" err="1" smtClean="0">
                <a:solidFill>
                  <a:srgbClr val="7F7F7F"/>
                </a:solidFill>
              </a:rPr>
              <a:t>benefício</a:t>
            </a:r>
            <a:r>
              <a:rPr lang="en-US" sz="2000" dirty="0" smtClean="0">
                <a:solidFill>
                  <a:srgbClr val="7F7F7F"/>
                </a:solidFill>
              </a:rPr>
              <a:t> </a:t>
            </a:r>
            <a:r>
              <a:rPr lang="en-US" sz="2000" dirty="0" err="1" smtClean="0">
                <a:solidFill>
                  <a:srgbClr val="7F7F7F"/>
                </a:solidFill>
              </a:rPr>
              <a:t>em</a:t>
            </a:r>
            <a:r>
              <a:rPr lang="en-US" sz="2000" dirty="0" smtClean="0">
                <a:solidFill>
                  <a:srgbClr val="7F7F7F"/>
                </a:solidFill>
              </a:rPr>
              <a:t> RFS, DFS e MSS</a:t>
            </a:r>
          </a:p>
          <a:p>
            <a:endParaRPr lang="en-US" sz="2000" dirty="0" smtClean="0">
              <a:solidFill>
                <a:srgbClr val="7F7F7F"/>
              </a:solidFill>
            </a:endParaRPr>
          </a:p>
          <a:p>
            <a:r>
              <a:rPr lang="en-US" sz="2000" dirty="0" err="1" smtClean="0">
                <a:solidFill>
                  <a:srgbClr val="7F7F7F"/>
                </a:solidFill>
              </a:rPr>
              <a:t>Linfedema</a:t>
            </a:r>
            <a:endParaRPr lang="en-US" sz="2000" dirty="0" smtClean="0">
              <a:solidFill>
                <a:srgbClr val="7F7F7F"/>
              </a:solidFill>
            </a:endParaRPr>
          </a:p>
          <a:p>
            <a:endParaRPr lang="en-US" sz="2000" dirty="0" smtClean="0">
              <a:solidFill>
                <a:srgbClr val="7F7F7F"/>
              </a:solidFill>
            </a:endParaRPr>
          </a:p>
          <a:p>
            <a:r>
              <a:rPr lang="en-US" sz="2000" dirty="0" err="1" smtClean="0">
                <a:solidFill>
                  <a:srgbClr val="7F7F7F"/>
                </a:solidFill>
              </a:rPr>
              <a:t>Recorrência</a:t>
            </a:r>
            <a:r>
              <a:rPr lang="en-US" sz="2000" dirty="0" smtClean="0">
                <a:solidFill>
                  <a:srgbClr val="7F7F7F"/>
                </a:solidFill>
              </a:rPr>
              <a:t> </a:t>
            </a:r>
            <a:r>
              <a:rPr lang="en-US" sz="2000" dirty="0" err="1" smtClean="0">
                <a:solidFill>
                  <a:srgbClr val="7F7F7F"/>
                </a:solidFill>
              </a:rPr>
              <a:t>linfonodal</a:t>
            </a:r>
            <a:r>
              <a:rPr lang="en-US" sz="2000" dirty="0" smtClean="0">
                <a:solidFill>
                  <a:srgbClr val="7F7F7F"/>
                </a:solidFill>
              </a:rPr>
              <a:t> ≠ </a:t>
            </a:r>
            <a:r>
              <a:rPr lang="en-US" sz="2000" dirty="0" err="1" smtClean="0">
                <a:solidFill>
                  <a:srgbClr val="7F7F7F"/>
                </a:solidFill>
              </a:rPr>
              <a:t>perda</a:t>
            </a:r>
            <a:r>
              <a:rPr lang="en-US" sz="2000" dirty="0" smtClean="0">
                <a:solidFill>
                  <a:srgbClr val="7F7F7F"/>
                </a:solidFill>
              </a:rPr>
              <a:t> de </a:t>
            </a:r>
            <a:r>
              <a:rPr lang="en-US" sz="2000" dirty="0" err="1" smtClean="0">
                <a:solidFill>
                  <a:srgbClr val="7F7F7F"/>
                </a:solidFill>
              </a:rPr>
              <a:t>controle</a:t>
            </a:r>
            <a:r>
              <a:rPr lang="en-US" sz="2000" dirty="0" smtClean="0">
                <a:solidFill>
                  <a:srgbClr val="7F7F7F"/>
                </a:solidFill>
              </a:rPr>
              <a:t> </a:t>
            </a:r>
            <a:r>
              <a:rPr lang="en-US" sz="2000" dirty="0" err="1" smtClean="0">
                <a:solidFill>
                  <a:srgbClr val="7F7F7F"/>
                </a:solidFill>
              </a:rPr>
              <a:t>sobre</a:t>
            </a:r>
            <a:r>
              <a:rPr lang="en-US" sz="2000" dirty="0" smtClean="0">
                <a:solidFill>
                  <a:srgbClr val="7F7F7F"/>
                </a:solidFill>
              </a:rPr>
              <a:t> a base </a:t>
            </a:r>
            <a:r>
              <a:rPr lang="en-US" sz="2000" dirty="0" err="1" smtClean="0">
                <a:solidFill>
                  <a:srgbClr val="7F7F7F"/>
                </a:solidFill>
              </a:rPr>
              <a:t>linfonodal</a:t>
            </a:r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4320" y="361504"/>
            <a:ext cx="86563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rgbClr val="0A569F"/>
                </a:solidFill>
                <a:latin typeface="Arial"/>
                <a:cs typeface="Arial"/>
              </a:rPr>
              <a:t>Por que devemos parar de esvaziar pacientes com LNS +?</a:t>
            </a:r>
            <a:endParaRPr lang="pt-BR" sz="3200" b="1" dirty="0">
              <a:solidFill>
                <a:srgbClr val="0A569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9858" y="5781040"/>
            <a:ext cx="45207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Leiter</a:t>
            </a:r>
            <a:r>
              <a:rPr lang="en-US" sz="1400" dirty="0" smtClean="0"/>
              <a:t> et al. </a:t>
            </a:r>
            <a:r>
              <a:rPr lang="en-US" sz="1400" i="1" dirty="0" smtClean="0"/>
              <a:t>Lancet </a:t>
            </a:r>
            <a:r>
              <a:rPr lang="en-US" sz="1400" i="1" dirty="0" err="1" smtClean="0"/>
              <a:t>Oncol</a:t>
            </a:r>
            <a:r>
              <a:rPr lang="en-US" sz="1400" i="1" dirty="0" smtClean="0"/>
              <a:t> </a:t>
            </a:r>
            <a:r>
              <a:rPr lang="en-US" sz="1400" dirty="0" smtClean="0"/>
              <a:t>2016</a:t>
            </a:r>
          </a:p>
          <a:p>
            <a:pPr algn="r"/>
            <a:r>
              <a:rPr lang="en-US" sz="1400" dirty="0" err="1" smtClean="0"/>
              <a:t>Faries</a:t>
            </a:r>
            <a:r>
              <a:rPr lang="en-US" sz="1400" dirty="0" smtClean="0"/>
              <a:t> et al. </a:t>
            </a:r>
            <a:r>
              <a:rPr lang="en-US" sz="1400" i="1" dirty="0" smtClean="0"/>
              <a:t>NEJM </a:t>
            </a:r>
            <a:r>
              <a:rPr lang="en-US" sz="1400" dirty="0" smtClean="0"/>
              <a:t>2017</a:t>
            </a:r>
          </a:p>
          <a:p>
            <a:pPr algn="r"/>
            <a:r>
              <a:rPr lang="en-US" sz="1400" dirty="0" err="1" smtClean="0"/>
              <a:t>Coit</a:t>
            </a:r>
            <a:r>
              <a:rPr lang="en-US" sz="1400" dirty="0" smtClean="0"/>
              <a:t> D. </a:t>
            </a:r>
            <a:r>
              <a:rPr lang="en-US" sz="1400" i="1" dirty="0" smtClean="0"/>
              <a:t>Oral Presentation </a:t>
            </a:r>
            <a:r>
              <a:rPr lang="en-US" sz="1400" dirty="0" smtClean="0"/>
              <a:t>WCM / SMR 2017</a:t>
            </a:r>
          </a:p>
        </p:txBody>
      </p:sp>
    </p:spTree>
    <p:extLst>
      <p:ext uri="{BB962C8B-B14F-4D97-AF65-F5344CB8AC3E}">
        <p14:creationId xmlns:p14="http://schemas.microsoft.com/office/powerpoint/2010/main" val="187753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0108" y="1738184"/>
            <a:ext cx="8229600" cy="4525963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Possibilidade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acompanhamento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Detecção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LNNS +</a:t>
            </a:r>
          </a:p>
          <a:p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6861" y="450749"/>
            <a:ext cx="86563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 smtClean="0">
                <a:solidFill>
                  <a:srgbClr val="0A569F"/>
                </a:solidFill>
                <a:latin typeface="Arial"/>
                <a:cs typeface="Arial"/>
              </a:rPr>
              <a:t>Por que devemos parar de esvaziar pacientes com LNS +?</a:t>
            </a:r>
            <a:endParaRPr lang="pt-BR" sz="3200" b="1" dirty="0">
              <a:solidFill>
                <a:srgbClr val="0A569F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2161" y="4943163"/>
            <a:ext cx="1878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7F7F7F"/>
                </a:solidFill>
              </a:rPr>
              <a:t>Faries</a:t>
            </a:r>
            <a:r>
              <a:rPr lang="en-US" sz="1400" dirty="0" smtClean="0">
                <a:solidFill>
                  <a:srgbClr val="7F7F7F"/>
                </a:solidFill>
              </a:rPr>
              <a:t> et al. </a:t>
            </a:r>
            <a:r>
              <a:rPr lang="en-US" sz="1400" i="1" dirty="0" smtClean="0">
                <a:solidFill>
                  <a:srgbClr val="7F7F7F"/>
                </a:solidFill>
              </a:rPr>
              <a:t>NEJM </a:t>
            </a:r>
            <a:r>
              <a:rPr lang="en-US" sz="1400" dirty="0" smtClean="0">
                <a:solidFill>
                  <a:srgbClr val="7F7F7F"/>
                </a:solidFill>
              </a:rPr>
              <a:t>2017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14699" y="699784"/>
            <a:ext cx="1513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A569F"/>
                </a:solidFill>
                <a:latin typeface="Chalkduster"/>
                <a:cs typeface="Chalkduster"/>
              </a:rPr>
              <a:t>alguns</a:t>
            </a:r>
            <a:endParaRPr lang="en-US" sz="2400" dirty="0">
              <a:solidFill>
                <a:srgbClr val="0A569F"/>
              </a:solidFill>
              <a:latin typeface="Chalkduster"/>
              <a:cs typeface="Chalkduste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5720" y="6002537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 smtClean="0">
                <a:solidFill>
                  <a:srgbClr val="7F7F7F"/>
                </a:solidFill>
              </a:rPr>
              <a:t>Pasquali</a:t>
            </a:r>
            <a:r>
              <a:rPr lang="en-US" sz="1400" dirty="0" smtClean="0">
                <a:solidFill>
                  <a:srgbClr val="7F7F7F"/>
                </a:solidFill>
              </a:rPr>
              <a:t> et al. </a:t>
            </a:r>
            <a:r>
              <a:rPr lang="en-US" sz="1400" i="1" dirty="0" smtClean="0">
                <a:solidFill>
                  <a:srgbClr val="7F7F7F"/>
                </a:solidFill>
              </a:rPr>
              <a:t>JCO </a:t>
            </a:r>
            <a:r>
              <a:rPr lang="en-US" sz="1400" dirty="0" smtClean="0">
                <a:solidFill>
                  <a:srgbClr val="7F7F7F"/>
                </a:solidFill>
              </a:rPr>
              <a:t>2014</a:t>
            </a:r>
          </a:p>
          <a:p>
            <a:pPr algn="r"/>
            <a:r>
              <a:rPr lang="en-US" sz="1400" dirty="0" smtClean="0">
                <a:solidFill>
                  <a:srgbClr val="7F7F7F"/>
                </a:solidFill>
              </a:rPr>
              <a:t>Bertolli et al. </a:t>
            </a:r>
            <a:r>
              <a:rPr lang="en-US" sz="1400" i="1" dirty="0" smtClean="0">
                <a:solidFill>
                  <a:srgbClr val="7F7F7F"/>
                </a:solidFill>
              </a:rPr>
              <a:t>Oral presentation </a:t>
            </a:r>
            <a:r>
              <a:rPr lang="en-US" sz="1400" dirty="0" smtClean="0">
                <a:solidFill>
                  <a:srgbClr val="7F7F7F"/>
                </a:solidFill>
              </a:rPr>
              <a:t>WCM / SMR 2017</a:t>
            </a:r>
          </a:p>
        </p:txBody>
      </p:sp>
    </p:spTree>
    <p:extLst>
      <p:ext uri="{BB962C8B-B14F-4D97-AF65-F5344CB8AC3E}">
        <p14:creationId xmlns:p14="http://schemas.microsoft.com/office/powerpoint/2010/main" val="3746164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6861" y="1764957"/>
            <a:ext cx="8229600" cy="4525963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rgbClr val="7F7F7F"/>
              </a:solidFill>
            </a:endParaRPr>
          </a:p>
          <a:p>
            <a:r>
              <a:rPr lang="en-US" sz="2400" dirty="0" err="1" smtClean="0">
                <a:solidFill>
                  <a:srgbClr val="7F7F7F"/>
                </a:solidFill>
              </a:rPr>
              <a:t>Possibilidade</a:t>
            </a:r>
            <a:r>
              <a:rPr lang="en-US" sz="2400" dirty="0" smtClean="0">
                <a:solidFill>
                  <a:srgbClr val="7F7F7F"/>
                </a:solidFill>
              </a:rPr>
              <a:t> de </a:t>
            </a:r>
            <a:r>
              <a:rPr lang="en-US" sz="2400" dirty="0" err="1" smtClean="0">
                <a:solidFill>
                  <a:srgbClr val="7F7F7F"/>
                </a:solidFill>
              </a:rPr>
              <a:t>acompanhamento</a:t>
            </a:r>
            <a:endParaRPr lang="en-US" sz="2400" dirty="0" smtClean="0">
              <a:solidFill>
                <a:srgbClr val="7F7F7F"/>
              </a:solidFill>
            </a:endParaRPr>
          </a:p>
          <a:p>
            <a:endParaRPr lang="en-US" sz="2400" dirty="0" smtClean="0">
              <a:solidFill>
                <a:srgbClr val="7F7F7F"/>
              </a:solidFill>
            </a:endParaRPr>
          </a:p>
          <a:p>
            <a:r>
              <a:rPr lang="en-US" sz="2400" dirty="0" err="1" smtClean="0">
                <a:solidFill>
                  <a:srgbClr val="7F7F7F"/>
                </a:solidFill>
              </a:rPr>
              <a:t>Detecção</a:t>
            </a:r>
            <a:r>
              <a:rPr lang="en-US" sz="2400" dirty="0" smtClean="0">
                <a:solidFill>
                  <a:srgbClr val="7F7F7F"/>
                </a:solidFill>
              </a:rPr>
              <a:t> de LNNS +</a:t>
            </a:r>
          </a:p>
          <a:p>
            <a:endParaRPr lang="en-US" sz="2400" dirty="0" smtClean="0">
              <a:solidFill>
                <a:srgbClr val="7F7F7F"/>
              </a:solidFill>
            </a:endParaRPr>
          </a:p>
          <a:p>
            <a:r>
              <a:rPr lang="en-US" sz="2400" dirty="0" err="1" smtClean="0">
                <a:solidFill>
                  <a:srgbClr val="7F7F7F"/>
                </a:solidFill>
              </a:rPr>
              <a:t>Estadiamento</a:t>
            </a:r>
            <a:endParaRPr lang="en-US" sz="2400" dirty="0" smtClean="0">
              <a:solidFill>
                <a:srgbClr val="7F7F7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8441" y="3970638"/>
            <a:ext cx="1878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7F7F7F"/>
                </a:solidFill>
              </a:rPr>
              <a:t>Faries</a:t>
            </a:r>
            <a:r>
              <a:rPr lang="en-US" sz="1400" dirty="0" smtClean="0">
                <a:solidFill>
                  <a:srgbClr val="7F7F7F"/>
                </a:solidFill>
              </a:rPr>
              <a:t> et al. </a:t>
            </a:r>
            <a:r>
              <a:rPr lang="en-US" sz="1400" i="1" dirty="0" smtClean="0">
                <a:solidFill>
                  <a:srgbClr val="7F7F7F"/>
                </a:solidFill>
              </a:rPr>
              <a:t>NEJM </a:t>
            </a:r>
            <a:r>
              <a:rPr lang="en-US" sz="1400" dirty="0" smtClean="0">
                <a:solidFill>
                  <a:srgbClr val="7F7F7F"/>
                </a:solidFill>
              </a:rPr>
              <a:t>2017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5030012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 smtClean="0">
                <a:solidFill>
                  <a:srgbClr val="7F7F7F"/>
                </a:solidFill>
              </a:rPr>
              <a:t>Pasquali</a:t>
            </a:r>
            <a:r>
              <a:rPr lang="en-US" sz="1400" dirty="0" smtClean="0">
                <a:solidFill>
                  <a:srgbClr val="7F7F7F"/>
                </a:solidFill>
              </a:rPr>
              <a:t> et al. </a:t>
            </a:r>
            <a:r>
              <a:rPr lang="en-US" sz="1400" i="1" dirty="0" smtClean="0">
                <a:solidFill>
                  <a:srgbClr val="7F7F7F"/>
                </a:solidFill>
              </a:rPr>
              <a:t>JCO </a:t>
            </a:r>
            <a:r>
              <a:rPr lang="en-US" sz="1400" dirty="0" smtClean="0">
                <a:solidFill>
                  <a:srgbClr val="7F7F7F"/>
                </a:solidFill>
              </a:rPr>
              <a:t>2014</a:t>
            </a:r>
          </a:p>
          <a:p>
            <a:pPr algn="r"/>
            <a:r>
              <a:rPr lang="en-US" sz="1400" dirty="0" smtClean="0">
                <a:solidFill>
                  <a:srgbClr val="7F7F7F"/>
                </a:solidFill>
              </a:rPr>
              <a:t>Bertolli et al. </a:t>
            </a:r>
            <a:r>
              <a:rPr lang="en-US" sz="1400" i="1" dirty="0" smtClean="0">
                <a:solidFill>
                  <a:srgbClr val="7F7F7F"/>
                </a:solidFill>
              </a:rPr>
              <a:t>Oral presentation </a:t>
            </a:r>
            <a:r>
              <a:rPr lang="en-US" sz="1400" dirty="0" smtClean="0">
                <a:solidFill>
                  <a:srgbClr val="7F7F7F"/>
                </a:solidFill>
              </a:rPr>
              <a:t>WCM / SMR 2017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18386" y="6230067"/>
            <a:ext cx="2929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7F7F7F"/>
                </a:solidFill>
              </a:rPr>
              <a:t>Gershenwald</a:t>
            </a:r>
            <a:r>
              <a:rPr lang="en-US" sz="1400" dirty="0" smtClean="0">
                <a:solidFill>
                  <a:srgbClr val="7F7F7F"/>
                </a:solidFill>
              </a:rPr>
              <a:t> et al. </a:t>
            </a:r>
            <a:r>
              <a:rPr lang="en-US" sz="1400" i="1" dirty="0" smtClean="0">
                <a:solidFill>
                  <a:srgbClr val="7F7F7F"/>
                </a:solidFill>
              </a:rPr>
              <a:t>CA Cancer JC</a:t>
            </a:r>
            <a:r>
              <a:rPr lang="en-US" sz="1400" dirty="0" smtClean="0">
                <a:solidFill>
                  <a:srgbClr val="7F7F7F"/>
                </a:solidFill>
              </a:rPr>
              <a:t> 2017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6861" y="450749"/>
            <a:ext cx="86563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 smtClean="0">
                <a:solidFill>
                  <a:srgbClr val="0A569F"/>
                </a:solidFill>
                <a:latin typeface="Arial"/>
                <a:cs typeface="Arial"/>
              </a:rPr>
              <a:t>Por que devemos parar de esvaziar pacientes com LNS +?</a:t>
            </a:r>
            <a:endParaRPr lang="pt-BR" sz="3200" b="1" dirty="0">
              <a:solidFill>
                <a:srgbClr val="0A569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4699" y="699784"/>
            <a:ext cx="1513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A569F"/>
                </a:solidFill>
                <a:latin typeface="Chalkduster"/>
                <a:cs typeface="Chalkduster"/>
              </a:rPr>
              <a:t>alguns</a:t>
            </a:r>
            <a:endParaRPr lang="en-US" sz="2400" dirty="0">
              <a:solidFill>
                <a:srgbClr val="0A569F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426452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50" y="439684"/>
            <a:ext cx="7337254" cy="55426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0029" y="6315466"/>
            <a:ext cx="370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Gershenwald</a:t>
            </a:r>
            <a:r>
              <a:rPr lang="en-US" dirty="0" smtClean="0"/>
              <a:t> et al. </a:t>
            </a:r>
            <a:r>
              <a:rPr lang="en-US" i="1" dirty="0" smtClean="0"/>
              <a:t>CA Cancer JC</a:t>
            </a:r>
            <a:r>
              <a:rPr lang="en-US" dirty="0" smtClean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686319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6861" y="1621481"/>
            <a:ext cx="8229600" cy="4525963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rgbClr val="7F7F7F"/>
              </a:solidFill>
            </a:endParaRPr>
          </a:p>
          <a:p>
            <a:r>
              <a:rPr lang="en-US" sz="2400" dirty="0" err="1" smtClean="0">
                <a:solidFill>
                  <a:srgbClr val="7F7F7F"/>
                </a:solidFill>
              </a:rPr>
              <a:t>Possibilidade</a:t>
            </a:r>
            <a:r>
              <a:rPr lang="en-US" sz="2400" dirty="0" smtClean="0">
                <a:solidFill>
                  <a:srgbClr val="7F7F7F"/>
                </a:solidFill>
              </a:rPr>
              <a:t> de </a:t>
            </a:r>
            <a:r>
              <a:rPr lang="en-US" sz="2400" dirty="0" err="1" smtClean="0">
                <a:solidFill>
                  <a:srgbClr val="7F7F7F"/>
                </a:solidFill>
              </a:rPr>
              <a:t>acompanhamento</a:t>
            </a:r>
            <a:endParaRPr lang="en-US" sz="2400" dirty="0" smtClean="0">
              <a:solidFill>
                <a:srgbClr val="7F7F7F"/>
              </a:solidFill>
            </a:endParaRPr>
          </a:p>
          <a:p>
            <a:endParaRPr lang="en-US" sz="2400" dirty="0" smtClean="0">
              <a:solidFill>
                <a:srgbClr val="7F7F7F"/>
              </a:solidFill>
            </a:endParaRPr>
          </a:p>
          <a:p>
            <a:r>
              <a:rPr lang="en-US" sz="2400" dirty="0" err="1" smtClean="0">
                <a:solidFill>
                  <a:srgbClr val="7F7F7F"/>
                </a:solidFill>
              </a:rPr>
              <a:t>Detecção</a:t>
            </a:r>
            <a:r>
              <a:rPr lang="en-US" sz="2400" dirty="0" smtClean="0">
                <a:solidFill>
                  <a:srgbClr val="7F7F7F"/>
                </a:solidFill>
              </a:rPr>
              <a:t> de LNNS +</a:t>
            </a:r>
          </a:p>
          <a:p>
            <a:endParaRPr lang="en-US" sz="2400" dirty="0" smtClean="0">
              <a:solidFill>
                <a:srgbClr val="7F7F7F"/>
              </a:solidFill>
            </a:endParaRPr>
          </a:p>
          <a:p>
            <a:r>
              <a:rPr lang="en-US" sz="2400" dirty="0" err="1" smtClean="0">
                <a:solidFill>
                  <a:srgbClr val="7F7F7F"/>
                </a:solidFill>
              </a:rPr>
              <a:t>Estadiamento</a:t>
            </a:r>
            <a:endParaRPr lang="en-US" sz="2400" dirty="0" smtClean="0">
              <a:solidFill>
                <a:srgbClr val="7F7F7F"/>
              </a:solidFill>
            </a:endParaRPr>
          </a:p>
          <a:p>
            <a:endParaRPr lang="en-US" sz="2400" dirty="0">
              <a:solidFill>
                <a:srgbClr val="7F7F7F"/>
              </a:solidFill>
            </a:endParaRPr>
          </a:p>
          <a:p>
            <a:r>
              <a:rPr lang="en-US" sz="2400" dirty="0" err="1" smtClean="0">
                <a:solidFill>
                  <a:srgbClr val="7F7F7F"/>
                </a:solidFill>
              </a:rPr>
              <a:t>Seleção</a:t>
            </a:r>
            <a:r>
              <a:rPr lang="en-US" sz="2400" dirty="0" smtClean="0">
                <a:solidFill>
                  <a:srgbClr val="7F7F7F"/>
                </a:solidFill>
              </a:rPr>
              <a:t> de </a:t>
            </a:r>
            <a:r>
              <a:rPr lang="en-US" sz="2400" dirty="0" err="1" smtClean="0">
                <a:solidFill>
                  <a:srgbClr val="7F7F7F"/>
                </a:solidFill>
              </a:rPr>
              <a:t>pacientes</a:t>
            </a:r>
            <a:r>
              <a:rPr lang="en-US" sz="2400" dirty="0" smtClean="0">
                <a:solidFill>
                  <a:srgbClr val="7F7F7F"/>
                </a:solidFill>
              </a:rPr>
              <a:t> </a:t>
            </a:r>
            <a:r>
              <a:rPr lang="en-US" sz="2400" dirty="0" err="1" smtClean="0">
                <a:solidFill>
                  <a:srgbClr val="7F7F7F"/>
                </a:solidFill>
              </a:rPr>
              <a:t>para</a:t>
            </a:r>
            <a:r>
              <a:rPr lang="en-US" sz="2400" dirty="0" smtClean="0">
                <a:solidFill>
                  <a:srgbClr val="7F7F7F"/>
                </a:solidFill>
              </a:rPr>
              <a:t> </a:t>
            </a:r>
            <a:r>
              <a:rPr lang="en-US" sz="2400" dirty="0" err="1" smtClean="0">
                <a:solidFill>
                  <a:srgbClr val="7F7F7F"/>
                </a:solidFill>
              </a:rPr>
              <a:t>adjuvância</a:t>
            </a:r>
            <a:endParaRPr lang="en-US" sz="2400" dirty="0" smtClean="0">
              <a:solidFill>
                <a:srgbClr val="7F7F7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4093" y="4193703"/>
            <a:ext cx="1878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7F7F7F"/>
                </a:solidFill>
              </a:rPr>
              <a:t>Faries</a:t>
            </a:r>
            <a:r>
              <a:rPr lang="en-US" sz="1400" dirty="0" smtClean="0">
                <a:solidFill>
                  <a:srgbClr val="7F7F7F"/>
                </a:solidFill>
              </a:rPr>
              <a:t> et al. </a:t>
            </a:r>
            <a:r>
              <a:rPr lang="en-US" sz="1400" i="1" dirty="0" smtClean="0">
                <a:solidFill>
                  <a:srgbClr val="7F7F7F"/>
                </a:solidFill>
              </a:rPr>
              <a:t>NEJM </a:t>
            </a:r>
            <a:r>
              <a:rPr lang="en-US" sz="1400" dirty="0" smtClean="0">
                <a:solidFill>
                  <a:srgbClr val="7F7F7F"/>
                </a:solidFill>
              </a:rPr>
              <a:t>2017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07652" y="5122783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 smtClean="0">
                <a:solidFill>
                  <a:srgbClr val="7F7F7F"/>
                </a:solidFill>
              </a:rPr>
              <a:t>Pasquali</a:t>
            </a:r>
            <a:r>
              <a:rPr lang="en-US" sz="1400" dirty="0" smtClean="0">
                <a:solidFill>
                  <a:srgbClr val="7F7F7F"/>
                </a:solidFill>
              </a:rPr>
              <a:t> et al. </a:t>
            </a:r>
            <a:r>
              <a:rPr lang="en-US" sz="1400" i="1" dirty="0" smtClean="0">
                <a:solidFill>
                  <a:srgbClr val="7F7F7F"/>
                </a:solidFill>
              </a:rPr>
              <a:t>JCO </a:t>
            </a:r>
            <a:r>
              <a:rPr lang="en-US" sz="1400" dirty="0" smtClean="0">
                <a:solidFill>
                  <a:srgbClr val="7F7F7F"/>
                </a:solidFill>
              </a:rPr>
              <a:t>2014</a:t>
            </a:r>
          </a:p>
          <a:p>
            <a:pPr algn="r"/>
            <a:r>
              <a:rPr lang="en-US" sz="1400" dirty="0" smtClean="0">
                <a:solidFill>
                  <a:srgbClr val="7F7F7F"/>
                </a:solidFill>
              </a:rPr>
              <a:t>Bertolli et al. </a:t>
            </a:r>
            <a:r>
              <a:rPr lang="en-US" sz="1400" i="1" dirty="0" smtClean="0">
                <a:solidFill>
                  <a:srgbClr val="7F7F7F"/>
                </a:solidFill>
              </a:rPr>
              <a:t>Oral presentation </a:t>
            </a:r>
            <a:r>
              <a:rPr lang="en-US" sz="1400" dirty="0" smtClean="0">
                <a:solidFill>
                  <a:srgbClr val="7F7F7F"/>
                </a:solidFill>
              </a:rPr>
              <a:t>WCM / SMR 2017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54038" y="6268466"/>
            <a:ext cx="2929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7F7F7F"/>
                </a:solidFill>
              </a:rPr>
              <a:t>Gershenwald</a:t>
            </a:r>
            <a:r>
              <a:rPr lang="en-US" sz="1400" dirty="0" smtClean="0">
                <a:solidFill>
                  <a:srgbClr val="7F7F7F"/>
                </a:solidFill>
              </a:rPr>
              <a:t> et al. </a:t>
            </a:r>
            <a:r>
              <a:rPr lang="en-US" sz="1400" i="1" dirty="0" smtClean="0">
                <a:solidFill>
                  <a:srgbClr val="7F7F7F"/>
                </a:solidFill>
              </a:rPr>
              <a:t>CA Cancer JC</a:t>
            </a:r>
            <a:r>
              <a:rPr lang="en-US" sz="1400" dirty="0" smtClean="0">
                <a:solidFill>
                  <a:srgbClr val="7F7F7F"/>
                </a:solidFill>
              </a:rPr>
              <a:t> 2017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6861" y="450749"/>
            <a:ext cx="86563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 smtClean="0">
                <a:solidFill>
                  <a:srgbClr val="0A569F"/>
                </a:solidFill>
                <a:latin typeface="Arial"/>
                <a:cs typeface="Arial"/>
              </a:rPr>
              <a:t>Por que devemos parar de esvaziar pacientes com LNS +?</a:t>
            </a:r>
            <a:endParaRPr lang="pt-BR" sz="3200" b="1" dirty="0">
              <a:solidFill>
                <a:srgbClr val="0A569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4699" y="699784"/>
            <a:ext cx="1513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A569F"/>
                </a:solidFill>
                <a:latin typeface="Chalkduster"/>
                <a:cs typeface="Chalkduster"/>
              </a:rPr>
              <a:t>alguns</a:t>
            </a:r>
            <a:endParaRPr lang="en-US" sz="2400" dirty="0">
              <a:solidFill>
                <a:srgbClr val="0A569F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44671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0" y="671790"/>
            <a:ext cx="5282763" cy="2872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4" y="3593402"/>
            <a:ext cx="5399524" cy="254293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609836" y="425622"/>
            <a:ext cx="3534164" cy="6367816"/>
            <a:chOff x="5419395" y="80639"/>
            <a:chExt cx="3724605" cy="671094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19395" y="1663157"/>
              <a:ext cx="3517053" cy="145148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14926" y="80639"/>
              <a:ext cx="3533641" cy="148172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37400" y="3265835"/>
              <a:ext cx="3299048" cy="166315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01349" y="5084333"/>
              <a:ext cx="3442651" cy="1707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5999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43681" y="1569994"/>
            <a:ext cx="8656637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0A569F"/>
                </a:solidFill>
                <a:latin typeface="Arial"/>
                <a:cs typeface="Arial"/>
              </a:rPr>
              <a:t>Por que devemos parar de esvaziar pacientes com LNS +?</a:t>
            </a:r>
            <a:endParaRPr lang="pt-BR" sz="3200" b="1" dirty="0">
              <a:solidFill>
                <a:srgbClr val="0A569F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43681" y="3041135"/>
            <a:ext cx="8656637" cy="17526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Eduardo Bertolli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TSBCO, TCBC</a:t>
            </a:r>
          </a:p>
          <a:p>
            <a:pPr marL="0" indent="0" algn="ctr">
              <a:buNone/>
            </a:pPr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t-BR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Cirurgião Oncológico </a:t>
            </a:r>
            <a:r>
              <a:rPr lang="pt-BR" sz="2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 Núcleo de Câncer de Pele do AC Camargo </a:t>
            </a:r>
            <a:r>
              <a:rPr lang="pt-BR" sz="2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Cancer</a:t>
            </a:r>
            <a:r>
              <a:rPr lang="pt-BR" sz="2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Center (SP</a:t>
            </a:r>
            <a:r>
              <a:rPr lang="pt-BR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), </a:t>
            </a:r>
            <a:r>
              <a:rPr lang="pt-BR" sz="2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 </a:t>
            </a:r>
            <a:r>
              <a:rPr lang="pt-BR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Centro de Oncologia do Hospital Alemão Oswaldo Cruz (SP) e do Núcleo de Cirurgia Oncológica da BP (SP)</a:t>
            </a:r>
          </a:p>
          <a:p>
            <a:pPr marL="0" indent="0" algn="ctr">
              <a:buNone/>
            </a:pPr>
            <a:endParaRPr lang="pt-BR" sz="2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397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A569F"/>
                </a:solidFill>
                <a:latin typeface="Arial"/>
                <a:cs typeface="Arial"/>
              </a:rPr>
              <a:t>Conclusões</a:t>
            </a:r>
            <a:endParaRPr lang="en-US" sz="3200" b="1" dirty="0">
              <a:solidFill>
                <a:srgbClr val="0A569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21730" y="2718573"/>
            <a:ext cx="4389438" cy="3078848"/>
          </a:xfrm>
          <a:prstGeom prst="rect">
            <a:avLst/>
          </a:prstGeom>
          <a:noFill/>
          <a:ln w="57150" cmpd="sng">
            <a:solidFill>
              <a:srgbClr val="4F81BD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Melanomas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primários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baixo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risco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LNS com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pouco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volume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tumoral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Recusa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paciente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Lesões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spitzóides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atípicas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Localizações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não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habituais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0291" t="22750" r="38963" b="14709"/>
          <a:stretch/>
        </p:blipFill>
        <p:spPr>
          <a:xfrm>
            <a:off x="5032531" y="1417638"/>
            <a:ext cx="3229600" cy="45381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70889" y="6355142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NCCN v1. 2018</a:t>
            </a:r>
          </a:p>
        </p:txBody>
      </p:sp>
      <p:sp>
        <p:nvSpPr>
          <p:cNvPr id="6" name="Left Arrow 5"/>
          <p:cNvSpPr/>
          <p:nvPr/>
        </p:nvSpPr>
        <p:spPr>
          <a:xfrm rot="19625479">
            <a:off x="7748803" y="3082125"/>
            <a:ext cx="499686" cy="197802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 w="28575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30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62919" y="2645631"/>
            <a:ext cx="4009080" cy="3289514"/>
          </a:xfrm>
          <a:solidFill>
            <a:srgbClr val="FFFFFF"/>
          </a:solidFill>
          <a:ln w="57150" cmpd="sng">
            <a:solidFill>
              <a:srgbClr val="4F81BD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7F7F7F"/>
                </a:solidFill>
              </a:rPr>
              <a:t>Melanomas de </a:t>
            </a:r>
            <a:r>
              <a:rPr lang="en-US" sz="2000" dirty="0" err="1" smtClean="0">
                <a:solidFill>
                  <a:srgbClr val="7F7F7F"/>
                </a:solidFill>
              </a:rPr>
              <a:t>maior</a:t>
            </a:r>
            <a:r>
              <a:rPr lang="en-US" sz="2000" dirty="0" smtClean="0">
                <a:solidFill>
                  <a:srgbClr val="7F7F7F"/>
                </a:solidFill>
              </a:rPr>
              <a:t> </a:t>
            </a:r>
            <a:r>
              <a:rPr lang="en-US" sz="2000" dirty="0" err="1" smtClean="0">
                <a:solidFill>
                  <a:srgbClr val="7F7F7F"/>
                </a:solidFill>
              </a:rPr>
              <a:t>risco</a:t>
            </a:r>
            <a:r>
              <a:rPr lang="en-US" sz="2000" dirty="0" smtClean="0">
                <a:solidFill>
                  <a:srgbClr val="7F7F7F"/>
                </a:solidFill>
              </a:rPr>
              <a:t> </a:t>
            </a:r>
            <a:r>
              <a:rPr lang="en-US" sz="2000" dirty="0" err="1" smtClean="0">
                <a:solidFill>
                  <a:srgbClr val="7F7F7F"/>
                </a:solidFill>
              </a:rPr>
              <a:t>ou</a:t>
            </a:r>
            <a:r>
              <a:rPr lang="en-US" sz="2000" dirty="0" smtClean="0">
                <a:solidFill>
                  <a:srgbClr val="7F7F7F"/>
                </a:solidFill>
              </a:rPr>
              <a:t> LNS com </a:t>
            </a:r>
            <a:r>
              <a:rPr lang="en-US" sz="2000" dirty="0" err="1" smtClean="0">
                <a:solidFill>
                  <a:srgbClr val="7F7F7F"/>
                </a:solidFill>
              </a:rPr>
              <a:t>grande</a:t>
            </a:r>
            <a:r>
              <a:rPr lang="en-US" sz="2000" dirty="0" smtClean="0">
                <a:solidFill>
                  <a:srgbClr val="7F7F7F"/>
                </a:solidFill>
              </a:rPr>
              <a:t> </a:t>
            </a:r>
            <a:r>
              <a:rPr lang="en-US" sz="2000" dirty="0" err="1" smtClean="0">
                <a:solidFill>
                  <a:srgbClr val="7F7F7F"/>
                </a:solidFill>
              </a:rPr>
              <a:t>carga</a:t>
            </a:r>
            <a:r>
              <a:rPr lang="en-US" sz="2000" dirty="0" smtClean="0">
                <a:solidFill>
                  <a:srgbClr val="7F7F7F"/>
                </a:solidFill>
              </a:rPr>
              <a:t> </a:t>
            </a:r>
            <a:r>
              <a:rPr lang="en-US" sz="2000" dirty="0" err="1" smtClean="0">
                <a:solidFill>
                  <a:srgbClr val="7F7F7F"/>
                </a:solidFill>
              </a:rPr>
              <a:t>tumoral</a:t>
            </a:r>
            <a:endParaRPr lang="en-US" sz="20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7F7F7F"/>
                </a:solidFill>
              </a:rPr>
              <a:t>Demanda</a:t>
            </a:r>
            <a:r>
              <a:rPr lang="en-US" sz="2000" dirty="0" smtClean="0">
                <a:solidFill>
                  <a:srgbClr val="7F7F7F"/>
                </a:solidFill>
              </a:rPr>
              <a:t> do </a:t>
            </a:r>
            <a:r>
              <a:rPr lang="en-US" sz="2000" dirty="0" err="1" smtClean="0">
                <a:solidFill>
                  <a:srgbClr val="7F7F7F"/>
                </a:solidFill>
              </a:rPr>
              <a:t>paciente</a:t>
            </a:r>
            <a:endParaRPr lang="en-US" sz="20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7F7F7F"/>
                </a:solidFill>
              </a:rPr>
              <a:t>Impossibilidade</a:t>
            </a:r>
            <a:r>
              <a:rPr lang="en-US" sz="2000" dirty="0" smtClean="0">
                <a:solidFill>
                  <a:srgbClr val="7F7F7F"/>
                </a:solidFill>
              </a:rPr>
              <a:t> de </a:t>
            </a:r>
            <a:r>
              <a:rPr lang="en-US" sz="2000" dirty="0" err="1" smtClean="0">
                <a:solidFill>
                  <a:srgbClr val="7F7F7F"/>
                </a:solidFill>
              </a:rPr>
              <a:t>seguimento</a:t>
            </a:r>
            <a:r>
              <a:rPr lang="en-US" sz="2000" dirty="0" smtClean="0">
                <a:solidFill>
                  <a:srgbClr val="7F7F7F"/>
                </a:solidFill>
              </a:rPr>
              <a:t> </a:t>
            </a:r>
            <a:r>
              <a:rPr lang="en-US" sz="2000" dirty="0" err="1" smtClean="0">
                <a:solidFill>
                  <a:srgbClr val="7F7F7F"/>
                </a:solidFill>
              </a:rPr>
              <a:t>adequado</a:t>
            </a:r>
            <a:endParaRPr lang="en-US" sz="20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7F7F7F"/>
                </a:solidFill>
              </a:rPr>
              <a:t>Critério</a:t>
            </a:r>
            <a:r>
              <a:rPr lang="en-US" sz="2000" dirty="0" smtClean="0">
                <a:solidFill>
                  <a:srgbClr val="7F7F7F"/>
                </a:solidFill>
              </a:rPr>
              <a:t> de </a:t>
            </a:r>
            <a:r>
              <a:rPr lang="en-US" sz="2000" dirty="0" err="1" smtClean="0">
                <a:solidFill>
                  <a:srgbClr val="7F7F7F"/>
                </a:solidFill>
              </a:rPr>
              <a:t>inclusão</a:t>
            </a:r>
            <a:r>
              <a:rPr lang="en-US" sz="2000" dirty="0" smtClean="0">
                <a:solidFill>
                  <a:srgbClr val="7F7F7F"/>
                </a:solidFill>
              </a:rPr>
              <a:t> </a:t>
            </a:r>
            <a:r>
              <a:rPr lang="en-US" sz="2000" dirty="0" err="1" smtClean="0">
                <a:solidFill>
                  <a:srgbClr val="7F7F7F"/>
                </a:solidFill>
              </a:rPr>
              <a:t>para</a:t>
            </a:r>
            <a:r>
              <a:rPr lang="en-US" sz="2000" dirty="0" smtClean="0">
                <a:solidFill>
                  <a:srgbClr val="7F7F7F"/>
                </a:solidFill>
              </a:rPr>
              <a:t> clinical trial</a:t>
            </a:r>
            <a:endParaRPr lang="en-US" sz="2000" dirty="0">
              <a:solidFill>
                <a:srgbClr val="7F7F7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0291" t="22750" r="38963" b="14709"/>
          <a:stretch/>
        </p:blipFill>
        <p:spPr>
          <a:xfrm>
            <a:off x="5032531" y="1417638"/>
            <a:ext cx="3229600" cy="45381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70889" y="6355142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NCCN v1. 2018</a:t>
            </a:r>
          </a:p>
        </p:txBody>
      </p:sp>
      <p:sp>
        <p:nvSpPr>
          <p:cNvPr id="8" name="Left Arrow 7"/>
          <p:cNvSpPr/>
          <p:nvPr/>
        </p:nvSpPr>
        <p:spPr>
          <a:xfrm rot="19625479">
            <a:off x="8173470" y="4226758"/>
            <a:ext cx="499686" cy="197802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 w="28575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0A569F"/>
                </a:solidFill>
                <a:latin typeface="Arial"/>
                <a:cs typeface="Arial"/>
              </a:rPr>
              <a:t>Conclusões</a:t>
            </a:r>
            <a:endParaRPr lang="en-US" sz="3200" b="1" dirty="0">
              <a:solidFill>
                <a:srgbClr val="0A569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4880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633" y="1365858"/>
            <a:ext cx="86087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A569F"/>
                </a:solidFill>
              </a:rPr>
              <a:t>Muito</a:t>
            </a:r>
            <a:r>
              <a:rPr lang="en-US" sz="2800" b="1" dirty="0" smtClean="0">
                <a:solidFill>
                  <a:srgbClr val="0A569F"/>
                </a:solidFill>
              </a:rPr>
              <a:t> obrigado!</a:t>
            </a:r>
          </a:p>
          <a:p>
            <a:pPr algn="ctr"/>
            <a:r>
              <a:rPr lang="en-US" sz="2800" b="1" dirty="0" smtClean="0">
                <a:solidFill>
                  <a:srgbClr val="0A569F"/>
                </a:solidFill>
              </a:rPr>
              <a:t>Thank you very much!</a:t>
            </a:r>
          </a:p>
          <a:p>
            <a:pPr algn="ctr"/>
            <a:r>
              <a:rPr lang="en-US" sz="2800" b="1" dirty="0" err="1" smtClean="0">
                <a:solidFill>
                  <a:srgbClr val="0A569F"/>
                </a:solidFill>
              </a:rPr>
              <a:t>Vielen</a:t>
            </a:r>
            <a:r>
              <a:rPr lang="en-US" sz="2800" b="1" dirty="0" smtClean="0">
                <a:solidFill>
                  <a:srgbClr val="0A569F"/>
                </a:solidFill>
              </a:rPr>
              <a:t> Dank!</a:t>
            </a:r>
          </a:p>
          <a:p>
            <a:pPr algn="ctr"/>
            <a:r>
              <a:rPr lang="en-US" sz="2800" b="1" dirty="0" smtClean="0">
                <a:solidFill>
                  <a:srgbClr val="0A569F"/>
                </a:solidFill>
              </a:rPr>
              <a:t>Merci beaucoup!</a:t>
            </a:r>
          </a:p>
          <a:p>
            <a:pPr algn="ctr"/>
            <a:r>
              <a:rPr lang="en-US" sz="2800" b="1" dirty="0" smtClean="0">
                <a:solidFill>
                  <a:srgbClr val="0A569F"/>
                </a:solidFill>
              </a:rPr>
              <a:t>Grazie mille!</a:t>
            </a:r>
          </a:p>
          <a:p>
            <a:pPr algn="ctr"/>
            <a:r>
              <a:rPr lang="en-US" sz="2800" b="1" dirty="0" smtClean="0">
                <a:solidFill>
                  <a:srgbClr val="0A569F"/>
                </a:solidFill>
              </a:rPr>
              <a:t>¡</a:t>
            </a:r>
            <a:r>
              <a:rPr lang="en-US" sz="2800" b="1" dirty="0" err="1" smtClean="0">
                <a:solidFill>
                  <a:srgbClr val="0A569F"/>
                </a:solidFill>
              </a:rPr>
              <a:t>Muchas</a:t>
            </a:r>
            <a:r>
              <a:rPr lang="en-US" sz="2800" b="1" dirty="0" smtClean="0">
                <a:solidFill>
                  <a:srgbClr val="0A569F"/>
                </a:solidFill>
              </a:rPr>
              <a:t> gracias!</a:t>
            </a:r>
            <a:endParaRPr lang="en-US" sz="2800" b="1" dirty="0">
              <a:solidFill>
                <a:srgbClr val="0A569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0903" y="4614194"/>
            <a:ext cx="3162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A569F"/>
                </a:solidFill>
              </a:rPr>
              <a:t>ebertolli@hotmail.com</a:t>
            </a:r>
            <a:endParaRPr lang="en-US" sz="2400" b="1" dirty="0">
              <a:solidFill>
                <a:srgbClr val="0A56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2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90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810097"/>
            <a:ext cx="8229600" cy="1143000"/>
          </a:xfrm>
        </p:spPr>
        <p:txBody>
          <a:bodyPr/>
          <a:lstStyle/>
          <a:p>
            <a:r>
              <a:rPr lang="pt-BR" sz="3200" b="1" dirty="0" smtClean="0">
                <a:solidFill>
                  <a:srgbClr val="0A569F"/>
                </a:solidFill>
                <a:latin typeface="Arial"/>
                <a:cs typeface="Arial"/>
              </a:rPr>
              <a:t>Conflito de interesses</a:t>
            </a:r>
            <a:endParaRPr lang="pt-BR" sz="3200" b="1" dirty="0">
              <a:solidFill>
                <a:srgbClr val="0A569F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879" y="2589781"/>
            <a:ext cx="4044242" cy="304599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138159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rgbClr val="0A569F"/>
                </a:solidFill>
                <a:latin typeface="Arial"/>
                <a:cs typeface="Arial"/>
              </a:rPr>
              <a:t>Sou cirurgião oncológico!</a:t>
            </a:r>
            <a:endParaRPr lang="pt-BR" sz="3200" b="1" dirty="0">
              <a:solidFill>
                <a:srgbClr val="0A569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5071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idx="4294967295"/>
          </p:nvPr>
        </p:nvSpPr>
        <p:spPr>
          <a:xfrm>
            <a:off x="243681" y="1581408"/>
            <a:ext cx="8656637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0A569F"/>
                </a:solidFill>
                <a:latin typeface="Arial"/>
                <a:cs typeface="Arial"/>
              </a:rPr>
              <a:t>Por que devemos parar de esvaziar </a:t>
            </a:r>
            <a:r>
              <a:rPr lang="pt-BR" sz="3200" b="1" dirty="0" smtClean="0">
                <a:solidFill>
                  <a:srgbClr val="0A569F"/>
                </a:solidFill>
                <a:latin typeface="Arial"/>
                <a:cs typeface="Arial"/>
              </a:rPr>
              <a:t/>
            </a:r>
            <a:br>
              <a:rPr lang="pt-BR" sz="3200" b="1" dirty="0" smtClean="0">
                <a:solidFill>
                  <a:srgbClr val="0A569F"/>
                </a:solidFill>
                <a:latin typeface="Arial"/>
                <a:cs typeface="Arial"/>
              </a:rPr>
            </a:br>
            <a:r>
              <a:rPr lang="pt-BR" sz="3200" b="1" dirty="0" smtClean="0">
                <a:solidFill>
                  <a:srgbClr val="0A569F"/>
                </a:solidFill>
                <a:latin typeface="Arial"/>
                <a:cs typeface="Arial"/>
              </a:rPr>
              <a:t>           pacientes </a:t>
            </a:r>
            <a:r>
              <a:rPr lang="pt-BR" sz="3200" b="1" dirty="0" smtClean="0">
                <a:solidFill>
                  <a:srgbClr val="0A569F"/>
                </a:solidFill>
                <a:latin typeface="Arial"/>
                <a:cs typeface="Arial"/>
              </a:rPr>
              <a:t>com LNS +?</a:t>
            </a:r>
            <a:endParaRPr lang="pt-BR" sz="3200" b="1" dirty="0">
              <a:solidFill>
                <a:srgbClr val="0A569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7273" y="2324398"/>
            <a:ext cx="1513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A569F"/>
                </a:solidFill>
                <a:latin typeface="Chalkduster"/>
                <a:cs typeface="Chalkduster"/>
              </a:rPr>
              <a:t>alguns</a:t>
            </a:r>
            <a:r>
              <a:rPr lang="en-US" sz="2800" dirty="0" smtClean="0">
                <a:solidFill>
                  <a:srgbClr val="0A569F"/>
                </a:solidFill>
                <a:latin typeface="Chalkduster"/>
                <a:cs typeface="Chalkduster"/>
              </a:rPr>
              <a:t> </a:t>
            </a:r>
            <a:endParaRPr lang="en-US" sz="2400" dirty="0">
              <a:solidFill>
                <a:srgbClr val="0A569F"/>
              </a:solidFill>
              <a:latin typeface="Chalkduster"/>
              <a:cs typeface="Chalkduster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43681" y="3051433"/>
            <a:ext cx="865632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Eduardo Bertolli</a:t>
            </a:r>
          </a:p>
          <a:p>
            <a:r>
              <a:rPr lang="pt-BR" dirty="0" smtClean="0"/>
              <a:t>TSBCO, TCBC</a:t>
            </a:r>
          </a:p>
          <a:p>
            <a:endParaRPr lang="pt-BR" dirty="0" smtClean="0"/>
          </a:p>
          <a:p>
            <a:r>
              <a:rPr lang="pt-BR" sz="2900" dirty="0" smtClean="0"/>
              <a:t>Cirurgião Oncológico do Núcleo de Câncer de Pele do AC Camargo </a:t>
            </a:r>
            <a:r>
              <a:rPr lang="pt-BR" sz="2900" dirty="0" err="1" smtClean="0"/>
              <a:t>Cancer</a:t>
            </a:r>
            <a:r>
              <a:rPr lang="pt-BR" sz="2900" dirty="0" smtClean="0"/>
              <a:t> Center (SP), do Centro de Oncologia do Hospital Alemão Oswaldo Cruz (SP) e do Núcleo de Cirurgia Oncológica da BP (SP)</a:t>
            </a:r>
          </a:p>
          <a:p>
            <a:endParaRPr lang="pt-BR" sz="2900" dirty="0"/>
          </a:p>
        </p:txBody>
      </p:sp>
    </p:spTree>
    <p:extLst>
      <p:ext uri="{BB962C8B-B14F-4D97-AF65-F5344CB8AC3E}">
        <p14:creationId xmlns:p14="http://schemas.microsoft.com/office/powerpoint/2010/main" val="2224564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7880"/>
            <a:ext cx="9144000" cy="426212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9625479">
            <a:off x="5506962" y="856421"/>
            <a:ext cx="499686" cy="197802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 w="28575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19625479">
            <a:off x="4704323" y="2644582"/>
            <a:ext cx="499686" cy="197802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 w="28575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2202018">
            <a:off x="4705599" y="4138102"/>
            <a:ext cx="499686" cy="197802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 w="28575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78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6" y="1508656"/>
            <a:ext cx="9144000" cy="400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30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9349" y="5596344"/>
            <a:ext cx="258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Morton et al. </a:t>
            </a:r>
            <a:r>
              <a:rPr lang="en-US" i="1" dirty="0" smtClean="0"/>
              <a:t>NEJM, </a:t>
            </a:r>
            <a:r>
              <a:rPr lang="en-US" dirty="0" smtClean="0"/>
              <a:t>2014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0" y="1014614"/>
            <a:ext cx="9095946" cy="45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52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9349" y="5645745"/>
            <a:ext cx="258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Morton et al. </a:t>
            </a:r>
            <a:r>
              <a:rPr lang="en-US" i="1" dirty="0" smtClean="0"/>
              <a:t>NEJM, </a:t>
            </a:r>
            <a:r>
              <a:rPr lang="en-US" dirty="0" smtClean="0"/>
              <a:t>2014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5" y="1118880"/>
            <a:ext cx="9095946" cy="452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7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8483"/>
            <a:ext cx="9144000" cy="274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1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470</Words>
  <Application>Microsoft Macintosh PowerPoint</Application>
  <PresentationFormat>On-screen Show (4:3)</PresentationFormat>
  <Paragraphs>97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Por que devemos parar de esvaziar pacientes com LNS +?</vt:lpstr>
      <vt:lpstr>Conflito de interesses</vt:lpstr>
      <vt:lpstr>Por que devemos parar de esvaziar             pacientes com LNS +?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Conclusões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 que devemos parar de esvaziar pacientes com LNS +?</dc:title>
  <dc:creator>Lilian Days de Almeida Bertolli</dc:creator>
  <cp:lastModifiedBy>planer2</cp:lastModifiedBy>
  <cp:revision>40</cp:revision>
  <dcterms:created xsi:type="dcterms:W3CDTF">2017-11-01T23:26:18Z</dcterms:created>
  <dcterms:modified xsi:type="dcterms:W3CDTF">2018-01-10T19:37:31Z</dcterms:modified>
</cp:coreProperties>
</file>