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5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6" autoAdjust="0"/>
    <p:restoredTop sz="94673"/>
  </p:normalViewPr>
  <p:slideViewPr>
    <p:cSldViewPr snapToGrid="0" snapToObjects="1">
      <p:cViewPr varScale="1">
        <p:scale>
          <a:sx n="185" d="100"/>
          <a:sy n="185" d="100"/>
        </p:scale>
        <p:origin x="-3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EEAEF-0E18-5F41-9D58-01E780E7BCF2}" type="datetimeFigureOut">
              <a:rPr lang="en-US" smtClean="0"/>
              <a:t>16/01/18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B0927-EB5E-C84A-A502-282BD49F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14DFC-41D9-46F5-98B7-47AD96E565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DF98-E979-D848-B3BE-B74998392D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14DFC-41D9-46F5-98B7-47AD96E565F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2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14DFC-41D9-46F5-98B7-47AD96E565F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Survival</a:t>
            </a:r>
            <a:r>
              <a:rPr lang="en-GB" baseline="0" dirty="0"/>
              <a:t> similar which means spending time in proportionately different disease states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69BF-6E27-4C15-9C19-390D152B581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4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9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188919"/>
            <a:ext cx="8350250" cy="100806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188919"/>
            <a:ext cx="8350250" cy="100806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5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188919"/>
            <a:ext cx="8350250" cy="100806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3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7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6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3"/>
            <a:ext cx="8229600" cy="97219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460"/>
            <a:ext cx="8229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5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188919"/>
            <a:ext cx="8350250" cy="100806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188919"/>
            <a:ext cx="8350250" cy="100806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8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7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4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4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verlay Left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Content_0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82305" y="3169921"/>
            <a:ext cx="3783707" cy="2772765"/>
          </a:xfrm>
        </p:spPr>
        <p:txBody>
          <a:bodyPr/>
          <a:lstStyle>
            <a:lvl1pPr marL="0" indent="0">
              <a:buFont typeface="Arial"/>
              <a:buNone/>
              <a:defRPr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82305" y="2458932"/>
            <a:ext cx="3783707" cy="710989"/>
          </a:xfrm>
        </p:spPr>
        <p:txBody>
          <a:bodyPr/>
          <a:lstStyle>
            <a:lvl1pPr>
              <a:defRPr b="1" i="0" cap="all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 smtClean="0"/>
              <a:t>Sub heading over 2 lines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2305" y="243278"/>
            <a:ext cx="7179392" cy="1143000"/>
          </a:xfrm>
        </p:spPr>
        <p:txBody>
          <a:bodyPr/>
          <a:lstStyle>
            <a:lvl1pPr algn="l">
              <a:defRPr sz="2100" spc="3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Mo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368" y="6614241"/>
            <a:ext cx="540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04D9-EF16-F44C-B7AC-271DEDBCA0B9}" type="datetimeFigureOut">
              <a:rPr lang="en-US" smtClean="0"/>
              <a:t>16/01/18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EFAC-07D0-C743-8EFF-6DA1C7E3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6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3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6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6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311907"/>
            <a:ext cx="4098924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9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2.jpg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D143-4315-684A-BFE4-70E20BDA4675}" type="datetimeFigureOut">
              <a:rPr lang="en-US" smtClean="0"/>
              <a:t>16/01/18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892E-050B-CE47-A54C-55270A2C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6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20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97" y="6082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Reproducibility in a Hospital-based Registry: DFCI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3590" y="5429251"/>
            <a:ext cx="1904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Francini</a:t>
            </a:r>
            <a:r>
              <a:rPr lang="en-US" sz="1200" dirty="0"/>
              <a:t> et al GUASCO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26CD61-A457-43B0-AF8D-5F55312E6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" t="28412" r="5221" b="16385"/>
          <a:stretch/>
        </p:blipFill>
        <p:spPr>
          <a:xfrm>
            <a:off x="384561" y="2318581"/>
            <a:ext cx="8282036" cy="28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634388"/>
            <a:ext cx="8350250" cy="100806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A569F"/>
                </a:solidFill>
                <a:latin typeface="+mn-lt"/>
              </a:rPr>
              <a:t>Reproducibility over the ages</a:t>
            </a:r>
            <a:br>
              <a:rPr lang="en-US" sz="3600" b="1" dirty="0">
                <a:solidFill>
                  <a:srgbClr val="0A569F"/>
                </a:solidFill>
                <a:latin typeface="+mn-lt"/>
              </a:rPr>
            </a:br>
            <a:r>
              <a:rPr lang="en-GB" sz="3600" b="1" dirty="0">
                <a:solidFill>
                  <a:srgbClr val="0A569F"/>
                </a:solidFill>
                <a:latin typeface="+mn-lt"/>
              </a:rPr>
              <a:t>SWOG S8894 - Bilateral orchiectomy ± </a:t>
            </a:r>
            <a:r>
              <a:rPr lang="en-GB" sz="3600" b="1" dirty="0" err="1">
                <a:solidFill>
                  <a:srgbClr val="0A569F"/>
                </a:solidFill>
                <a:latin typeface="+mn-lt"/>
              </a:rPr>
              <a:t>flutamide</a:t>
            </a:r>
            <a:endParaRPr lang="en-US" sz="3600" b="1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BE6084F-C2C0-4249-98DC-1D5A74C71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6568" y="5526433"/>
            <a:ext cx="4098924" cy="292894"/>
          </a:xfrm>
        </p:spPr>
        <p:txBody>
          <a:bodyPr/>
          <a:lstStyle/>
          <a:p>
            <a:r>
              <a:rPr lang="en-GB" sz="900" b="1" dirty="0" err="1"/>
              <a:t>Eisenberger</a:t>
            </a:r>
            <a:r>
              <a:rPr lang="en-GB" sz="900" b="1" dirty="0"/>
              <a:t> M et al. N </a:t>
            </a:r>
            <a:r>
              <a:rPr lang="en-GB" sz="900" b="1" dirty="0" err="1"/>
              <a:t>Engl</a:t>
            </a:r>
            <a:r>
              <a:rPr lang="en-GB" sz="900" b="1" dirty="0"/>
              <a:t> J Med 1998;339:1036-42</a:t>
            </a:r>
          </a:p>
        </p:txBody>
      </p:sp>
      <p:sp>
        <p:nvSpPr>
          <p:cNvPr id="4" name="Text Placeholder 14"/>
          <p:cNvSpPr txBox="1">
            <a:spLocks/>
          </p:cNvSpPr>
          <p:nvPr/>
        </p:nvSpPr>
        <p:spPr>
          <a:xfrm>
            <a:off x="4185280" y="5703361"/>
            <a:ext cx="3711068" cy="29738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 i="1" dirty="0"/>
          </a:p>
        </p:txBody>
      </p:sp>
      <p:sp>
        <p:nvSpPr>
          <p:cNvPr id="7" name="Rectangle à coins arrondis 8"/>
          <p:cNvSpPr/>
          <p:nvPr/>
        </p:nvSpPr>
        <p:spPr>
          <a:xfrm>
            <a:off x="5583534" y="2441444"/>
            <a:ext cx="2330380" cy="1895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r>
              <a:rPr lang="en-GB" sz="1500" dirty="0">
                <a:solidFill>
                  <a:prstClr val="white"/>
                </a:solidFill>
              </a:rPr>
              <a:t>Median OS  </a:t>
            </a:r>
          </a:p>
          <a:p>
            <a:pPr algn="ctr"/>
            <a:r>
              <a:rPr lang="en-GB" sz="1500" dirty="0">
                <a:solidFill>
                  <a:prstClr val="white"/>
                </a:solidFill>
              </a:rPr>
              <a:t>(</a:t>
            </a:r>
            <a:r>
              <a:rPr lang="en-GB" sz="1500" dirty="0" err="1">
                <a:solidFill>
                  <a:prstClr val="white"/>
                </a:solidFill>
              </a:rPr>
              <a:t>orchidectomy</a:t>
            </a:r>
            <a:r>
              <a:rPr lang="en-GB" sz="1500" dirty="0">
                <a:solidFill>
                  <a:prstClr val="white"/>
                </a:solidFill>
              </a:rPr>
              <a:t> arm)</a:t>
            </a:r>
          </a:p>
          <a:p>
            <a:pPr algn="ctr"/>
            <a:r>
              <a:rPr lang="en-GB" sz="1500" dirty="0">
                <a:solidFill>
                  <a:prstClr val="white"/>
                </a:solidFill>
              </a:rPr>
              <a:t>Metastatic burden:</a:t>
            </a:r>
          </a:p>
          <a:p>
            <a:pPr algn="ctr"/>
            <a:r>
              <a:rPr lang="en-GB" sz="1500" dirty="0">
                <a:solidFill>
                  <a:prstClr val="white"/>
                </a:solidFill>
              </a:rPr>
              <a:t>“minimal”: 51 mo</a:t>
            </a:r>
          </a:p>
          <a:p>
            <a:pPr algn="ctr"/>
            <a:r>
              <a:rPr lang="en-GB" sz="1500" b="1" dirty="0">
                <a:solidFill>
                  <a:srgbClr val="FFFF00"/>
                </a:solidFill>
              </a:rPr>
              <a:t>“Extensive”: 27.5 mo</a:t>
            </a:r>
          </a:p>
        </p:txBody>
      </p:sp>
      <p:sp>
        <p:nvSpPr>
          <p:cNvPr id="8" name="ZoneTexte 12"/>
          <p:cNvSpPr txBox="1"/>
          <p:nvPr/>
        </p:nvSpPr>
        <p:spPr>
          <a:xfrm>
            <a:off x="5416044" y="4466976"/>
            <a:ext cx="2919974" cy="929919"/>
          </a:xfrm>
          <a:prstGeom prst="rect">
            <a:avLst/>
          </a:prstGeom>
          <a:noFill/>
        </p:spPr>
        <p:txBody>
          <a:bodyPr wrap="square" lIns="97967" tIns="48983" rIns="97967" bIns="48983" rtlCol="0">
            <a:spAutoFit/>
          </a:bodyPr>
          <a:lstStyle/>
          <a:p>
            <a:r>
              <a:rPr lang="en-GB" sz="1350" b="1" dirty="0">
                <a:solidFill>
                  <a:schemeClr val="accent1"/>
                </a:solidFill>
              </a:rPr>
              <a:t>Extensive: appendicular skeletal involvement (± axial skeletal involvement),  visceral (lung or liver) metastases or both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E0A3C4-C78C-4203-8620-A12DC4B8E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5" t="20893" r="50585" b="8287"/>
          <a:stretch/>
        </p:blipFill>
        <p:spPr>
          <a:xfrm>
            <a:off x="544794" y="2111375"/>
            <a:ext cx="4178894" cy="3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7" y="2200276"/>
            <a:ext cx="8350250" cy="3492104"/>
          </a:xfrm>
        </p:spPr>
        <p:txBody>
          <a:bodyPr/>
          <a:lstStyle/>
          <a:p>
            <a:r>
              <a:rPr lang="en-US" sz="1800" dirty="0"/>
              <a:t>Conventional imaging with CT A/P and bone scan is boring, old school, gold standard </a:t>
            </a:r>
            <a:r>
              <a:rPr lang="mr-IN" sz="1800" dirty="0"/>
              <a:t>…</a:t>
            </a:r>
            <a:r>
              <a:rPr lang="en-US" sz="1800" dirty="0"/>
              <a:t> like a gold nugget from a stream </a:t>
            </a:r>
            <a:r>
              <a:rPr lang="mr-IN" sz="1800" dirty="0"/>
              <a:t>…</a:t>
            </a:r>
            <a:r>
              <a:rPr lang="en-US" sz="1800" dirty="0"/>
              <a:t> it has mud on it </a:t>
            </a:r>
          </a:p>
          <a:p>
            <a:pPr lvl="1"/>
            <a:r>
              <a:rPr lang="en-US" sz="1500" dirty="0"/>
              <a:t>But ... If we had a serum blood test or new imaging that was as prognostic for OS as CT A/P and Tc bone scan </a:t>
            </a:r>
            <a:br>
              <a:rPr lang="en-US" sz="1500" dirty="0"/>
            </a:br>
            <a:r>
              <a:rPr lang="en-US" sz="1500" dirty="0"/>
              <a:t>• NEJM, Nature Paper</a:t>
            </a:r>
            <a:br>
              <a:rPr lang="en-US" sz="1500" dirty="0"/>
            </a:br>
            <a:r>
              <a:rPr lang="en-US" sz="1500" dirty="0"/>
              <a:t>• Press releases: “Biomarker heralds the future” </a:t>
            </a:r>
          </a:p>
          <a:p>
            <a:r>
              <a:rPr lang="en-US" sz="1800" dirty="0"/>
              <a:t>Can ANYONE tell me the clinical significance of a patient with 2 bone </a:t>
            </a:r>
            <a:r>
              <a:rPr lang="en-US" sz="1800" dirty="0" err="1"/>
              <a:t>mets</a:t>
            </a:r>
            <a:r>
              <a:rPr lang="en-US" sz="1800" dirty="0"/>
              <a:t> on bone scan but diffuse bone </a:t>
            </a:r>
            <a:r>
              <a:rPr lang="en-US" sz="1800" dirty="0" err="1"/>
              <a:t>mets</a:t>
            </a:r>
            <a:r>
              <a:rPr lang="en-US" sz="1800" dirty="0"/>
              <a:t> on PSMA PET positive?</a:t>
            </a:r>
          </a:p>
          <a:p>
            <a:r>
              <a:rPr lang="en-US" sz="1800" dirty="0"/>
              <a:t>May have a role in guidance for SBRT for biochemical recurrence when conventional scan is negative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05251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A Brief Word on PSMA PET Imaging</a:t>
            </a:r>
          </a:p>
        </p:txBody>
      </p:sp>
    </p:spTree>
    <p:extLst>
      <p:ext uri="{BB962C8B-B14F-4D97-AF65-F5344CB8AC3E}">
        <p14:creationId xmlns:p14="http://schemas.microsoft.com/office/powerpoint/2010/main" val="10223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566"/>
            <a:ext cx="6288088" cy="2669378"/>
          </a:xfrm>
        </p:spPr>
        <p:txBody>
          <a:bodyPr/>
          <a:lstStyle/>
          <a:p>
            <a:r>
              <a:rPr lang="en-US" dirty="0"/>
              <a:t>Clinical outcomes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“</a:t>
            </a:r>
            <a:r>
              <a:rPr lang="en-US" dirty="0" err="1"/>
              <a:t>Curvology</a:t>
            </a:r>
            <a:r>
              <a:rPr lang="en-US" dirty="0"/>
              <a:t>”</a:t>
            </a:r>
          </a:p>
          <a:p>
            <a:r>
              <a:rPr lang="en-US" dirty="0"/>
              <a:t>Treatment burden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Evidence That Volume Impacts </a:t>
            </a:r>
            <a:br>
              <a:rPr lang="en-US" b="1" dirty="0">
                <a:solidFill>
                  <a:srgbClr val="0A569F"/>
                </a:solidFill>
                <a:latin typeface="+mn-lt"/>
              </a:rPr>
            </a:br>
            <a:r>
              <a:rPr lang="en-US" b="1" dirty="0">
                <a:solidFill>
                  <a:srgbClr val="0A569F"/>
                </a:solidFill>
                <a:latin typeface="+mn-lt"/>
              </a:rPr>
              <a:t>Efficacy of Docetaxel</a:t>
            </a:r>
          </a:p>
        </p:txBody>
      </p:sp>
    </p:spTree>
    <p:extLst>
      <p:ext uri="{BB962C8B-B14F-4D97-AF65-F5344CB8AC3E}">
        <p14:creationId xmlns:p14="http://schemas.microsoft.com/office/powerpoint/2010/main" val="10897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528655"/>
            <a:ext cx="8350250" cy="10080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A569F"/>
                </a:solidFill>
                <a:latin typeface="+mn-lt"/>
              </a:rPr>
              <a:t>What are we learning from long term follow-up of CHAARTED: Overall Population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5769" y="1872445"/>
            <a:ext cx="1763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Median Follow-up: 53.7 months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2901" y="1872445"/>
            <a:ext cx="1528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Median Follow-up </a:t>
            </a:r>
          </a:p>
          <a:p>
            <a:pPr algn="ctr"/>
            <a:r>
              <a:rPr lang="en-US" sz="1350" b="1" dirty="0">
                <a:solidFill>
                  <a:srgbClr val="FF0000"/>
                </a:solidFill>
              </a:rPr>
              <a:t>28.9 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5367" y="5352181"/>
            <a:ext cx="16530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702EA0"/>
                </a:solidFill>
              </a:rPr>
              <a:t>13 months / HR 0.61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5858" y="5352181"/>
            <a:ext cx="16530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702EA0"/>
                </a:solidFill>
              </a:rPr>
              <a:t>10 months / HR 0.73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5858" y="5629181"/>
            <a:ext cx="3121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Sweeney et al NEJM 2015, Sweeney et al ESMO 2016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50A4D9-E42C-4158-973E-13702D7F1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9" t="9722" r="25156" b="3889"/>
          <a:stretch/>
        </p:blipFill>
        <p:spPr>
          <a:xfrm>
            <a:off x="642937" y="2357193"/>
            <a:ext cx="3636629" cy="2850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3E8193-56B9-4164-8ED7-EF9DA9266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06" t="18471" r="30782" b="15417"/>
          <a:stretch/>
        </p:blipFill>
        <p:spPr>
          <a:xfrm>
            <a:off x="4513814" y="2357193"/>
            <a:ext cx="4007643" cy="29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7" y="447418"/>
            <a:ext cx="8350250" cy="100806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A569F"/>
                </a:solidFill>
                <a:latin typeface="+mn-lt"/>
              </a:rPr>
              <a:t>What are we learning from long term follow-up of CHAARTED: High volume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F9E285-2D28-427A-8B50-B6EB9247D08A}"/>
              </a:ext>
            </a:extLst>
          </p:cNvPr>
          <p:cNvSpPr txBox="1"/>
          <p:nvPr/>
        </p:nvSpPr>
        <p:spPr>
          <a:xfrm>
            <a:off x="1765367" y="5343336"/>
            <a:ext cx="15649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702EA0"/>
                </a:solidFill>
              </a:rPr>
              <a:t>17 months / HR 0.6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924337-4265-4C8B-9EEE-8C5F5A08C2EC}"/>
              </a:ext>
            </a:extLst>
          </p:cNvPr>
          <p:cNvSpPr txBox="1"/>
          <p:nvPr/>
        </p:nvSpPr>
        <p:spPr>
          <a:xfrm>
            <a:off x="5775965" y="5343336"/>
            <a:ext cx="15649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702EA0"/>
                </a:solidFill>
              </a:rPr>
              <a:t>17 months / HR 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F92452-552A-4F83-AC7E-186F5150F752}"/>
              </a:ext>
            </a:extLst>
          </p:cNvPr>
          <p:cNvSpPr txBox="1"/>
          <p:nvPr/>
        </p:nvSpPr>
        <p:spPr>
          <a:xfrm>
            <a:off x="5435769" y="1872445"/>
            <a:ext cx="1763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Median Follow-up: 53.7 months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0C6184-FFF1-46CE-AC65-52FA0457EFDF}"/>
              </a:ext>
            </a:extLst>
          </p:cNvPr>
          <p:cNvSpPr txBox="1"/>
          <p:nvPr/>
        </p:nvSpPr>
        <p:spPr>
          <a:xfrm>
            <a:off x="1892901" y="1872445"/>
            <a:ext cx="1528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Median Follow-up </a:t>
            </a:r>
          </a:p>
          <a:p>
            <a:pPr algn="ctr"/>
            <a:r>
              <a:rPr lang="en-US" sz="1350" b="1" dirty="0">
                <a:solidFill>
                  <a:srgbClr val="FF0000"/>
                </a:solidFill>
              </a:rPr>
              <a:t>28.9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5858" y="5629181"/>
            <a:ext cx="3121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Sweeney et al </a:t>
            </a:r>
            <a:r>
              <a:rPr lang="en-US" sz="1050"/>
              <a:t>NEJM 2015, Sweeney </a:t>
            </a:r>
            <a:r>
              <a:rPr lang="en-US" sz="1050" dirty="0"/>
              <a:t>et al ESMO 2016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020A7D-EF7B-4569-8CC5-38B4B160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3" t="13473" r="25782" b="7224"/>
          <a:stretch/>
        </p:blipFill>
        <p:spPr>
          <a:xfrm>
            <a:off x="412067" y="2357193"/>
            <a:ext cx="3864770" cy="2884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DA76C8-21E5-4DBB-9E73-84583F0F2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3" t="7916" r="31056" b="14756"/>
          <a:stretch/>
        </p:blipFill>
        <p:spPr>
          <a:xfrm>
            <a:off x="4817702" y="2357193"/>
            <a:ext cx="3540485" cy="28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E065B064-013F-43BA-A025-65FC6253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7" y="5470361"/>
            <a:ext cx="8350250" cy="27716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/>
              <a:t>(few low volume pts have aggressive disease and benefit from early docetaxel?)</a:t>
            </a:r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76096"/>
            <a:ext cx="7886700" cy="9941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A569F"/>
                </a:solidFill>
                <a:latin typeface="+mn-lt"/>
              </a:rPr>
              <a:t>What are we learning from long term follow-up of CHAARTED: Low volume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9DE347-E66E-4C84-940C-F1F34BC2B5CB}"/>
              </a:ext>
            </a:extLst>
          </p:cNvPr>
          <p:cNvSpPr txBox="1"/>
          <p:nvPr/>
        </p:nvSpPr>
        <p:spPr>
          <a:xfrm>
            <a:off x="2101356" y="5154148"/>
            <a:ext cx="10150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2EA0"/>
                </a:solidFill>
              </a:rPr>
              <a:t>NR / HR 0.6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CE1C81-0969-46B4-8C01-64D38CFC0AD3}"/>
              </a:ext>
            </a:extLst>
          </p:cNvPr>
          <p:cNvSpPr txBox="1"/>
          <p:nvPr/>
        </p:nvSpPr>
        <p:spPr>
          <a:xfrm>
            <a:off x="5655622" y="5154148"/>
            <a:ext cx="14767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2EA0"/>
                </a:solidFill>
              </a:rPr>
              <a:t>0 months / HR 1.0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EF09F10-8AB5-4D95-9858-B3E71DF3EE80}"/>
              </a:ext>
            </a:extLst>
          </p:cNvPr>
          <p:cNvSpPr txBox="1"/>
          <p:nvPr/>
        </p:nvSpPr>
        <p:spPr>
          <a:xfrm>
            <a:off x="5425921" y="1850440"/>
            <a:ext cx="1763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Median Follow-up: 53.7 months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5BD0DC-1FC5-46CA-9889-49F7CDB57316}"/>
              </a:ext>
            </a:extLst>
          </p:cNvPr>
          <p:cNvSpPr txBox="1"/>
          <p:nvPr/>
        </p:nvSpPr>
        <p:spPr>
          <a:xfrm>
            <a:off x="1892901" y="1872445"/>
            <a:ext cx="1528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Median Follow-up </a:t>
            </a:r>
          </a:p>
          <a:p>
            <a:pPr algn="ctr"/>
            <a:r>
              <a:rPr lang="en-US" sz="1350" b="1" dirty="0">
                <a:solidFill>
                  <a:srgbClr val="FF0000"/>
                </a:solidFill>
              </a:rPr>
              <a:t>28.9 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5858" y="5664350"/>
            <a:ext cx="3121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Sweeney et al </a:t>
            </a:r>
            <a:r>
              <a:rPr lang="en-US" sz="1050"/>
              <a:t>NEJM 2015, Sweeney </a:t>
            </a:r>
            <a:r>
              <a:rPr lang="en-US" sz="1050" dirty="0"/>
              <a:t>et al ESMO 2016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4E24549-58B3-4150-BA5F-886937F8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9" t="15139" r="22734" b="8333"/>
          <a:stretch/>
        </p:blipFill>
        <p:spPr>
          <a:xfrm>
            <a:off x="552546" y="2347409"/>
            <a:ext cx="3862291" cy="280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1EBD98-D50E-4E42-BE3C-78029A627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77" t="19310" r="30937" b="13183"/>
          <a:stretch/>
        </p:blipFill>
        <p:spPr>
          <a:xfrm>
            <a:off x="4474773" y="2374401"/>
            <a:ext cx="3665783" cy="27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D5FDED8D-B073-4170-920B-1CE41CD9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5313490"/>
            <a:ext cx="8350250" cy="1562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b="1" dirty="0"/>
              <a:t>With long term follow-up low volume and high volume had a differential effect with early docetaxel</a:t>
            </a:r>
          </a:p>
          <a:p>
            <a:pPr marL="0" indent="0" algn="ctr">
              <a:buNone/>
            </a:pPr>
            <a:endParaRPr lang="en-GB" sz="15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50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A569F"/>
                </a:solidFill>
                <a:latin typeface="+mn-lt"/>
              </a:rPr>
              <a:t>What are we learning from long term follow-up of CHAARTED: Test for Heterogeneity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6D120E2B-EA11-48D7-84ED-F638E033F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7294" y="5637795"/>
            <a:ext cx="2870932" cy="162695"/>
          </a:xfrm>
        </p:spPr>
        <p:txBody>
          <a:bodyPr/>
          <a:lstStyle/>
          <a:p>
            <a:r>
              <a:rPr lang="en-US" sz="900" b="1" dirty="0"/>
              <a:t>Under review with data from Sweeney et al ESMO 2016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7616251-FD70-4043-B081-98E33E4E81AD}"/>
              </a:ext>
            </a:extLst>
          </p:cNvPr>
          <p:cNvGrpSpPr/>
          <p:nvPr/>
        </p:nvGrpSpPr>
        <p:grpSpPr>
          <a:xfrm>
            <a:off x="1821657" y="2225278"/>
            <a:ext cx="4843463" cy="2757488"/>
            <a:chOff x="2428876" y="1824038"/>
            <a:chExt cx="6457950" cy="3676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F74AE1C-D459-4C1F-86A0-8DB2B593E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624" t="26389" r="26406" b="19999"/>
            <a:stretch/>
          </p:blipFill>
          <p:spPr>
            <a:xfrm>
              <a:off x="2428876" y="1824038"/>
              <a:ext cx="6457950" cy="3676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26B6C54-223F-4F4B-9DB5-707C64785DD9}"/>
                </a:ext>
              </a:extLst>
            </p:cNvPr>
            <p:cNvSpPr txBox="1"/>
            <p:nvPr/>
          </p:nvSpPr>
          <p:spPr>
            <a:xfrm>
              <a:off x="2428876" y="2148757"/>
              <a:ext cx="96231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70C0"/>
                  </a:solidFill>
                </a:rPr>
                <a:t>High </a:t>
              </a:r>
            </a:p>
            <a:p>
              <a:r>
                <a:rPr lang="en-US" sz="1350" b="1" dirty="0">
                  <a:solidFill>
                    <a:srgbClr val="0070C0"/>
                  </a:solidFill>
                </a:rPr>
                <a:t>volume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3C5C93-39A9-46A7-9B92-87A435FDDD3C}"/>
                </a:ext>
              </a:extLst>
            </p:cNvPr>
            <p:cNvSpPr txBox="1"/>
            <p:nvPr/>
          </p:nvSpPr>
          <p:spPr>
            <a:xfrm>
              <a:off x="2438401" y="3129196"/>
              <a:ext cx="96231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70C0"/>
                  </a:solidFill>
                </a:rPr>
                <a:t>Low </a:t>
              </a:r>
            </a:p>
            <a:p>
              <a:r>
                <a:rPr lang="en-US" sz="1350" b="1" dirty="0">
                  <a:solidFill>
                    <a:srgbClr val="0070C0"/>
                  </a:solidFill>
                </a:rPr>
                <a:t>volume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5497621-706F-4666-B2E6-BC7940E6C4FD}"/>
                </a:ext>
              </a:extLst>
            </p:cNvPr>
            <p:cNvSpPr txBox="1"/>
            <p:nvPr/>
          </p:nvSpPr>
          <p:spPr>
            <a:xfrm>
              <a:off x="7108134" y="1996725"/>
              <a:ext cx="1546235" cy="28930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b="1" u="sng" dirty="0">
                  <a:solidFill>
                    <a:srgbClr val="0070C0"/>
                  </a:solidFill>
                </a:rPr>
                <a:t>HR	Weight</a:t>
              </a:r>
            </a:p>
            <a:p>
              <a:r>
                <a:rPr lang="en-US" sz="1350" b="1" dirty="0">
                  <a:solidFill>
                    <a:srgbClr val="0070C0"/>
                  </a:solidFill>
                </a:rPr>
                <a:t>0.63	75.12</a:t>
              </a:r>
            </a:p>
            <a:p>
              <a:endParaRPr lang="en-US" sz="1350" b="1" dirty="0">
                <a:solidFill>
                  <a:srgbClr val="0070C0"/>
                </a:solidFill>
              </a:endParaRPr>
            </a:p>
            <a:p>
              <a:endParaRPr lang="en-US" sz="1350" b="1" dirty="0">
                <a:solidFill>
                  <a:srgbClr val="0070C0"/>
                </a:solidFill>
              </a:endParaRPr>
            </a:p>
            <a:p>
              <a:endParaRPr lang="en-US" sz="1350" b="1" dirty="0">
                <a:solidFill>
                  <a:srgbClr val="0070C0"/>
                </a:solidFill>
              </a:endParaRPr>
            </a:p>
            <a:p>
              <a:r>
                <a:rPr lang="en-US" sz="1350" b="1" dirty="0">
                  <a:solidFill>
                    <a:srgbClr val="0070C0"/>
                  </a:solidFill>
                </a:rPr>
                <a:t>1.04	24.88</a:t>
              </a:r>
            </a:p>
            <a:p>
              <a:endParaRPr lang="en-US" sz="1350" b="1" dirty="0">
                <a:solidFill>
                  <a:srgbClr val="0070C0"/>
                </a:solidFill>
              </a:endParaRPr>
            </a:p>
            <a:p>
              <a:endParaRPr lang="en-US" sz="1350" b="1" dirty="0">
                <a:solidFill>
                  <a:srgbClr val="0070C0"/>
                </a:solidFill>
              </a:endParaRPr>
            </a:p>
            <a:p>
              <a:endParaRPr lang="en-US" sz="1350" b="1" dirty="0">
                <a:solidFill>
                  <a:srgbClr val="0070C0"/>
                </a:solidFill>
              </a:endParaRPr>
            </a:p>
            <a:p>
              <a:r>
                <a:rPr lang="en-US" sz="1350" b="1" dirty="0">
                  <a:solidFill>
                    <a:srgbClr val="0070C0"/>
                  </a:solidFill>
                </a:rPr>
                <a:t>0.71	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6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4A9FE60D-FFC9-4AEA-8167-EE5CA862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64" y="5054425"/>
            <a:ext cx="8350250" cy="2833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13B3"/>
                </a:solidFill>
              </a:rPr>
              <a:t>Time to CRPC / PSA rise with HR (0.58) than time to HR for time to </a:t>
            </a:r>
            <a:r>
              <a:rPr lang="en-US" sz="1500" b="1" dirty="0" err="1">
                <a:solidFill>
                  <a:srgbClr val="1B13B3"/>
                </a:solidFill>
              </a:rPr>
              <a:t>Clin</a:t>
            </a:r>
            <a:r>
              <a:rPr lang="en-US" sz="1500" b="1" dirty="0">
                <a:solidFill>
                  <a:srgbClr val="1B13B3"/>
                </a:solidFill>
              </a:rPr>
              <a:t> PD (0.53)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7030A0"/>
                </a:solidFill>
              </a:rPr>
              <a:t>Does the early docetaxel help make therapies at time of PSA rise more effective in high </a:t>
            </a:r>
            <a:r>
              <a:rPr lang="en-US" sz="1800" b="1" dirty="0" err="1">
                <a:solidFill>
                  <a:srgbClr val="7030A0"/>
                </a:solidFill>
              </a:rPr>
              <a:t>vol</a:t>
            </a:r>
            <a:r>
              <a:rPr lang="en-US" sz="1800" b="1" dirty="0">
                <a:solidFill>
                  <a:srgbClr val="7030A0"/>
                </a:solidFill>
              </a:rPr>
              <a:t> and hence a more impressive HR of 0.58?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06" y="469852"/>
            <a:ext cx="7886700" cy="6500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A569F"/>
                </a:solidFill>
                <a:latin typeface="+mn-lt"/>
              </a:rPr>
              <a:t>Time to CRPC and Time to Clinical PD:</a:t>
            </a:r>
            <a:r>
              <a:rPr lang="en-US" sz="2800" b="1" dirty="0">
                <a:solidFill>
                  <a:srgbClr val="1B13B3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High volume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5285" y="6153803"/>
            <a:ext cx="3121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Sweeney et al </a:t>
            </a:r>
            <a:r>
              <a:rPr lang="en-US" sz="1050"/>
              <a:t>NEJM 2015, Sweeney </a:t>
            </a:r>
            <a:r>
              <a:rPr lang="en-US" sz="1050" dirty="0"/>
              <a:t>et al ESMO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18C9C0-FF2B-4816-BF47-1755C8FD4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0" t="2778" r="28594" b="9591"/>
          <a:stretch/>
        </p:blipFill>
        <p:spPr>
          <a:xfrm>
            <a:off x="814387" y="1687116"/>
            <a:ext cx="3119273" cy="2941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26E649-64ED-47FC-A834-24C275B5F6D8}"/>
              </a:ext>
            </a:extLst>
          </p:cNvPr>
          <p:cNvSpPr txBox="1"/>
          <p:nvPr/>
        </p:nvSpPr>
        <p:spPr>
          <a:xfrm>
            <a:off x="1924404" y="2499144"/>
            <a:ext cx="18257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B13B3"/>
                </a:solidFill>
              </a:rPr>
              <a:t>Time to CRPC /PSA rise</a:t>
            </a:r>
          </a:p>
          <a:p>
            <a:pPr algn="ctr"/>
            <a:r>
              <a:rPr lang="en-US" sz="1350" b="1" dirty="0">
                <a:solidFill>
                  <a:srgbClr val="1B13B3"/>
                </a:solidFill>
              </a:rPr>
              <a:t>HR (0.58)</a:t>
            </a:r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BDE3B2E-B60D-48F0-94A9-D170AAA40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5" t="3195" r="28673" b="6540"/>
          <a:stretch/>
        </p:blipFill>
        <p:spPr>
          <a:xfrm>
            <a:off x="4487889" y="1687116"/>
            <a:ext cx="3070199" cy="3023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D91913-DEA5-4887-81CB-5ED3E943C651}"/>
              </a:ext>
            </a:extLst>
          </p:cNvPr>
          <p:cNvSpPr txBox="1"/>
          <p:nvPr/>
        </p:nvSpPr>
        <p:spPr>
          <a:xfrm>
            <a:off x="6164460" y="2915648"/>
            <a:ext cx="12779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B13B3"/>
                </a:solidFill>
              </a:rPr>
              <a:t>Time to </a:t>
            </a:r>
            <a:r>
              <a:rPr lang="en-US" sz="1350" b="1" dirty="0" err="1">
                <a:solidFill>
                  <a:srgbClr val="1B13B3"/>
                </a:solidFill>
              </a:rPr>
              <a:t>Clin</a:t>
            </a:r>
            <a:r>
              <a:rPr lang="en-US" sz="1350" b="1" dirty="0">
                <a:solidFill>
                  <a:srgbClr val="1B13B3"/>
                </a:solidFill>
              </a:rPr>
              <a:t> PD</a:t>
            </a:r>
          </a:p>
          <a:p>
            <a:pPr algn="ctr"/>
            <a:r>
              <a:rPr lang="en-US" sz="1350" b="1" dirty="0">
                <a:solidFill>
                  <a:srgbClr val="1B13B3"/>
                </a:solidFill>
              </a:rPr>
              <a:t>HR (0.53)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94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121C41F8-67E8-425B-915D-6B24E4C8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97" y="5069047"/>
            <a:ext cx="8350250" cy="364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Time to CRPC (HR: 0.70) is better than HR (0.86) for time to clinical PD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7030A0"/>
                </a:solidFill>
              </a:rPr>
              <a:t>Are patients with low volume more able to be salvaged than HV?</a:t>
            </a:r>
          </a:p>
          <a:p>
            <a:pPr marL="0" indent="0" algn="ctr">
              <a:buNone/>
            </a:pPr>
            <a:endParaRPr lang="en-GB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217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Time to CRPC and Time to Clinical PD</a:t>
            </a:r>
            <a:r>
              <a:rPr lang="en-US" b="1" dirty="0">
                <a:solidFill>
                  <a:srgbClr val="1B13B3"/>
                </a:solidFill>
                <a:latin typeface="+mn-lt"/>
              </a:rPr>
              <a:t/>
            </a:r>
            <a:br>
              <a:rPr lang="en-US" b="1" dirty="0">
                <a:solidFill>
                  <a:srgbClr val="1B13B3"/>
                </a:solidFill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Low volume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7321" y="5693123"/>
            <a:ext cx="3121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Sweeney et al NEJM 2015, Sweeney et al ESMO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9E2593-EE58-4C13-B0EE-897B6CCC6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4" t="11389" r="35860" b="10294"/>
          <a:stretch/>
        </p:blipFill>
        <p:spPr>
          <a:xfrm>
            <a:off x="706521" y="2082404"/>
            <a:ext cx="3351130" cy="2938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ACCA00-DA33-49CA-9892-4BADDCD0D266}"/>
              </a:ext>
            </a:extLst>
          </p:cNvPr>
          <p:cNvSpPr txBox="1"/>
          <p:nvPr/>
        </p:nvSpPr>
        <p:spPr>
          <a:xfrm>
            <a:off x="1469206" y="2093029"/>
            <a:ext cx="18257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B13B3"/>
                </a:solidFill>
              </a:rPr>
              <a:t>Time to CRPC /PSA rise</a:t>
            </a:r>
          </a:p>
          <a:p>
            <a:pPr algn="ctr"/>
            <a:r>
              <a:rPr lang="en-US" sz="1350" b="1" dirty="0">
                <a:solidFill>
                  <a:srgbClr val="1B13B3"/>
                </a:solidFill>
              </a:rPr>
              <a:t>HR (0.70)</a:t>
            </a:r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6BDC931-BB15-4E38-8D28-C66A0709ED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29" t="6667" r="25858" b="10293"/>
          <a:stretch/>
        </p:blipFill>
        <p:spPr>
          <a:xfrm>
            <a:off x="4457522" y="2125268"/>
            <a:ext cx="3564909" cy="3017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A175AE-6460-4E3B-B485-A41B391CDE3B}"/>
              </a:ext>
            </a:extLst>
          </p:cNvPr>
          <p:cNvSpPr txBox="1"/>
          <p:nvPr/>
        </p:nvSpPr>
        <p:spPr>
          <a:xfrm>
            <a:off x="5703734" y="2189469"/>
            <a:ext cx="12779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B13B3"/>
                </a:solidFill>
              </a:rPr>
              <a:t>Time to </a:t>
            </a:r>
            <a:r>
              <a:rPr lang="en-US" sz="1350" b="1" dirty="0" err="1">
                <a:solidFill>
                  <a:srgbClr val="1B13B3"/>
                </a:solidFill>
              </a:rPr>
              <a:t>Clin</a:t>
            </a:r>
            <a:r>
              <a:rPr lang="en-US" sz="1350" b="1" dirty="0">
                <a:solidFill>
                  <a:srgbClr val="1B13B3"/>
                </a:solidFill>
              </a:rPr>
              <a:t> PD</a:t>
            </a:r>
          </a:p>
          <a:p>
            <a:pPr algn="ctr"/>
            <a:r>
              <a:rPr lang="en-US" sz="1350" b="1" dirty="0">
                <a:solidFill>
                  <a:srgbClr val="1B13B3"/>
                </a:solidFill>
              </a:rPr>
              <a:t>HR (0.86)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80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58859" y="3930026"/>
            <a:ext cx="6858000" cy="1241822"/>
          </a:xfrm>
        </p:spPr>
        <p:txBody>
          <a:bodyPr>
            <a:normAutofit/>
          </a:bodyPr>
          <a:lstStyle/>
          <a:p>
            <a:r>
              <a:rPr lang="en-US" sz="2100" b="1" dirty="0"/>
              <a:t>Christopher Sweeney, MBBS</a:t>
            </a:r>
          </a:p>
          <a:p>
            <a:r>
              <a:rPr lang="en-US" sz="2100" b="1" dirty="0"/>
              <a:t>Medical Oncologist, Dana Farber Cancer Institute</a:t>
            </a:r>
          </a:p>
          <a:p>
            <a:r>
              <a:rPr lang="en-US" sz="2100" b="1" dirty="0"/>
              <a:t>Associate Professor, Harvard Medical School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85869" y="1568164"/>
            <a:ext cx="8437164" cy="116415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A569F"/>
                </a:solidFill>
                <a:latin typeface="+mn-lt"/>
              </a:rPr>
              <a:t>Castration Sensitive Prostate Cancer</a:t>
            </a:r>
          </a:p>
          <a:p>
            <a:endParaRPr lang="en-US" sz="3600" b="1" dirty="0">
              <a:solidFill>
                <a:srgbClr val="0A569F"/>
              </a:solidFill>
              <a:latin typeface="+mn-lt"/>
            </a:endParaRPr>
          </a:p>
          <a:p>
            <a:r>
              <a:rPr lang="en-US" sz="2700" b="1" dirty="0">
                <a:solidFill>
                  <a:srgbClr val="0A569F"/>
                </a:solidFill>
                <a:latin typeface="+mn-lt"/>
              </a:rPr>
              <a:t>CHAARTED (DOCETAXEL) versus LATITUDE (ABIRATERONE)</a:t>
            </a:r>
            <a:endParaRPr lang="en-GB" sz="2700" b="1" dirty="0">
              <a:solidFill>
                <a:srgbClr val="0A569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1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FBD2ADF-AFBE-4C2D-B025-AB801F97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959771"/>
            <a:ext cx="3717927" cy="34921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Pre-specified subgroup</a:t>
            </a:r>
          </a:p>
          <a:p>
            <a:pPr lvl="1"/>
            <a:r>
              <a:rPr lang="en-US" dirty="0"/>
              <a:t>ADT alone arm OS was as expected and detailed in protocol stats </a:t>
            </a:r>
            <a:r>
              <a:rPr lang="en-US" dirty="0" smtClean="0"/>
              <a:t>section of E3805</a:t>
            </a:r>
            <a:endParaRPr lang="en-US" dirty="0"/>
          </a:p>
          <a:p>
            <a:r>
              <a:rPr lang="en-US" dirty="0"/>
              <a:t>100 deaths of 277 pts</a:t>
            </a:r>
          </a:p>
          <a:p>
            <a:pPr lvl="1"/>
            <a:r>
              <a:rPr lang="en-US" dirty="0"/>
              <a:t>HR </a:t>
            </a:r>
            <a:r>
              <a:rPr lang="en-US" dirty="0" smtClean="0"/>
              <a:t>1.04 </a:t>
            </a:r>
          </a:p>
          <a:p>
            <a:pPr lvl="1"/>
            <a:r>
              <a:rPr lang="en-US" dirty="0" smtClean="0"/>
              <a:t>Identical to LV GETUG</a:t>
            </a:r>
            <a:endParaRPr lang="en-US" dirty="0"/>
          </a:p>
          <a:p>
            <a:r>
              <a:rPr lang="en-US" dirty="0"/>
              <a:t>Yes </a:t>
            </a:r>
            <a:r>
              <a:rPr lang="mr-IN" dirty="0"/>
              <a:t>…</a:t>
            </a:r>
            <a:r>
              <a:rPr lang="en-US" dirty="0"/>
              <a:t> it was not an </a:t>
            </a:r>
            <a:r>
              <a:rPr lang="en-US" i="1" dirty="0"/>
              <a:t>a priori </a:t>
            </a:r>
            <a:r>
              <a:rPr lang="en-US" dirty="0"/>
              <a:t>powered subgroup </a:t>
            </a:r>
          </a:p>
          <a:p>
            <a:r>
              <a:rPr lang="en-US" dirty="0">
                <a:solidFill>
                  <a:srgbClr val="1B13B3"/>
                </a:solidFill>
              </a:rPr>
              <a:t>But </a:t>
            </a:r>
            <a:r>
              <a:rPr lang="mr-IN" dirty="0">
                <a:solidFill>
                  <a:srgbClr val="1B13B3"/>
                </a:solidFill>
              </a:rPr>
              <a:t>…</a:t>
            </a:r>
            <a:r>
              <a:rPr lang="en-US" dirty="0">
                <a:solidFill>
                  <a:srgbClr val="1B13B3"/>
                </a:solidFill>
              </a:rPr>
              <a:t> who would ever take a randomized phase 2 trial result like this to a phase 3 trial?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86" y="562458"/>
            <a:ext cx="7886700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A569F"/>
                </a:solidFill>
                <a:latin typeface="+mn-lt"/>
              </a:rPr>
              <a:t>“</a:t>
            </a:r>
            <a:r>
              <a:rPr lang="en-US" sz="3200" b="1" dirty="0" err="1">
                <a:solidFill>
                  <a:srgbClr val="0A569F"/>
                </a:solidFill>
                <a:latin typeface="+mn-lt"/>
              </a:rPr>
              <a:t>Curvology</a:t>
            </a:r>
            <a:r>
              <a:rPr lang="en-US" sz="3200" b="1" dirty="0">
                <a:solidFill>
                  <a:srgbClr val="0A569F"/>
                </a:solidFill>
                <a:latin typeface="+mn-lt"/>
              </a:rPr>
              <a:t>” of the</a:t>
            </a:r>
            <a:r>
              <a:rPr lang="en-US" sz="3200" b="1" dirty="0">
                <a:solidFill>
                  <a:srgbClr val="1B13B3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Low volume </a:t>
            </a:r>
            <a:r>
              <a:rPr lang="en-US" sz="3200" b="1" dirty="0">
                <a:solidFill>
                  <a:srgbClr val="0A569F"/>
                </a:solidFill>
                <a:latin typeface="+mn-lt"/>
              </a:rPr>
              <a:t>KM curve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87E1623F-8F30-4D38-BDFB-72A37A6F7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462" y="6195204"/>
            <a:ext cx="4098924" cy="390525"/>
          </a:xfrm>
        </p:spPr>
        <p:txBody>
          <a:bodyPr/>
          <a:lstStyle/>
          <a:p>
            <a:r>
              <a:rPr lang="en-US" sz="900" b="1" dirty="0"/>
              <a:t>Sweeney et al ESMO 2016; </a:t>
            </a:r>
            <a:r>
              <a:rPr lang="en-US" sz="900" b="1" dirty="0" err="1"/>
              <a:t>Gravi</a:t>
            </a:r>
            <a:r>
              <a:rPr lang="en-US" sz="900" b="1" dirty="0"/>
              <a:t> et al </a:t>
            </a:r>
            <a:r>
              <a:rPr lang="en-US" sz="900" b="1" dirty="0" err="1"/>
              <a:t>Eur</a:t>
            </a:r>
            <a:r>
              <a:rPr lang="en-US" sz="900" b="1" dirty="0"/>
              <a:t> </a:t>
            </a:r>
            <a:r>
              <a:rPr lang="en-US" sz="900" b="1" dirty="0" err="1"/>
              <a:t>Urol</a:t>
            </a:r>
            <a:endParaRPr lang="en-GB" sz="9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965E6A-BB0F-4D14-B231-52D232CF685A}"/>
              </a:ext>
            </a:extLst>
          </p:cNvPr>
          <p:cNvSpPr txBox="1"/>
          <p:nvPr/>
        </p:nvSpPr>
        <p:spPr>
          <a:xfrm>
            <a:off x="1396846" y="1959771"/>
            <a:ext cx="1763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Median Follow-up: 53.7 months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954235-CBBD-4BFB-B8A4-36B448D3F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19310" r="30937" b="13183"/>
          <a:stretch/>
        </p:blipFill>
        <p:spPr>
          <a:xfrm>
            <a:off x="445698" y="2483732"/>
            <a:ext cx="3665783" cy="27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D6E4CF32-EDB4-4FE3-8B93-B3C6EAE57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7" y="4645479"/>
            <a:ext cx="8350250" cy="806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ADT alone </a:t>
            </a:r>
            <a:r>
              <a:rPr lang="en-US" sz="1200" dirty="0">
                <a:solidFill>
                  <a:srgbClr val="FF0000"/>
                </a:solidFill>
              </a:rPr>
              <a:t>(red curves) </a:t>
            </a:r>
            <a:r>
              <a:rPr lang="en-US" sz="1200" dirty="0">
                <a:solidFill>
                  <a:schemeClr val="tx1"/>
                </a:solidFill>
              </a:rPr>
              <a:t>in low volume had no change in QOL over 12 months in low volume but decline in high volume (progression of disease </a:t>
            </a:r>
            <a:r>
              <a:rPr lang="mr-IN" sz="1200" dirty="0">
                <a:solidFill>
                  <a:schemeClr val="tx1"/>
                </a:solidFill>
              </a:rPr>
              <a:t>–</a:t>
            </a:r>
            <a:r>
              <a:rPr lang="en-US" sz="1200" dirty="0">
                <a:solidFill>
                  <a:schemeClr val="tx1"/>
                </a:solidFill>
              </a:rPr>
              <a:t> symptoms and progression)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ADT plus docetaxel </a:t>
            </a:r>
            <a:r>
              <a:rPr lang="en-US" sz="1200" dirty="0">
                <a:solidFill>
                  <a:srgbClr val="0070C0"/>
                </a:solidFill>
              </a:rPr>
              <a:t>(blue curves) </a:t>
            </a:r>
            <a:r>
              <a:rPr lang="en-US" sz="1200" dirty="0">
                <a:solidFill>
                  <a:schemeClr val="tx1"/>
                </a:solidFill>
              </a:rPr>
              <a:t>decline in QOL in low </a:t>
            </a:r>
            <a:r>
              <a:rPr lang="en-US" sz="1200" dirty="0" err="1">
                <a:solidFill>
                  <a:schemeClr val="tx1"/>
                </a:solidFill>
              </a:rPr>
              <a:t>vol</a:t>
            </a:r>
            <a:r>
              <a:rPr lang="en-US" sz="1200" dirty="0">
                <a:solidFill>
                  <a:schemeClr val="tx1"/>
                </a:solidFill>
              </a:rPr>
              <a:t> on chemo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But no decline and better 12 month QOL in high volume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75" y="644350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QOL FACT-P: CHAARTED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1"/>
          <a:stretch/>
        </p:blipFill>
        <p:spPr bwMode="auto">
          <a:xfrm>
            <a:off x="1223010" y="2016817"/>
            <a:ext cx="3221015" cy="248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42" y="2016817"/>
            <a:ext cx="3350300" cy="24852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63836" y="1781979"/>
            <a:ext cx="10693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B13B3"/>
                </a:solidFill>
              </a:rPr>
              <a:t>Low Volume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5604" y="1781979"/>
            <a:ext cx="11016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1B13B3"/>
                </a:solidFill>
              </a:rPr>
              <a:t>High Volume</a:t>
            </a:r>
          </a:p>
        </p:txBody>
      </p:sp>
    </p:spTree>
    <p:extLst>
      <p:ext uri="{BB962C8B-B14F-4D97-AF65-F5344CB8AC3E}">
        <p14:creationId xmlns:p14="http://schemas.microsoft.com/office/powerpoint/2010/main" val="647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creen Shot 2017-06-05 at 7.37.20 A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8139" r="3566" b="18626"/>
          <a:stretch/>
        </p:blipFill>
        <p:spPr bwMode="auto">
          <a:xfrm>
            <a:off x="5282061" y="2535924"/>
            <a:ext cx="3233290" cy="22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93" y="794807"/>
            <a:ext cx="8350250" cy="75604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A569F"/>
                </a:solidFill>
                <a:latin typeface="+mn-lt"/>
              </a:rPr>
              <a:t>LATITUDE: </a:t>
            </a:r>
            <a:r>
              <a:rPr lang="en-US" sz="3200" b="1" dirty="0" smtClean="0">
                <a:solidFill>
                  <a:srgbClr val="0A569F"/>
                </a:solidFill>
                <a:latin typeface="+mn-lt"/>
              </a:rPr>
              <a:t>ADT +/- Abi in “poor risk” </a:t>
            </a:r>
            <a:r>
              <a:rPr lang="en-US" sz="3200" b="1" dirty="0" err="1" smtClean="0">
                <a:solidFill>
                  <a:srgbClr val="0A569F"/>
                </a:solidFill>
                <a:latin typeface="+mn-lt"/>
              </a:rPr>
              <a:t>mHSPC</a:t>
            </a:r>
            <a:r>
              <a:rPr lang="en-US" sz="3200" b="1" dirty="0" smtClean="0">
                <a:solidFill>
                  <a:srgbClr val="1B13B3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rgbClr val="1B13B3"/>
                </a:solidFill>
                <a:latin typeface="+mn-lt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Clinical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efficacy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results</a:t>
            </a:r>
            <a:br>
              <a:rPr lang="en-U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b="1" dirty="0">
                <a:solidFill>
                  <a:srgbClr val="7030A0"/>
                </a:solidFill>
                <a:latin typeface="+mn-lt"/>
              </a:rPr>
              <a:t>(poor risk: de novo, &gt;2 bone </a:t>
            </a:r>
            <a:r>
              <a:rPr lang="en-US" sz="1800" b="1" dirty="0" err="1">
                <a:solidFill>
                  <a:srgbClr val="7030A0"/>
                </a:solidFill>
                <a:latin typeface="+mn-lt"/>
              </a:rPr>
              <a:t>mets</a:t>
            </a:r>
            <a:r>
              <a:rPr lang="en-US" sz="1800" b="1" dirty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1800" b="1" dirty="0" err="1">
                <a:solidFill>
                  <a:srgbClr val="7030A0"/>
                </a:solidFill>
                <a:latin typeface="+mn-lt"/>
              </a:rPr>
              <a:t>Gl</a:t>
            </a:r>
            <a:r>
              <a:rPr lang="en-US" sz="1800" b="1" dirty="0">
                <a:solidFill>
                  <a:srgbClr val="7030A0"/>
                </a:solidFill>
                <a:latin typeface="+mn-lt"/>
              </a:rPr>
              <a:t> &gt; 8, visceral </a:t>
            </a:r>
            <a:r>
              <a:rPr lang="en-US" sz="1800" b="1" dirty="0" err="1">
                <a:solidFill>
                  <a:srgbClr val="7030A0"/>
                </a:solidFill>
                <a:latin typeface="+mn-lt"/>
              </a:rPr>
              <a:t>mets</a:t>
            </a:r>
            <a:r>
              <a:rPr lang="en-US" sz="1800" b="1" dirty="0">
                <a:solidFill>
                  <a:srgbClr val="7030A0"/>
                </a:solidFill>
                <a:latin typeface="+mn-lt"/>
              </a:rPr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6097" y="5558601"/>
            <a:ext cx="4098924" cy="292894"/>
          </a:xfrm>
        </p:spPr>
        <p:txBody>
          <a:bodyPr/>
          <a:lstStyle/>
          <a:p>
            <a:r>
              <a:rPr lang="en-GB" sz="1350" b="1" dirty="0"/>
              <a:t>Median follow-up: 30.4 months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2027" y="5601948"/>
            <a:ext cx="4098924" cy="292894"/>
          </a:xfrm>
        </p:spPr>
        <p:txBody>
          <a:bodyPr/>
          <a:lstStyle/>
          <a:p>
            <a:r>
              <a:rPr lang="en-GB" b="1" dirty="0"/>
              <a:t>1. </a:t>
            </a:r>
            <a:r>
              <a:rPr lang="en-GB" b="1" dirty="0" err="1"/>
              <a:t>Fizazi</a:t>
            </a:r>
            <a:r>
              <a:rPr lang="en-GB" b="1" dirty="0"/>
              <a:t> et al. ASCO 2017; 2. </a:t>
            </a:r>
            <a:r>
              <a:rPr lang="en-GB" b="1" dirty="0" err="1"/>
              <a:t>Fizazi</a:t>
            </a:r>
            <a:r>
              <a:rPr lang="en-GB" b="1" dirty="0"/>
              <a:t> et al. NEJM 2017</a:t>
            </a:r>
          </a:p>
        </p:txBody>
      </p:sp>
      <p:pic>
        <p:nvPicPr>
          <p:cNvPr id="12" name="Picture 11" descr="Screen Shot 2017-06-05 at 7.37.10 A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7250" r="4242" b="18449"/>
          <a:stretch/>
        </p:blipFill>
        <p:spPr bwMode="auto">
          <a:xfrm>
            <a:off x="839047" y="2421156"/>
            <a:ext cx="3160576" cy="22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85854" y="2813691"/>
            <a:ext cx="792902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>
                <a:latin typeface="Arial" pitchFamily="34" charset="0"/>
                <a:cs typeface="Arial" pitchFamily="34" charset="0"/>
              </a:rPr>
              <a:t>ADT + Abi</a:t>
            </a:r>
            <a:endParaRPr lang="en-US" sz="825" b="1" dirty="0">
              <a:latin typeface="Arial" pitchFamily="34" charset="0"/>
              <a:cs typeface="Arial" pitchFamily="34" charset="0"/>
            </a:endParaRP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OS NR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4121" y="3205494"/>
            <a:ext cx="1000595" cy="473206"/>
          </a:xfrm>
          <a:prstGeom prst="rect">
            <a:avLst/>
          </a:prstGeom>
          <a:noFill/>
          <a:ln w="12700">
            <a:noFill/>
          </a:ln>
        </p:spPr>
        <p:txBody>
          <a:bodyPr wrap="non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OS Rate at 3 years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 + Abi: 66%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ADT: 49%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3597" y="2283986"/>
            <a:ext cx="2698020" cy="209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Imago Book"/>
                <a:cs typeface="Imago Book"/>
              </a:rPr>
              <a:t>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2835" y="3684031"/>
            <a:ext cx="615874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34290" rIns="34290" rtlCol="0">
            <a:spAutoFit/>
          </a:bodyPr>
          <a:lstStyle/>
          <a:p>
            <a:r>
              <a:rPr lang="en-US" sz="825" b="1">
                <a:latin typeface="Arial" pitchFamily="34" charset="0"/>
                <a:cs typeface="Arial" pitchFamily="34" charset="0"/>
              </a:rPr>
              <a:t>ADT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OS 34.7mo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6418" y="2935395"/>
            <a:ext cx="792902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 + Abi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PFS 33.0mo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7980" y="4047373"/>
            <a:ext cx="1960852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HR 0.47 (95% CI, 0.39-0.55)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P&lt;0.001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62113" y="2283986"/>
            <a:ext cx="2698020" cy="209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Imago Book"/>
                <a:cs typeface="Imago Book"/>
              </a:rPr>
              <a:t>rPFS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77309" y="3714309"/>
            <a:ext cx="668773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PFS 14.8mo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7912" y="3898069"/>
            <a:ext cx="1960852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HR 0.62 (95% CI, 0.51-0.76)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P&lt;0.001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208309" y="4988415"/>
            <a:ext cx="2613308" cy="363072"/>
          </a:xfrm>
          <a:prstGeom prst="wedgeRoundRectCallout">
            <a:avLst>
              <a:gd name="adj1" fmla="val -7213"/>
              <a:gd name="adj2" fmla="val -1401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</a:rPr>
              <a:t>Statistically significant </a:t>
            </a:r>
            <a:r>
              <a:rPr lang="en-US" sz="1200" b="1" dirty="0">
                <a:solidFill>
                  <a:schemeClr val="bg1"/>
                </a:solidFill>
              </a:rPr>
              <a:t>38% risk reduction of death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5781726" y="4968014"/>
            <a:ext cx="2613308" cy="363072"/>
          </a:xfrm>
          <a:prstGeom prst="wedgeRoundRectCallout">
            <a:avLst>
              <a:gd name="adj1" fmla="val -12861"/>
              <a:gd name="adj2" fmla="val 1228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</a:rPr>
              <a:t>Statistically significant </a:t>
            </a:r>
            <a:r>
              <a:rPr lang="en-US" sz="1200" b="1" dirty="0">
                <a:solidFill>
                  <a:schemeClr val="bg1"/>
                </a:solidFill>
              </a:rPr>
              <a:t>53% risk reduction of rPFS or death</a:t>
            </a:r>
          </a:p>
        </p:txBody>
      </p:sp>
    </p:spTree>
    <p:extLst>
      <p:ext uri="{BB962C8B-B14F-4D97-AF65-F5344CB8AC3E}">
        <p14:creationId xmlns:p14="http://schemas.microsoft.com/office/powerpoint/2010/main" val="3701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857250"/>
            <a:ext cx="8350250" cy="7560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LATITUDE: </a:t>
            </a:r>
            <a:r>
              <a:rPr lang="en-US" b="1" dirty="0" smtClean="0">
                <a:solidFill>
                  <a:srgbClr val="0A569F"/>
                </a:solidFill>
                <a:latin typeface="+mn-lt"/>
              </a:rPr>
              <a:t>QOL results</a:t>
            </a:r>
            <a:endParaRPr lang="en-US" b="1" dirty="0">
              <a:solidFill>
                <a:srgbClr val="0A569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" t="-870" r="1" b="-1"/>
          <a:stretch/>
        </p:blipFill>
        <p:spPr>
          <a:xfrm>
            <a:off x="296863" y="1715015"/>
            <a:ext cx="8066088" cy="4415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5540" y="6359125"/>
            <a:ext cx="130997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/>
              <a:t>Chi et al ESMO 2017</a:t>
            </a:r>
          </a:p>
        </p:txBody>
      </p:sp>
    </p:spTree>
    <p:extLst>
      <p:ext uri="{BB962C8B-B14F-4D97-AF65-F5344CB8AC3E}">
        <p14:creationId xmlns:p14="http://schemas.microsoft.com/office/powerpoint/2010/main" val="7739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7" y="2374843"/>
            <a:ext cx="3211406" cy="2291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22" y="2374843"/>
            <a:ext cx="3233290" cy="225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2934"/>
            <a:ext cx="8350250" cy="10080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STAMPEDE-</a:t>
            </a:r>
            <a:r>
              <a:rPr lang="en-US" b="1" dirty="0" err="1">
                <a:solidFill>
                  <a:srgbClr val="0A569F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A569F"/>
                </a:solidFill>
                <a:latin typeface="+mn-lt"/>
              </a:rPr>
              <a:t> M1 group: clinical efficacy </a:t>
            </a:r>
            <a:r>
              <a:rPr lang="en-US" b="1" dirty="0" smtClean="0">
                <a:solidFill>
                  <a:srgbClr val="0A569F"/>
                </a:solidFill>
                <a:latin typeface="+mn-lt"/>
              </a:rPr>
              <a:t>results</a:t>
            </a:r>
            <a:br>
              <a:rPr lang="en-US" b="1" dirty="0" smtClean="0">
                <a:solidFill>
                  <a:srgbClr val="0A569F"/>
                </a:solidFill>
                <a:latin typeface="+mn-lt"/>
              </a:rPr>
            </a:br>
            <a:r>
              <a:rPr lang="en-US" sz="3000" b="1" dirty="0">
                <a:solidFill>
                  <a:srgbClr val="0A569F"/>
                </a:solidFill>
                <a:latin typeface="+mn-lt"/>
              </a:rPr>
              <a:t>(Any M1: not detail low and high volume)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Median follow-up: 40 months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73606" y="6188339"/>
            <a:ext cx="4098924" cy="390525"/>
          </a:xfrm>
        </p:spPr>
        <p:txBody>
          <a:bodyPr/>
          <a:lstStyle/>
          <a:p>
            <a:r>
              <a:rPr lang="en-GB" dirty="0"/>
              <a:t>1. James et al. ASCO 2017; 2. James et al. NEJM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4516" y="2462947"/>
            <a:ext cx="792902" cy="2192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 + </a:t>
            </a:r>
            <a:r>
              <a:rPr lang="en-US" sz="825" b="1" dirty="0" err="1">
                <a:latin typeface="Arial" pitchFamily="34" charset="0"/>
                <a:cs typeface="Arial" pitchFamily="34" charset="0"/>
              </a:rPr>
              <a:t>abi</a:t>
            </a:r>
            <a:r>
              <a:rPr lang="en-US" sz="825" b="1" dirty="0">
                <a:latin typeface="Arial" pitchFamily="34" charset="0"/>
                <a:cs typeface="Arial" pitchFamily="34" charset="0"/>
              </a:rPr>
              <a:t>: NR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2783" y="3044413"/>
            <a:ext cx="854721" cy="473206"/>
          </a:xfrm>
          <a:prstGeom prst="rect">
            <a:avLst/>
          </a:prstGeom>
          <a:noFill/>
          <a:ln w="12700">
            <a:noFill/>
          </a:ln>
        </p:spPr>
        <p:txBody>
          <a:bodyPr wrap="non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3-year OS rate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 + Abi: 83%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ADT: 76%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2259" y="2122906"/>
            <a:ext cx="2698020" cy="209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Imago Book"/>
                <a:cs typeface="Imago Book"/>
              </a:rPr>
              <a:t>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1497" y="3111613"/>
            <a:ext cx="505267" cy="2192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ADT: NR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8148" y="2563311"/>
            <a:ext cx="792902" cy="2192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 + </a:t>
            </a:r>
            <a:r>
              <a:rPr lang="en-US" sz="825" b="1" dirty="0" err="1">
                <a:latin typeface="Arial" pitchFamily="34" charset="0"/>
                <a:cs typeface="Arial" pitchFamily="34" charset="0"/>
              </a:rPr>
              <a:t>abi</a:t>
            </a:r>
            <a:r>
              <a:rPr lang="en-US" sz="825" b="1" dirty="0">
                <a:latin typeface="Arial" pitchFamily="34" charset="0"/>
                <a:cs typeface="Arial" pitchFamily="34" charset="0"/>
              </a:rPr>
              <a:t>: NR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90290" y="3860249"/>
            <a:ext cx="1960852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HR 0.29 (95% CI, 0.25–0.34)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P&lt;0.001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70775" y="2122906"/>
            <a:ext cx="2698020" cy="209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Imago Book"/>
                <a:cs typeface="Imago Book"/>
              </a:rPr>
              <a:t>FFS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78215" y="3571177"/>
            <a:ext cx="505267" cy="2192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ADT: NR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9784" y="3860249"/>
            <a:ext cx="1960852" cy="3462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4290" rIns="34290" rtlCol="0">
            <a:spAutoFit/>
          </a:bodyPr>
          <a:lstStyle/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HR 0.63 (95% CI, 0.52–0.76)</a:t>
            </a:r>
          </a:p>
          <a:p>
            <a:r>
              <a:rPr lang="en-US" sz="825" b="1" dirty="0">
                <a:latin typeface="Arial" pitchFamily="34" charset="0"/>
                <a:cs typeface="Arial" pitchFamily="34" charset="0"/>
              </a:rPr>
              <a:t>P&lt;0.001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016971" y="4763852"/>
            <a:ext cx="2613308" cy="405000"/>
          </a:xfrm>
          <a:prstGeom prst="wedgeRoundRectCallout">
            <a:avLst>
              <a:gd name="adj1" fmla="val -7213"/>
              <a:gd name="adj2" fmla="val -1401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</a:rPr>
              <a:t>Statistically significant </a:t>
            </a:r>
            <a:r>
              <a:rPr lang="en-US" sz="1200" b="1" dirty="0">
                <a:solidFill>
                  <a:schemeClr val="bg1"/>
                </a:solidFill>
              </a:rPr>
              <a:t>37% risk reduction of death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5590388" y="4743450"/>
            <a:ext cx="2613308" cy="405000"/>
          </a:xfrm>
          <a:prstGeom prst="wedgeRoundRectCallout">
            <a:avLst>
              <a:gd name="adj1" fmla="val -12861"/>
              <a:gd name="adj2" fmla="val 1228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</a:rPr>
              <a:t>Statistically significant </a:t>
            </a:r>
            <a:r>
              <a:rPr lang="en-US" sz="1200" b="1" dirty="0">
                <a:solidFill>
                  <a:schemeClr val="bg1"/>
                </a:solidFill>
              </a:rPr>
              <a:t>71% improvement in time to failure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57220" y="5281523"/>
            <a:ext cx="5781962" cy="332006"/>
          </a:xfrm>
          <a:prstGeom prst="roundRect">
            <a:avLst/>
          </a:prstGeom>
          <a:solidFill>
            <a:schemeClr val="tx2"/>
          </a:solidFill>
          <a:ln w="28575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</a:rPr>
              <a:t>Efficacy data from STAMPEDE was highly concordant with LATITUDE</a:t>
            </a:r>
            <a:endParaRPr lang="en-GB" sz="1350" b="1" dirty="0" err="1">
              <a:solidFill>
                <a:schemeClr val="bg1"/>
              </a:solidFill>
              <a:ea typeface="MS PGothic" pitchFamily="34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560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1" y="938213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A569F"/>
                </a:solidFill>
                <a:latin typeface="+mn-lt"/>
              </a:rPr>
              <a:t>Grade 3–5 AEs in ≥2% of patients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80471" y="6208934"/>
            <a:ext cx="4098924" cy="390525"/>
          </a:xfrm>
        </p:spPr>
        <p:txBody>
          <a:bodyPr/>
          <a:lstStyle/>
          <a:p>
            <a:r>
              <a:rPr lang="en-GB" dirty="0"/>
              <a:t>1. Sweeney et al. N </a:t>
            </a:r>
            <a:r>
              <a:rPr lang="en-GB" dirty="0" err="1"/>
              <a:t>Engl</a:t>
            </a:r>
            <a:r>
              <a:rPr lang="en-GB" dirty="0"/>
              <a:t> J Med 2015; 2. </a:t>
            </a:r>
            <a:r>
              <a:rPr lang="en-GB" dirty="0" err="1"/>
              <a:t>Fizazi</a:t>
            </a:r>
            <a:r>
              <a:rPr lang="en-GB" dirty="0"/>
              <a:t> et al. NEJM 2017; 3. James et al. NEJM 2017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2851" y="5459866"/>
            <a:ext cx="7830700" cy="2859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</a:rPr>
              <a:t>The overall safety profile of ADT + abiraterone was consistent with prior studies in mCRPC and favorable in both STAMPEDE and LATITUDE</a:t>
            </a:r>
            <a:endParaRPr lang="en-GB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13CE7085-12F4-490B-91B6-2A7CDE01A7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997" y="1756204"/>
          <a:ext cx="8574128" cy="368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645">
                  <a:extLst>
                    <a:ext uri="{9D8B030D-6E8A-4147-A177-3AD203B41FA5}">
                      <a16:colId xmlns="" xmlns:a16="http://schemas.microsoft.com/office/drawing/2014/main" val="3278739608"/>
                    </a:ext>
                  </a:extLst>
                </a:gridCol>
                <a:gridCol w="1099247">
                  <a:extLst>
                    <a:ext uri="{9D8B030D-6E8A-4147-A177-3AD203B41FA5}">
                      <a16:colId xmlns="" xmlns:a16="http://schemas.microsoft.com/office/drawing/2014/main" val="4038389976"/>
                    </a:ext>
                  </a:extLst>
                </a:gridCol>
                <a:gridCol w="1099247">
                  <a:extLst>
                    <a:ext uri="{9D8B030D-6E8A-4147-A177-3AD203B41FA5}">
                      <a16:colId xmlns="" xmlns:a16="http://schemas.microsoft.com/office/drawing/2014/main" val="1310454233"/>
                    </a:ext>
                  </a:extLst>
                </a:gridCol>
                <a:gridCol w="652892">
                  <a:extLst>
                    <a:ext uri="{9D8B030D-6E8A-4147-A177-3AD203B41FA5}">
                      <a16:colId xmlns="" xmlns:a16="http://schemas.microsoft.com/office/drawing/2014/main" val="3635786211"/>
                    </a:ext>
                  </a:extLst>
                </a:gridCol>
                <a:gridCol w="1545602">
                  <a:extLst>
                    <a:ext uri="{9D8B030D-6E8A-4147-A177-3AD203B41FA5}">
                      <a16:colId xmlns="" xmlns:a16="http://schemas.microsoft.com/office/drawing/2014/main" val="2898397932"/>
                    </a:ext>
                  </a:extLst>
                </a:gridCol>
                <a:gridCol w="641544">
                  <a:extLst>
                    <a:ext uri="{9D8B030D-6E8A-4147-A177-3AD203B41FA5}">
                      <a16:colId xmlns="" xmlns:a16="http://schemas.microsoft.com/office/drawing/2014/main" val="3024012222"/>
                    </a:ext>
                  </a:extLst>
                </a:gridCol>
                <a:gridCol w="1556951">
                  <a:extLst>
                    <a:ext uri="{9D8B030D-6E8A-4147-A177-3AD203B41FA5}">
                      <a16:colId xmlns="" xmlns:a16="http://schemas.microsoft.com/office/drawing/2014/main" val="213412825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prstClr val="black"/>
                          </a:solidFill>
                          <a:latin typeface="+mn-lt"/>
                          <a:cs typeface="Imago Book"/>
                        </a:rPr>
                        <a:t>CHAARTED</a:t>
                      </a:r>
                      <a:r>
                        <a:rPr lang="en-US" sz="1200" b="1" baseline="30000" dirty="0">
                          <a:solidFill>
                            <a:prstClr val="black"/>
                          </a:solidFill>
                          <a:latin typeface="+mn-lt"/>
                          <a:cs typeface="Imago Book"/>
                        </a:rPr>
                        <a:t>1</a:t>
                      </a:r>
                      <a:endParaRPr lang="en-US" sz="1200" b="1" dirty="0">
                        <a:solidFill>
                          <a:prstClr val="black"/>
                        </a:solidFill>
                        <a:latin typeface="+mn-lt"/>
                        <a:cs typeface="Imago Book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LATITUDE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2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0"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STAMPED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 ARM G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3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0" marR="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26676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ADT +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D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ocetaxel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(n=390)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ADT + </a:t>
                      </a:r>
                      <a:r>
                        <a:rPr lang="en-US" sz="12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Imago Book"/>
                        </a:rPr>
                        <a:t>Abiraterone</a:t>
                      </a:r>
                      <a:r>
                        <a:rPr lang="en-US" sz="12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Imago Book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(n=597)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0" marR="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chemeClr val="tx1"/>
                        </a:solidFill>
                        <a:latin typeface="Imago Book"/>
                        <a:ea typeface="+mn-ea"/>
                        <a:cs typeface="Imago Book"/>
                      </a:endParaRPr>
                    </a:p>
                  </a:txBody>
                  <a:tcPr marL="121888" marR="121888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ADT + </a:t>
                      </a:r>
                      <a:r>
                        <a:rPr lang="en-US" sz="12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Imago Book"/>
                        </a:rPr>
                        <a:t>Abiraterone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 (n=948)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0" marR="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23039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AE, %</a:t>
                      </a:r>
                    </a:p>
                  </a:txBody>
                  <a:tcPr marL="68580" marR="68580"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</a:p>
                  </a:txBody>
                  <a:tcPr marL="27000" marR="27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4</a:t>
                      </a:r>
                    </a:p>
                  </a:txBody>
                  <a:tcPr marL="27000" marR="27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5</a:t>
                      </a:r>
                    </a:p>
                  </a:txBody>
                  <a:tcPr marL="27000" marR="27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Grade</a:t>
                      </a:r>
                      <a:r>
                        <a:rPr lang="en-GB" sz="12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 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0" marR="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Grade 4</a:t>
                      </a:r>
                    </a:p>
                  </a:txBody>
                  <a:tcPr marL="0" marR="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Grade</a:t>
                      </a:r>
                      <a:r>
                        <a:rPr lang="en-GB" sz="12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 3–5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0" marR="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3878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Allergic reaction</a:t>
                      </a: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GB" sz="1200" noProof="0" dirty="0">
                        <a:latin typeface="+mn-lt"/>
                      </a:endParaRP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0</a:t>
                      </a: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56635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0</a:t>
                      </a: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0</a:t>
                      </a: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06880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Neutropenia</a:t>
                      </a: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 </a:t>
                      </a:r>
                      <a:endParaRPr lang="en-GB" sz="1200" noProof="0" dirty="0">
                        <a:latin typeface="+mn-lt"/>
                      </a:endParaRP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 </a:t>
                      </a:r>
                      <a:endParaRPr lang="en-GB" sz="1200" noProof="0" dirty="0">
                        <a:latin typeface="+mn-lt"/>
                      </a:endParaRP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0</a:t>
                      </a: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01003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Febrile neutropenia</a:t>
                      </a: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 </a:t>
                      </a:r>
                      <a:endParaRPr lang="en-GB" sz="1200" noProof="0" dirty="0">
                        <a:latin typeface="+mn-lt"/>
                      </a:endParaRP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 </a:t>
                      </a:r>
                      <a:endParaRPr lang="en-GB" sz="1200" noProof="0" dirty="0">
                        <a:latin typeface="+mn-lt"/>
                      </a:endParaRP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0</a:t>
                      </a:r>
                    </a:p>
                  </a:txBody>
                  <a:tcPr marL="27000" marR="27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7508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Pulmonary disorder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0.3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Hypertension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23526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Hypokalaemia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&lt;1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21736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ALT increased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&lt;1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&lt;1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2578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Hyperglycaemia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&lt;1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5673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AST</a:t>
                      </a:r>
                      <a:r>
                        <a:rPr lang="en-GB" sz="12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 increased</a:t>
                      </a:r>
                      <a:endParaRPr lang="en-GB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&lt;1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&lt;1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7241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Bone pain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3360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Cardiac</a:t>
                      </a:r>
                      <a:r>
                        <a:rPr lang="en-GB" sz="12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 disorder</a:t>
                      </a:r>
                      <a:endParaRPr lang="en-GB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Imago Book"/>
                      </a:endParaRP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7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9581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Endocrine disorder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66407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Gastrointestinal disorder 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03116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General disorder </a:t>
                      </a:r>
                    </a:p>
                  </a:txBody>
                  <a:tcPr marL="6750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+mn-lt"/>
                        </a:rPr>
                        <a:t>–</a:t>
                      </a:r>
                    </a:p>
                  </a:txBody>
                  <a:tcPr marL="27000" marR="27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Imago Book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64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754"/>
            <a:ext cx="8229600" cy="4525963"/>
          </a:xfrm>
        </p:spPr>
        <p:txBody>
          <a:bodyPr/>
          <a:lstStyle/>
          <a:p>
            <a:r>
              <a:rPr lang="en-US" sz="2100" dirty="0"/>
              <a:t>The ADT alone arm for LATITUDE had median OS of about 3 years</a:t>
            </a:r>
          </a:p>
          <a:p>
            <a:pPr lvl="1"/>
            <a:r>
              <a:rPr lang="en-US" sz="1800" dirty="0"/>
              <a:t>This is similar to OS of high volume patients in CHAARTED</a:t>
            </a:r>
          </a:p>
          <a:p>
            <a:pPr lvl="1"/>
            <a:r>
              <a:rPr lang="en-US" sz="1800" dirty="0"/>
              <a:t>LATITUDE patients were by definition “high volume de novo metastatic”</a:t>
            </a:r>
          </a:p>
          <a:p>
            <a:pPr lvl="2"/>
            <a:r>
              <a:rPr lang="en-US" sz="1500" dirty="0"/>
              <a:t>Newly diagnosed and had poor risk factors </a:t>
            </a:r>
          </a:p>
          <a:p>
            <a:pPr lvl="1"/>
            <a:r>
              <a:rPr lang="en-US" sz="1800" dirty="0"/>
              <a:t>Most likely STAMPEDE-</a:t>
            </a:r>
            <a:r>
              <a:rPr lang="en-US" sz="1800" dirty="0" err="1"/>
              <a:t>abi</a:t>
            </a:r>
            <a:r>
              <a:rPr lang="en-US" sz="1800" dirty="0"/>
              <a:t> were also most likely high volume but not annotated volume of disease </a:t>
            </a:r>
          </a:p>
          <a:p>
            <a:pPr lvl="2"/>
            <a:r>
              <a:rPr lang="en-US" sz="1650" dirty="0"/>
              <a:t>ADT alone M1 arm: same median OS of ~44 months </a:t>
            </a:r>
            <a:r>
              <a:rPr lang="mr-IN" sz="1650" dirty="0"/>
              <a:t>–</a:t>
            </a:r>
            <a:r>
              <a:rPr lang="en-US" sz="1650" dirty="0"/>
              <a:t> same as overall OS for CHAARTED and STAMPEDE-doc</a:t>
            </a:r>
          </a:p>
          <a:p>
            <a:pPr lvl="2"/>
            <a:r>
              <a:rPr lang="en-US" sz="1500" dirty="0"/>
              <a:t>95% were de novo metastatic of which most are high volume</a:t>
            </a:r>
          </a:p>
          <a:p>
            <a:pPr lvl="2"/>
            <a:r>
              <a:rPr lang="en-US" sz="1500" dirty="0"/>
              <a:t>Early OS signal in STAMPEDE-</a:t>
            </a:r>
            <a:r>
              <a:rPr lang="en-US" sz="1500" dirty="0" err="1"/>
              <a:t>abi</a:t>
            </a:r>
            <a:r>
              <a:rPr lang="en-US" sz="1500" dirty="0"/>
              <a:t> probably driven by M1 high volume HSPC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Brief synopsis of what we know about LATITUDE and STAMPEDE-</a:t>
            </a:r>
            <a:r>
              <a:rPr lang="en-US" b="1" dirty="0" err="1">
                <a:solidFill>
                  <a:srgbClr val="0A569F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A569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4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07444"/>
            <a:ext cx="7886700" cy="3263504"/>
          </a:xfrm>
        </p:spPr>
        <p:txBody>
          <a:bodyPr>
            <a:normAutofit/>
          </a:bodyPr>
          <a:lstStyle/>
          <a:p>
            <a:r>
              <a:rPr lang="en-US" sz="2000" b="1" dirty="0"/>
              <a:t>So </a:t>
            </a:r>
            <a:r>
              <a:rPr lang="mr-IN" sz="2000" b="1" dirty="0"/>
              <a:t>…</a:t>
            </a:r>
            <a:r>
              <a:rPr lang="en-US" sz="2000" b="1" dirty="0"/>
              <a:t> the patients on the control arm of both arms with ADT alone had events quickly like CHAARTED high volume pts and early results of STAMPEDE-</a:t>
            </a:r>
            <a:r>
              <a:rPr lang="en-US" sz="2000" b="1" dirty="0" err="1"/>
              <a:t>abi</a:t>
            </a:r>
            <a:r>
              <a:rPr lang="en-US" sz="2000" b="1" dirty="0"/>
              <a:t> and LATITUDE with HR(OS) of 0.6 </a:t>
            </a:r>
            <a:r>
              <a:rPr lang="en-US" sz="2000" b="1" dirty="0">
                <a:solidFill>
                  <a:srgbClr val="7030A0"/>
                </a:solidFill>
              </a:rPr>
              <a:t>is because impacting the poor prognostic group</a:t>
            </a:r>
          </a:p>
          <a:p>
            <a:endParaRPr lang="en-US" sz="2000" b="1" dirty="0"/>
          </a:p>
          <a:p>
            <a:r>
              <a:rPr lang="en-US" sz="2000" b="1" dirty="0"/>
              <a:t>We really </a:t>
            </a:r>
            <a:r>
              <a:rPr lang="en-US" sz="2000" b="1" dirty="0">
                <a:solidFill>
                  <a:srgbClr val="7030A0"/>
                </a:solidFill>
              </a:rPr>
              <a:t>do not have a data-set </a:t>
            </a:r>
            <a:r>
              <a:rPr lang="en-US" sz="2000" b="1" dirty="0"/>
              <a:t>to comment on whether upfront combination ADT plus abiraterone is better than sequential ADT and then abiraterone in </a:t>
            </a:r>
            <a:r>
              <a:rPr lang="en-US" sz="2000" b="1" dirty="0">
                <a:solidFill>
                  <a:srgbClr val="7030A0"/>
                </a:solidFill>
              </a:rPr>
              <a:t>low volume / oligometastatic disease patients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Brief synopsis of what we know about LATITUDE and STAMPEDE-</a:t>
            </a:r>
            <a:r>
              <a:rPr lang="en-US" b="1" dirty="0" err="1">
                <a:solidFill>
                  <a:srgbClr val="0A569F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A569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1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40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Based on a lower treatment burden I suspect higher use of </a:t>
            </a:r>
            <a:r>
              <a:rPr lang="en-US" sz="2800" b="1" dirty="0" err="1"/>
              <a:t>abiraterone</a:t>
            </a:r>
            <a:r>
              <a:rPr lang="en-US" sz="2800" b="1" dirty="0"/>
              <a:t> in low volume </a:t>
            </a:r>
            <a:r>
              <a:rPr lang="en-US" sz="2800" b="1" dirty="0" err="1"/>
              <a:t>mHSPC</a:t>
            </a:r>
            <a:r>
              <a:rPr lang="en-US" sz="2800" b="1" dirty="0"/>
              <a:t> than docetaxel</a:t>
            </a:r>
          </a:p>
          <a:p>
            <a:pPr lvl="1"/>
            <a:r>
              <a:rPr lang="en-US" sz="2400" b="1" dirty="0">
                <a:solidFill>
                  <a:srgbClr val="1B13B3"/>
                </a:solidFill>
              </a:rPr>
              <a:t>But </a:t>
            </a:r>
            <a:r>
              <a:rPr lang="mr-IN" sz="2400" b="1" dirty="0">
                <a:solidFill>
                  <a:srgbClr val="1B13B3"/>
                </a:solidFill>
              </a:rPr>
              <a:t>…</a:t>
            </a:r>
            <a:r>
              <a:rPr lang="en-US" sz="2400" b="1" dirty="0">
                <a:solidFill>
                  <a:srgbClr val="1B13B3"/>
                </a:solidFill>
              </a:rPr>
              <a:t> do we know the </a:t>
            </a:r>
            <a:r>
              <a:rPr lang="en-US" sz="2400" b="1" dirty="0" err="1">
                <a:solidFill>
                  <a:srgbClr val="1B13B3"/>
                </a:solidFill>
              </a:rPr>
              <a:t>risk:benefit</a:t>
            </a:r>
            <a:r>
              <a:rPr lang="en-US" sz="2400" b="1" dirty="0">
                <a:solidFill>
                  <a:srgbClr val="1B13B3"/>
                </a:solidFill>
              </a:rPr>
              <a:t> analysis</a:t>
            </a:r>
          </a:p>
          <a:p>
            <a:pPr lvl="1"/>
            <a:r>
              <a:rPr lang="en-US" sz="2400" b="1" dirty="0">
                <a:solidFill>
                  <a:srgbClr val="1B13B3"/>
                </a:solidFill>
              </a:rPr>
              <a:t>Potential issues of long term &gt;5 </a:t>
            </a:r>
            <a:r>
              <a:rPr lang="en-US" sz="2400" b="1" dirty="0" err="1">
                <a:solidFill>
                  <a:srgbClr val="1B13B3"/>
                </a:solidFill>
              </a:rPr>
              <a:t>yrs</a:t>
            </a:r>
            <a:r>
              <a:rPr lang="en-US" sz="2400" b="1" dirty="0">
                <a:solidFill>
                  <a:srgbClr val="1B13B3"/>
                </a:solidFill>
              </a:rPr>
              <a:t> of </a:t>
            </a:r>
            <a:r>
              <a:rPr lang="en-US" sz="2400" b="1" dirty="0" err="1">
                <a:solidFill>
                  <a:srgbClr val="1B13B3"/>
                </a:solidFill>
              </a:rPr>
              <a:t>abi</a:t>
            </a:r>
            <a:r>
              <a:rPr lang="en-US" sz="2400" b="1" dirty="0">
                <a:solidFill>
                  <a:srgbClr val="1B13B3"/>
                </a:solidFill>
              </a:rPr>
              <a:t> and daily </a:t>
            </a:r>
            <a:r>
              <a:rPr lang="en-US" sz="2400" b="1" dirty="0" err="1">
                <a:solidFill>
                  <a:srgbClr val="1B13B3"/>
                </a:solidFill>
              </a:rPr>
              <a:t>pred</a:t>
            </a:r>
            <a:endParaRPr lang="en-US" sz="2400" b="1" dirty="0">
              <a:solidFill>
                <a:srgbClr val="1B13B3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Vs sequential approach</a:t>
            </a: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Vs intermittent approach </a:t>
            </a: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Vs add on if ADT alone effect minimal / waning on intermittent ADT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Brief synopsis of what we know about LATITUDE and STAMPEDE-</a:t>
            </a:r>
            <a:r>
              <a:rPr lang="en-US" b="1" dirty="0" err="1">
                <a:solidFill>
                  <a:srgbClr val="0A569F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A569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6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1102" y="1307522"/>
            <a:ext cx="3931728" cy="421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810" y="929480"/>
            <a:ext cx="4357564" cy="37804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A569F"/>
                </a:solidFill>
                <a:latin typeface="+mn-lt"/>
              </a:rPr>
              <a:t>STAMPEDE</a:t>
            </a:r>
            <a:br>
              <a:rPr lang="en-GB" sz="3200" b="1" dirty="0">
                <a:solidFill>
                  <a:srgbClr val="0A569F"/>
                </a:solidFill>
                <a:latin typeface="+mn-lt"/>
              </a:rPr>
            </a:br>
            <a:r>
              <a:rPr lang="en-GB" sz="3200" b="1" dirty="0">
                <a:solidFill>
                  <a:srgbClr val="0A569F"/>
                </a:solidFill>
                <a:latin typeface="+mn-lt"/>
              </a:rPr>
              <a:t>ADT + Doc vs ADT + Abi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810" y="2418772"/>
            <a:ext cx="4754866" cy="400110"/>
          </a:xfrm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723882" algn="l"/>
              </a:tabLst>
              <a:defRPr/>
            </a:pPr>
            <a:r>
              <a:rPr lang="en-GB" sz="2000" dirty="0"/>
              <a:t>Strong evidence favouring AAP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74810" y="3079914"/>
            <a:ext cx="495796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E26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E267B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23882" algn="l"/>
              </a:tabLst>
              <a:defRPr/>
            </a:pPr>
            <a:r>
              <a:rPr lang="en-GB" sz="2000" dirty="0">
                <a:latin typeface="+mn-lt"/>
              </a:rPr>
              <a:t>Weak evidence favouring AAP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074810" y="3741055"/>
            <a:ext cx="485011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E26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E267B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23882" algn="l"/>
              </a:tabLst>
              <a:defRPr/>
            </a:pPr>
            <a:r>
              <a:rPr lang="en-GB" sz="2000" dirty="0">
                <a:latin typeface="+mn-lt"/>
              </a:rPr>
              <a:t>No good evidence of a difference</a:t>
            </a:r>
          </a:p>
        </p:txBody>
      </p:sp>
      <p:pic>
        <p:nvPicPr>
          <p:cNvPr id="1026" name="Picture 2" descr="N:\Trials_Active\STAMPEDE\Abiraterone_comparison\Analysis_check\summary_abi_do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b="5063"/>
          <a:stretch/>
        </p:blipFill>
        <p:spPr bwMode="auto">
          <a:xfrm>
            <a:off x="640063" y="1609701"/>
            <a:ext cx="2706140" cy="38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0364" y="1689434"/>
            <a:ext cx="887472" cy="3502242"/>
          </a:xfrm>
          <a:prstGeom prst="rect">
            <a:avLst/>
          </a:prstGeom>
          <a:solidFill>
            <a:srgbClr val="0099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96140" y="1688291"/>
            <a:ext cx="740782" cy="350224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3330848" y="1722675"/>
            <a:ext cx="237460" cy="8254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>
            <a:off x="3330848" y="2941392"/>
            <a:ext cx="237460" cy="42357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>
            <a:off x="3330848" y="3673564"/>
            <a:ext cx="237460" cy="14623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62775" y="1203025"/>
            <a:ext cx="675432" cy="461665"/>
          </a:xfrm>
          <a:prstGeom prst="rect">
            <a:avLst/>
          </a:prstGeom>
        </p:spPr>
        <p:txBody>
          <a:bodyPr wrap="none" lIns="36000" rIns="36000">
            <a:spAutoFit/>
          </a:bodyPr>
          <a:lstStyle/>
          <a:p>
            <a:pPr algn="ctr">
              <a:tabLst>
                <a:tab pos="1162021" algn="l"/>
                <a:tab pos="1163609" algn="l"/>
              </a:tabLst>
              <a:defRPr/>
            </a:pPr>
            <a:r>
              <a:rPr lang="en-GB" sz="1200" b="1" dirty="0">
                <a:cs typeface="Calibri" pitchFamily="34" charset="0"/>
              </a:rPr>
              <a:t>Favours</a:t>
            </a:r>
            <a:br>
              <a:rPr lang="en-GB" sz="1200" b="1" dirty="0">
                <a:cs typeface="Calibri" pitchFamily="34" charset="0"/>
              </a:rPr>
            </a:br>
            <a:r>
              <a:rPr lang="en-GB" sz="1200" b="1" dirty="0">
                <a:solidFill>
                  <a:srgbClr val="009999"/>
                </a:solidFill>
                <a:cs typeface="Calibri" pitchFamily="34" charset="0"/>
              </a:rPr>
              <a:t>SOC+AAP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25978" y="1203025"/>
            <a:ext cx="734743" cy="461665"/>
          </a:xfrm>
          <a:prstGeom prst="rect">
            <a:avLst/>
          </a:prstGeom>
        </p:spPr>
        <p:txBody>
          <a:bodyPr wrap="none" lIns="36000" rIns="36000">
            <a:spAutoFit/>
          </a:bodyPr>
          <a:lstStyle/>
          <a:p>
            <a:pPr algn="ctr">
              <a:tabLst>
                <a:tab pos="1162021" algn="l"/>
                <a:tab pos="1163609" algn="l"/>
              </a:tabLst>
              <a:defRPr/>
            </a:pPr>
            <a:r>
              <a:rPr lang="en-GB" sz="1200" b="1" dirty="0">
                <a:cs typeface="Calibri" pitchFamily="34" charset="0"/>
              </a:rPr>
              <a:t>Favours</a:t>
            </a:r>
            <a:br>
              <a:rPr lang="en-GB" sz="1200" b="1" dirty="0">
                <a:cs typeface="Calibri" pitchFamily="34" charset="0"/>
              </a:rPr>
            </a:br>
            <a:r>
              <a:rPr lang="en-GB" sz="1200" b="1" dirty="0" err="1">
                <a:solidFill>
                  <a:srgbClr val="FF0000"/>
                </a:solidFill>
                <a:cs typeface="Calibri" pitchFamily="34" charset="0"/>
              </a:rPr>
              <a:t>SOC+DocP</a:t>
            </a:r>
            <a:endParaRPr lang="en-GB" sz="1200" b="1" dirty="0">
              <a:solidFill>
                <a:srgbClr val="009999"/>
              </a:solidFill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700" y="5366864"/>
            <a:ext cx="963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62021" algn="l"/>
                <a:tab pos="1163609" algn="l"/>
              </a:tabLst>
              <a:defRPr/>
            </a:pPr>
            <a:r>
              <a:rPr lang="en-GB" sz="1200" b="1" dirty="0">
                <a:cs typeface="Calibri" pitchFamily="34" charset="0"/>
              </a:rPr>
              <a:t>Hazard ratio</a:t>
            </a:r>
            <a:endParaRPr lang="en-GB" sz="1200" b="1" dirty="0">
              <a:solidFill>
                <a:srgbClr val="009999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827039"/>
            <a:ext cx="151145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Metastatic </a:t>
            </a:r>
            <a:br>
              <a:rPr lang="en-GB" sz="1200" dirty="0"/>
            </a:br>
            <a:r>
              <a:rPr lang="en-GB" sz="1200" dirty="0"/>
              <a:t>progression-free survival </a:t>
            </a:r>
          </a:p>
          <a:p>
            <a:pPr algn="r"/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2296067"/>
            <a:ext cx="15114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Progression-free survival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" y="1630172"/>
            <a:ext cx="15114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Failure-free </a:t>
            </a:r>
            <a:br>
              <a:rPr lang="en-GB" sz="1200" dirty="0"/>
            </a:br>
            <a:r>
              <a:rPr lang="en-GB" sz="1200" dirty="0"/>
              <a:t>survival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" y="3522437"/>
            <a:ext cx="15114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Symptomatic skeletal events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" y="4209119"/>
            <a:ext cx="15114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Cause-specific </a:t>
            </a:r>
            <a:br>
              <a:rPr lang="en-GB" sz="1200" dirty="0"/>
            </a:br>
            <a:r>
              <a:rPr lang="en-GB" sz="1200" dirty="0"/>
              <a:t>survival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" y="4931275"/>
            <a:ext cx="151145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Overall survival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074810" y="1902801"/>
            <a:ext cx="5069191" cy="437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E26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E267B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23882" algn="l"/>
              </a:tabLst>
              <a:defRPr/>
            </a:pPr>
            <a:r>
              <a:rPr lang="en-GB" sz="2000" dirty="0">
                <a:latin typeface="+mn-lt"/>
              </a:rPr>
              <a:t>Head-to-head data in 566 pts </a:t>
            </a:r>
            <a:r>
              <a:rPr lang="en-GB" sz="1200" dirty="0">
                <a:latin typeface="+mn-lt"/>
              </a:rPr>
              <a:t>(Nov-2011 to Mar-2013)</a:t>
            </a:r>
            <a:endParaRPr lang="en-GB" sz="2000" dirty="0">
              <a:latin typeface="+mn-lt"/>
            </a:endParaRPr>
          </a:p>
        </p:txBody>
      </p:sp>
      <p:cxnSp>
        <p:nvCxnSpPr>
          <p:cNvPr id="26" name="Straight Connector 25"/>
          <p:cNvCxnSpPr>
            <a:stCxn id="7" idx="1"/>
            <a:endCxn id="3" idx="1"/>
          </p:cNvCxnSpPr>
          <p:nvPr/>
        </p:nvCxnSpPr>
        <p:spPr>
          <a:xfrm>
            <a:off x="3568308" y="2135391"/>
            <a:ext cx="506502" cy="483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1"/>
            <a:endCxn id="10" idx="1"/>
          </p:cNvCxnSpPr>
          <p:nvPr/>
        </p:nvCxnSpPr>
        <p:spPr>
          <a:xfrm>
            <a:off x="3568308" y="3153181"/>
            <a:ext cx="506502" cy="126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2477089" y="1237021"/>
            <a:ext cx="0" cy="6115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1"/>
            <a:endCxn id="12" idx="1"/>
          </p:cNvCxnSpPr>
          <p:nvPr/>
        </p:nvCxnSpPr>
        <p:spPr>
          <a:xfrm flipV="1">
            <a:off x="3568308" y="3941110"/>
            <a:ext cx="506502" cy="463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74810" y="4402198"/>
            <a:ext cx="4957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41" indent="-361941">
              <a:tabLst>
                <a:tab pos="723882" algn="l"/>
              </a:tabLst>
              <a:defRPr/>
            </a:pP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ym typeface="Wingdings" panose="05000000000000000000" pitchFamily="2" charset="2"/>
              </a:rPr>
              <a:t>“</a:t>
            </a:r>
            <a:r>
              <a:rPr lang="en-GB" sz="2000" b="1" dirty="0" smtClean="0">
                <a:solidFill>
                  <a:srgbClr val="7030A0"/>
                </a:solidFill>
              </a:rPr>
              <a:t>Proportionately </a:t>
            </a:r>
            <a:r>
              <a:rPr lang="en-GB" sz="2000" b="1" dirty="0">
                <a:solidFill>
                  <a:srgbClr val="7030A0"/>
                </a:solidFill>
              </a:rPr>
              <a:t>different time spent in each disease </a:t>
            </a:r>
            <a:r>
              <a:rPr lang="en-GB" sz="2000" b="1" dirty="0" smtClean="0">
                <a:solidFill>
                  <a:srgbClr val="7030A0"/>
                </a:solidFill>
              </a:rPr>
              <a:t>state”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9767" y="5493821"/>
            <a:ext cx="1804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Sydes</a:t>
            </a:r>
            <a:r>
              <a:rPr lang="en-US" sz="1350" b="1" dirty="0"/>
              <a:t> et al ESMO 2017</a:t>
            </a:r>
          </a:p>
        </p:txBody>
      </p:sp>
    </p:spTree>
    <p:extLst>
      <p:ext uri="{BB962C8B-B14F-4D97-AF65-F5344CB8AC3E}">
        <p14:creationId xmlns:p14="http://schemas.microsoft.com/office/powerpoint/2010/main" val="49607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542"/>
            <a:ext cx="8229600" cy="972190"/>
          </a:xfrm>
        </p:spPr>
        <p:txBody>
          <a:bodyPr/>
          <a:lstStyle/>
          <a:p>
            <a:r>
              <a:rPr lang="en-US" b="1" dirty="0" smtClean="0">
                <a:solidFill>
                  <a:srgbClr val="0A569F"/>
                </a:solidFill>
                <a:latin typeface="+mn-lt"/>
              </a:rPr>
              <a:t>But “first things first”</a:t>
            </a:r>
            <a:endParaRPr lang="en-US" b="1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choosing between docetaxel and </a:t>
            </a:r>
            <a:r>
              <a:rPr lang="en-US" dirty="0" err="1" smtClean="0"/>
              <a:t>abiraterone</a:t>
            </a:r>
            <a:endParaRPr lang="en-US" dirty="0" smtClean="0"/>
          </a:p>
          <a:p>
            <a:pPr lvl="1"/>
            <a:r>
              <a:rPr lang="en-US" dirty="0" smtClean="0"/>
              <a:t>First ask is the patient “fit for docetaxel”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</a:t>
            </a:r>
            <a:r>
              <a:rPr lang="en-US" dirty="0"/>
              <a:t>does the patient have a high enough burden of disease to potentially </a:t>
            </a:r>
            <a:r>
              <a:rPr lang="en-US" dirty="0" smtClean="0"/>
              <a:t>benefit from docetaxel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8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8525"/>
            <a:ext cx="8229600" cy="4525963"/>
          </a:xfrm>
        </p:spPr>
        <p:txBody>
          <a:bodyPr/>
          <a:lstStyle/>
          <a:p>
            <a:r>
              <a:rPr lang="en-US" sz="1800" dirty="0" err="1"/>
              <a:t>Sydes</a:t>
            </a:r>
            <a:r>
              <a:rPr lang="en-US" sz="1800" dirty="0"/>
              <a:t> et al ESMO 2017</a:t>
            </a:r>
          </a:p>
          <a:p>
            <a:pPr lvl="1"/>
            <a:r>
              <a:rPr lang="en-US" sz="1500" dirty="0"/>
              <a:t>Opportunistic look when pts were accrued to either arm of MAMS STAMPEDE design</a:t>
            </a:r>
          </a:p>
          <a:p>
            <a:endParaRPr lang="en-US" sz="1800" dirty="0"/>
          </a:p>
          <a:p>
            <a:r>
              <a:rPr lang="en-US" sz="1800" dirty="0" err="1"/>
              <a:t>Abiraterone</a:t>
            </a:r>
            <a:r>
              <a:rPr lang="en-US" sz="1800" dirty="0"/>
              <a:t> prevented PSA rise for longer (not unexpected) than docetaxel</a:t>
            </a:r>
          </a:p>
          <a:p>
            <a:endParaRPr lang="en-US" sz="1800" dirty="0"/>
          </a:p>
          <a:p>
            <a:r>
              <a:rPr lang="en-US" sz="1800" dirty="0"/>
              <a:t>Docetaxel  followed by subsequent therapy same OS as </a:t>
            </a:r>
            <a:r>
              <a:rPr lang="en-US" sz="1800" dirty="0" err="1"/>
              <a:t>Abiraterone</a:t>
            </a:r>
            <a:r>
              <a:rPr lang="en-US" sz="1800" dirty="0"/>
              <a:t> followed by subsequent therapy</a:t>
            </a:r>
          </a:p>
          <a:p>
            <a:endParaRPr lang="en-US" sz="1800" dirty="0"/>
          </a:p>
          <a:p>
            <a:r>
              <a:rPr lang="en-US" sz="1800" dirty="0"/>
              <a:t>Suggests: drugs working on different clones</a:t>
            </a:r>
          </a:p>
          <a:p>
            <a:pPr lvl="1"/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629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ADT plus docetaxel vs ADT plus </a:t>
            </a:r>
            <a:r>
              <a:rPr lang="en-US" b="1" dirty="0" err="1">
                <a:solidFill>
                  <a:srgbClr val="0A569F"/>
                </a:solidFill>
                <a:latin typeface="+mn-lt"/>
              </a:rPr>
              <a:t>abiraterone</a:t>
            </a:r>
            <a:endParaRPr lang="en-US" b="1" dirty="0">
              <a:solidFill>
                <a:srgbClr val="0A569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1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48384"/>
            <a:ext cx="8229600" cy="326350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These indirect comparisons are inherently limited by the fact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Docetaxel is handicapped by including a study (GETUG15) completed in an era with limited access to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Abiraterone</a:t>
            </a:r>
            <a:r>
              <a:rPr lang="en-US" sz="2400" dirty="0" smtClean="0"/>
              <a:t> had an inherent positive bias by having greater proportion of patients with ”poor risk” patients with a clear treatment effect and short follow-up</a:t>
            </a:r>
          </a:p>
          <a:p>
            <a:pPr lvl="2"/>
            <a:r>
              <a:rPr lang="en-US" sz="1800" dirty="0" smtClean="0"/>
              <a:t>It could be better prognosis patients may dilute the effect with longer follow-up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0A569F"/>
                </a:solidFill>
                <a:latin typeface="+mn-lt"/>
              </a:rPr>
              <a:t>Network meta-analyses suggest “</a:t>
            </a:r>
            <a:r>
              <a:rPr lang="en-US" sz="2700" b="1" dirty="0" err="1">
                <a:solidFill>
                  <a:srgbClr val="0A569F"/>
                </a:solidFill>
                <a:latin typeface="+mn-lt"/>
              </a:rPr>
              <a:t>abiraterone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” better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7741" y="6141308"/>
            <a:ext cx="218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STOPCaP</a:t>
            </a:r>
            <a:r>
              <a:rPr lang="en-US" dirty="0" smtClean="0"/>
              <a:t>, ESMO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A569F"/>
                </a:solidFill>
                <a:latin typeface="+mn-lt"/>
              </a:rPr>
              <a:t>It takes two to tango </a:t>
            </a:r>
            <a:r>
              <a:rPr lang="mr-IN" b="1" dirty="0" smtClean="0">
                <a:solidFill>
                  <a:srgbClr val="0A569F"/>
                </a:solidFill>
                <a:latin typeface="+mn-lt"/>
              </a:rPr>
              <a:t>…</a:t>
            </a:r>
            <a:r>
              <a:rPr lang="en-US" b="1" dirty="0" smtClean="0">
                <a:solidFill>
                  <a:srgbClr val="0A569F"/>
                </a:solidFill>
                <a:latin typeface="+mn-lt"/>
              </a:rPr>
              <a:t>.</a:t>
            </a:r>
            <a:endParaRPr lang="en-US" b="1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 smtClean="0"/>
              <a:t>GETUG15 suggests if not get both docetaxel and life prolonging CRPC therapies: no clear OS benefit with upfront docetaxel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 smtClean="0"/>
              <a:t>STAMPEDE suggests </a:t>
            </a:r>
            <a:r>
              <a:rPr lang="en-US" dirty="0" err="1" smtClean="0"/>
              <a:t>abiraterone</a:t>
            </a:r>
            <a:r>
              <a:rPr lang="en-US" dirty="0" smtClean="0"/>
              <a:t> and docetaxel are as good as each other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presumably given trial conducted in UK, Switzerland, Ireland there was as much access to Abi as there was to docetaxel at CRPC 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8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108949"/>
            <a:ext cx="7806038" cy="8572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A569F"/>
                </a:solidFill>
                <a:latin typeface="+mn-lt"/>
              </a:rPr>
              <a:t>Despite early docetaxel and </a:t>
            </a:r>
            <a:r>
              <a:rPr lang="en-US" sz="2400" b="1" dirty="0" err="1">
                <a:solidFill>
                  <a:srgbClr val="0A569F"/>
                </a:solidFill>
                <a:latin typeface="+mn-lt"/>
              </a:rPr>
              <a:t>abiraterone</a:t>
            </a:r>
            <a:r>
              <a:rPr lang="en-US" sz="2400" b="1" dirty="0">
                <a:solidFill>
                  <a:srgbClr val="0A569F"/>
                </a:solidFill>
                <a:latin typeface="+mn-lt"/>
              </a:rPr>
              <a:t> there is still 20%  of patients dying by 24 months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148"/>
          <a:stretch/>
        </p:blipFill>
        <p:spPr>
          <a:xfrm>
            <a:off x="5742622" y="2572722"/>
            <a:ext cx="2284095" cy="29721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3348" y="2295722"/>
            <a:ext cx="12667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7030A0"/>
                </a:solidFill>
              </a:rPr>
              <a:t>CHAARTED: HV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5344" y="2295722"/>
            <a:ext cx="10046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7030A0"/>
                </a:solidFill>
              </a:rPr>
              <a:t>LATITITUDE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9876" y="2360062"/>
            <a:ext cx="1528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7030A0"/>
                </a:solidFill>
              </a:rPr>
              <a:t>STAMPEDE-Abi M1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7712"/>
          <a:stretch/>
        </p:blipFill>
        <p:spPr>
          <a:xfrm>
            <a:off x="3162433" y="2595497"/>
            <a:ext cx="2209544" cy="274075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562474" y="3105151"/>
            <a:ext cx="34290" cy="1388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980497" y="2924175"/>
            <a:ext cx="45719" cy="1491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EDA76C8-21E5-4DBB-9E73-84583F0F2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03" t="7916" r="31056" b="14756"/>
          <a:stretch/>
        </p:blipFill>
        <p:spPr>
          <a:xfrm>
            <a:off x="237702" y="2595497"/>
            <a:ext cx="2881690" cy="27407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38250" y="3105150"/>
            <a:ext cx="18076" cy="1626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0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33" y="1645193"/>
            <a:ext cx="7378517" cy="273844"/>
          </a:xfrm>
        </p:spPr>
        <p:txBody>
          <a:bodyPr>
            <a:noAutofit/>
          </a:bodyPr>
          <a:lstStyle/>
          <a:p>
            <a:pPr lvl="2"/>
            <a:r>
              <a:rPr lang="en-US" sz="2000" b="1" dirty="0">
                <a:solidFill>
                  <a:srgbClr val="0A569F"/>
                </a:solidFill>
              </a:rPr>
              <a:t>CHAARTED/GETUG/STAMPEDE/LATITUDE: </a:t>
            </a:r>
            <a:br>
              <a:rPr lang="en-US" sz="2000" b="1" dirty="0">
                <a:solidFill>
                  <a:srgbClr val="0A569F"/>
                </a:solidFill>
              </a:rPr>
            </a:br>
            <a:r>
              <a:rPr lang="en-US" sz="2000" b="1" dirty="0">
                <a:solidFill>
                  <a:srgbClr val="0A569F"/>
                </a:solidFill>
              </a:rPr>
              <a:t>ADT plus docetaxel or </a:t>
            </a:r>
            <a:r>
              <a:rPr lang="en-US" sz="2000" b="1" dirty="0" err="1">
                <a:solidFill>
                  <a:srgbClr val="0A569F"/>
                </a:solidFill>
              </a:rPr>
              <a:t>abiraterone</a:t>
            </a:r>
            <a:r>
              <a:rPr lang="en-US" b="1" dirty="0">
                <a:solidFill>
                  <a:srgbClr val="0A569F"/>
                </a:solidFill>
              </a:rPr>
              <a:t/>
            </a:r>
            <a:br>
              <a:rPr lang="en-US" b="1" dirty="0">
                <a:solidFill>
                  <a:srgbClr val="0A569F"/>
                </a:solidFill>
              </a:rPr>
            </a:br>
            <a:r>
              <a:rPr lang="en-US" b="1" dirty="0">
                <a:solidFill>
                  <a:srgbClr val="0A569F"/>
                </a:solidFill>
              </a:rPr>
              <a:t/>
            </a:r>
            <a:br>
              <a:rPr lang="en-US" b="1" dirty="0">
                <a:solidFill>
                  <a:srgbClr val="0A569F"/>
                </a:solidFill>
              </a:rPr>
            </a:br>
            <a:r>
              <a:rPr lang="en-US" b="1" dirty="0">
                <a:solidFill>
                  <a:srgbClr val="0A569F"/>
                </a:solidFill>
              </a:rPr>
              <a:t>Hypothesis: early targeting of two types early </a:t>
            </a:r>
            <a:r>
              <a:rPr lang="en-US" b="1" dirty="0" err="1">
                <a:solidFill>
                  <a:srgbClr val="0A569F"/>
                </a:solidFill>
              </a:rPr>
              <a:t>testo</a:t>
            </a:r>
            <a:r>
              <a:rPr lang="en-US" b="1" dirty="0">
                <a:solidFill>
                  <a:srgbClr val="0A569F"/>
                </a:solidFill>
              </a:rPr>
              <a:t> independent cells </a:t>
            </a:r>
            <a:r>
              <a:rPr lang="mr-IN" b="1" dirty="0">
                <a:solidFill>
                  <a:srgbClr val="0A569F"/>
                </a:solidFill>
              </a:rPr>
              <a:t>–</a:t>
            </a:r>
            <a:r>
              <a:rPr lang="en-US" b="1" dirty="0">
                <a:solidFill>
                  <a:srgbClr val="0A569F"/>
                </a:solidFill>
              </a:rPr>
              <a:t> [AR+] or [AR-]  clones lead to benefit with ADT + </a:t>
            </a:r>
            <a:r>
              <a:rPr lang="en-US" b="1" dirty="0" err="1">
                <a:solidFill>
                  <a:srgbClr val="0A569F"/>
                </a:solidFill>
              </a:rPr>
              <a:t>abiraterone</a:t>
            </a:r>
            <a:r>
              <a:rPr lang="en-US" b="1" dirty="0">
                <a:solidFill>
                  <a:srgbClr val="0A569F"/>
                </a:solidFill>
              </a:rPr>
              <a:t> or ADT plus docetaxel respectively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37710" r="4354"/>
          <a:stretch/>
        </p:blipFill>
        <p:spPr>
          <a:xfrm>
            <a:off x="832032" y="2743200"/>
            <a:ext cx="7397568" cy="31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58" y="707004"/>
            <a:ext cx="7915987" cy="857250"/>
          </a:xfrm>
        </p:spPr>
        <p:txBody>
          <a:bodyPr>
            <a:noAutofit/>
          </a:bodyPr>
          <a:lstStyle/>
          <a:p>
            <a:pPr lvl="1" algn="ctr" defTabSz="342900" rtl="0">
              <a:spcBef>
                <a:spcPct val="0"/>
              </a:spcBef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A569F"/>
                </a:solidFill>
              </a:rPr>
              <a:t>Triplet vs Doublet</a:t>
            </a:r>
            <a:r>
              <a:rPr lang="en-US" sz="2000" b="1" dirty="0">
                <a:solidFill>
                  <a:srgbClr val="1B13B3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[ADT + D] </a:t>
            </a:r>
            <a:r>
              <a:rPr lang="en-US" sz="2000" b="1" dirty="0">
                <a:solidFill>
                  <a:srgbClr val="0A569F"/>
                </a:solidFill>
              </a:rPr>
              <a:t>vs</a:t>
            </a:r>
            <a:r>
              <a:rPr lang="en-US" sz="2000" dirty="0">
                <a:solidFill>
                  <a:srgbClr val="0A569F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[ADT + D + </a:t>
            </a:r>
            <a:r>
              <a:rPr lang="en-US" sz="2000" b="1" dirty="0" err="1">
                <a:solidFill>
                  <a:srgbClr val="7030A0"/>
                </a:solidFill>
              </a:rPr>
              <a:t>Enza</a:t>
            </a:r>
            <a:r>
              <a:rPr lang="en-US" sz="2000" b="1" dirty="0">
                <a:solidFill>
                  <a:srgbClr val="7030A0"/>
                </a:solidFill>
              </a:rPr>
              <a:t> or Abi]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chemeClr val="tx1"/>
                </a:solidFill>
              </a:rPr>
              <a:t>Will combining the data from trials that stratified by </a:t>
            </a:r>
            <a:r>
              <a:rPr lang="en-US" sz="2000" b="1" dirty="0" err="1">
                <a:solidFill>
                  <a:schemeClr val="tx1"/>
                </a:solidFill>
              </a:rPr>
              <a:t>doceaxel</a:t>
            </a:r>
            <a:r>
              <a:rPr lang="en-US" sz="2000" b="1" dirty="0">
                <a:solidFill>
                  <a:schemeClr val="tx1"/>
                </a:solidFill>
              </a:rPr>
              <a:t> use and will report “</a:t>
            </a:r>
            <a:r>
              <a:rPr lang="en-US" sz="2000" b="1" dirty="0" err="1">
                <a:solidFill>
                  <a:schemeClr val="tx1"/>
                </a:solidFill>
              </a:rPr>
              <a:t>soonish</a:t>
            </a:r>
            <a:r>
              <a:rPr lang="en-US" sz="2000" b="1" dirty="0">
                <a:solidFill>
                  <a:schemeClr val="tx1"/>
                </a:solidFill>
              </a:rPr>
              <a:t>” be informative enough?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21352" y="2150335"/>
          <a:ext cx="5175128" cy="331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3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3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3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ENZAMET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PEACE-1*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Combined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Overall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ADT+D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290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542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3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ADT+Doc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Enz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/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Abi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290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542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High Volume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9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ADT+D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ADT+D+E/A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151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* Recognizing even distribution of radiation to the prostate ~ 50% in each group and estimating 80% of de novo metastatic have high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volume disease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0194" y="5506242"/>
            <a:ext cx="521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>
                <a:solidFill>
                  <a:srgbClr val="7030A0"/>
                </a:solidFill>
              </a:rPr>
              <a:t>Plus: Some patients from STAMPEDE and TITAN (ADT +/- </a:t>
            </a:r>
            <a:r>
              <a:rPr lang="en-US" sz="1350" b="1" i="1" dirty="0" err="1">
                <a:solidFill>
                  <a:srgbClr val="7030A0"/>
                </a:solidFill>
              </a:rPr>
              <a:t>apalutamide</a:t>
            </a:r>
            <a:r>
              <a:rPr lang="en-US" sz="1350" b="1" i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86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800" b="1" dirty="0"/>
              <a:t>Eligibility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Metastatic prostate cancer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Adequate organ function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AU" sz="1800" dirty="0"/>
              <a:t>Starting 1st line ADT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A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800" b="1" dirty="0"/>
              <a:t>Stratification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b="1" dirty="0">
                <a:solidFill>
                  <a:srgbClr val="1B13B3"/>
                </a:solidFill>
              </a:rPr>
              <a:t>Volume of disease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Anti-</a:t>
            </a:r>
            <a:r>
              <a:rPr lang="en-AU" sz="1800" dirty="0" err="1"/>
              <a:t>resorptive</a:t>
            </a:r>
            <a:r>
              <a:rPr lang="en-AU" sz="1800" dirty="0"/>
              <a:t> therapy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Comorbidities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Study 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b="1" dirty="0">
                <a:solidFill>
                  <a:srgbClr val="1B13B3"/>
                </a:solidFill>
              </a:rPr>
              <a:t>Docetaxel use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F52C6-5F7C-47E2-917F-35E25B95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0A569F"/>
                </a:solidFill>
                <a:latin typeface="+mn-lt"/>
              </a:rPr>
              <a:t>ENZAMET may provide some guidance on role of new generation anti-AR therapy in </a:t>
            </a:r>
            <a:r>
              <a:rPr lang="en-US" sz="2700" b="1" dirty="0" err="1">
                <a:solidFill>
                  <a:srgbClr val="0A569F"/>
                </a:solidFill>
                <a:latin typeface="+mn-lt"/>
              </a:rPr>
              <a:t>mHSPC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(HV and LV)</a:t>
            </a:r>
            <a:endParaRPr lang="en-GB" sz="2700" b="1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6115642" y="2106662"/>
            <a:ext cx="2628308" cy="19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Aft>
                <a:spcPts val="450"/>
              </a:spcAft>
            </a:pPr>
            <a:r>
              <a:rPr lang="en-AU" sz="1350" b="1" dirty="0"/>
              <a:t>Endpoints</a:t>
            </a:r>
          </a:p>
          <a:p>
            <a:pPr>
              <a:spcAft>
                <a:spcPts val="450"/>
              </a:spcAft>
            </a:pPr>
            <a:r>
              <a:rPr lang="en-AU" sz="1350" dirty="0"/>
              <a:t>Overall survival (primary)</a:t>
            </a:r>
          </a:p>
          <a:p>
            <a:pPr>
              <a:spcAft>
                <a:spcPts val="450"/>
              </a:spcAft>
            </a:pPr>
            <a:r>
              <a:rPr lang="en-AU" sz="1350" dirty="0"/>
              <a:t>PSA progression free survival</a:t>
            </a:r>
          </a:p>
          <a:p>
            <a:pPr>
              <a:spcAft>
                <a:spcPts val="450"/>
              </a:spcAft>
            </a:pPr>
            <a:r>
              <a:rPr lang="en-AU" sz="1350" dirty="0"/>
              <a:t>Clinical progression free survival</a:t>
            </a:r>
          </a:p>
          <a:p>
            <a:pPr>
              <a:spcAft>
                <a:spcPts val="450"/>
              </a:spcAft>
            </a:pPr>
            <a:r>
              <a:rPr lang="en-AU" sz="1350" dirty="0"/>
              <a:t>Health related quality of life</a:t>
            </a:r>
          </a:p>
          <a:p>
            <a:pPr>
              <a:spcAft>
                <a:spcPts val="450"/>
              </a:spcAft>
            </a:pPr>
            <a:r>
              <a:rPr lang="en-AU" sz="1350" dirty="0"/>
              <a:t>Adverse events</a:t>
            </a:r>
          </a:p>
          <a:p>
            <a:pPr>
              <a:spcAft>
                <a:spcPts val="450"/>
              </a:spcAft>
            </a:pPr>
            <a:r>
              <a:rPr lang="en-AU" sz="1350" dirty="0"/>
              <a:t>Incremental cost-effectiveness</a:t>
            </a: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3443666" y="4278102"/>
            <a:ext cx="5343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1" dirty="0">
                <a:solidFill>
                  <a:srgbClr val="7030A0"/>
                </a:solidFill>
                <a:latin typeface="+mn-lt"/>
              </a:rPr>
              <a:t>1,125 participants (March 2017)</a:t>
            </a:r>
          </a:p>
          <a:p>
            <a:pPr marL="214313" indent="-214313" eaLnBrk="1" hangingPunct="1">
              <a:buFont typeface="Arial" charset="0"/>
              <a:buChar char="•"/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CHAARTED Definition:</a:t>
            </a:r>
          </a:p>
          <a:p>
            <a:pPr marL="214313" indent="-214313" eaLnBrk="1" hangingPunct="1">
              <a:buFont typeface="Arial" charset="0"/>
              <a:buChar char="•"/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N=533 with Low volume: ~ 30% with </a:t>
            </a:r>
            <a:r>
              <a:rPr lang="en-AU" b="1" dirty="0" err="1">
                <a:solidFill>
                  <a:srgbClr val="7030A0"/>
                </a:solidFill>
                <a:latin typeface="+mn-lt"/>
              </a:rPr>
              <a:t>docetazel</a:t>
            </a:r>
            <a:endParaRPr lang="en-AU" b="1" dirty="0">
              <a:solidFill>
                <a:srgbClr val="7030A0"/>
              </a:solidFill>
              <a:latin typeface="+mn-lt"/>
            </a:endParaRPr>
          </a:p>
          <a:p>
            <a:pPr marL="214313" indent="-214313" eaLnBrk="1" hangingPunct="1">
              <a:buFont typeface="Arial" charset="0"/>
              <a:buChar char="•"/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N=592 with High volume: ~60% with docetaxel</a:t>
            </a:r>
          </a:p>
        </p:txBody>
      </p:sp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3067165" y="2911902"/>
            <a:ext cx="4860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1200">
                <a:latin typeface="+mn-lt"/>
              </a:rPr>
              <a:t>1:1</a:t>
            </a: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3626749" y="2197566"/>
            <a:ext cx="2227196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200" dirty="0">
                <a:latin typeface="+mn-lt"/>
              </a:rPr>
              <a:t>Enzalutamide 160mg/daily </a:t>
            </a:r>
            <a:br>
              <a:rPr lang="en-AU" sz="1200" dirty="0">
                <a:latin typeface="+mn-lt"/>
              </a:rPr>
            </a:br>
            <a:r>
              <a:rPr lang="en-AU" sz="1200" dirty="0">
                <a:latin typeface="+mn-lt"/>
              </a:rPr>
              <a:t>+ LHRHA (or </a:t>
            </a:r>
            <a:r>
              <a:rPr lang="en-AU" sz="1200" dirty="0" err="1">
                <a:latin typeface="+mn-lt"/>
              </a:rPr>
              <a:t>orchidectomy</a:t>
            </a:r>
            <a:r>
              <a:rPr lang="en-AU" sz="1200" dirty="0">
                <a:latin typeface="+mn-lt"/>
              </a:rPr>
              <a:t>) </a:t>
            </a:r>
            <a:br>
              <a:rPr lang="en-AU" sz="1200" dirty="0">
                <a:latin typeface="+mn-lt"/>
              </a:rPr>
            </a:br>
            <a:r>
              <a:rPr lang="en-AU" sz="1200" dirty="0">
                <a:latin typeface="+mn-lt"/>
              </a:rPr>
              <a:t>until progression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592033" y="3234973"/>
            <a:ext cx="2253848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200" dirty="0">
                <a:latin typeface="+mn-lt"/>
              </a:rPr>
              <a:t>Non-Steroidal Anti-Androgen* </a:t>
            </a:r>
            <a:br>
              <a:rPr lang="en-AU" sz="1200" dirty="0">
                <a:latin typeface="+mn-lt"/>
              </a:rPr>
            </a:br>
            <a:r>
              <a:rPr lang="en-AU" sz="1200" dirty="0">
                <a:latin typeface="+mn-lt"/>
              </a:rPr>
              <a:t>+ LHRHA (or </a:t>
            </a:r>
            <a:r>
              <a:rPr lang="en-AU" sz="1200" dirty="0" err="1">
                <a:latin typeface="+mn-lt"/>
              </a:rPr>
              <a:t>orchidectomy</a:t>
            </a:r>
            <a:r>
              <a:rPr lang="en-AU" sz="1200" dirty="0">
                <a:latin typeface="+mn-lt"/>
              </a:rPr>
              <a:t>) </a:t>
            </a:r>
            <a:br>
              <a:rPr lang="en-AU" sz="1200" dirty="0">
                <a:latin typeface="+mn-lt"/>
              </a:rPr>
            </a:br>
            <a:r>
              <a:rPr lang="en-AU" sz="1200" dirty="0">
                <a:latin typeface="+mn-lt"/>
              </a:rPr>
              <a:t>until progression</a:t>
            </a:r>
            <a:endParaRPr lang="en-AU" sz="15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276174" y="3080352"/>
            <a:ext cx="323850" cy="2702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3276174" y="2648155"/>
            <a:ext cx="323850" cy="261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513759" y="-108094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3AB0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78A1318-5DCB-40BF-A893-E5782B265175}"/>
              </a:ext>
            </a:extLst>
          </p:cNvPr>
          <p:cNvSpPr/>
          <p:nvPr/>
        </p:nvSpPr>
        <p:spPr bwMode="auto">
          <a:xfrm>
            <a:off x="3007780" y="2820814"/>
            <a:ext cx="330548" cy="33054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350" b="1" dirty="0">
                <a:ea typeface="MS PGothic" pitchFamily="34" charset="-128"/>
                <a:cs typeface="ヒラギノ角ゴ Pro W3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436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A569F"/>
                </a:solidFill>
                <a:latin typeface="+mn-lt"/>
              </a:rPr>
              <a:t>Cost of early docetaxel vs </a:t>
            </a:r>
            <a:r>
              <a:rPr lang="en-US" b="1" dirty="0" err="1" smtClean="0">
                <a:solidFill>
                  <a:srgbClr val="0A569F"/>
                </a:solidFill>
                <a:latin typeface="+mn-lt"/>
              </a:rPr>
              <a:t>abiraterone</a:t>
            </a:r>
            <a:endParaRPr lang="en-US" b="1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79" y="2013315"/>
            <a:ext cx="8442753" cy="36723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If you had to manage your pharmacy budget for GU Oncology for </a:t>
            </a:r>
            <a:r>
              <a:rPr lang="en-US" dirty="0" err="1" smtClean="0"/>
              <a:t>mHSPC</a:t>
            </a:r>
            <a:r>
              <a:rPr lang="en-US" dirty="0" smtClean="0"/>
              <a:t> 100 pts</a:t>
            </a:r>
          </a:p>
          <a:p>
            <a:endParaRPr lang="en-US" dirty="0"/>
          </a:p>
          <a:p>
            <a:r>
              <a:rPr lang="en-US" dirty="0" err="1" smtClean="0"/>
              <a:t>Uprfront</a:t>
            </a:r>
            <a:r>
              <a:rPr lang="en-US" dirty="0" smtClean="0"/>
              <a:t> Docetaxel 6 cycles: visits + infusion + cost of drug: $10,000</a:t>
            </a:r>
          </a:p>
          <a:p>
            <a:pPr lvl="1"/>
            <a:r>
              <a:rPr lang="en-US" dirty="0" smtClean="0"/>
              <a:t>Plus add-on </a:t>
            </a:r>
            <a:r>
              <a:rPr lang="en-US" dirty="0" err="1" smtClean="0"/>
              <a:t>abiraterone</a:t>
            </a:r>
            <a:r>
              <a:rPr lang="en-US" dirty="0" smtClean="0"/>
              <a:t> for rising PSA at $8,000 per month in USA</a:t>
            </a:r>
          </a:p>
          <a:p>
            <a:pPr lvl="1"/>
            <a:r>
              <a:rPr lang="en-US" dirty="0" smtClean="0"/>
              <a:t>Median time to progression: 18 months = $144,000 for one person</a:t>
            </a:r>
          </a:p>
          <a:p>
            <a:pPr lvl="1"/>
            <a:r>
              <a:rPr lang="en-US" dirty="0" smtClean="0"/>
              <a:t>~$15 million to treat 100 patients</a:t>
            </a:r>
          </a:p>
          <a:p>
            <a:pPr lvl="1"/>
            <a:endParaRPr lang="en-US" dirty="0"/>
          </a:p>
          <a:p>
            <a:r>
              <a:rPr lang="en-US" dirty="0" smtClean="0"/>
              <a:t>Upfront </a:t>
            </a:r>
            <a:r>
              <a:rPr lang="en-US" dirty="0" err="1" smtClean="0"/>
              <a:t>abiraterone</a:t>
            </a:r>
            <a:r>
              <a:rPr lang="en-US" dirty="0" smtClean="0"/>
              <a:t> median time to progression: 36 months</a:t>
            </a:r>
          </a:p>
          <a:p>
            <a:pPr lvl="1"/>
            <a:r>
              <a:rPr lang="en-US" dirty="0" smtClean="0"/>
              <a:t>[$8K x 36 months x 100 pts] + [$10K x 100] = ~$30 million to treat 100 pts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And have to leave some money in the budget for immuno-</a:t>
            </a:r>
            <a:r>
              <a:rPr lang="en-US" dirty="0" err="1" smtClean="0"/>
              <a:t>onc</a:t>
            </a:r>
            <a:r>
              <a:rPr lang="en-US" dirty="0" smtClean="0"/>
              <a:t> drugs for urothelial and kidney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0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0A569F"/>
                </a:solidFill>
                <a:latin typeface="+mn-lt"/>
              </a:rPr>
              <a:t>OK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That is all very nice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But answer the question!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74" y="2125266"/>
            <a:ext cx="7886700" cy="32635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In 2017 </a:t>
            </a:r>
            <a:r>
              <a:rPr lang="mr-IN" b="1" dirty="0" smtClean="0"/>
              <a:t>…</a:t>
            </a:r>
            <a:r>
              <a:rPr lang="en-US" b="1" dirty="0" smtClean="0"/>
              <a:t> in Brazil </a:t>
            </a:r>
            <a:r>
              <a:rPr lang="mr-IN" b="1" dirty="0" smtClean="0"/>
              <a:t>…</a:t>
            </a:r>
            <a:r>
              <a:rPr lang="en-US" b="1" dirty="0" smtClean="0"/>
              <a:t>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Should I use ADT plus docetaxel</a:t>
            </a:r>
          </a:p>
          <a:p>
            <a:pPr algn="ctr"/>
            <a:endParaRPr lang="en-US" b="1" dirty="0"/>
          </a:p>
          <a:p>
            <a:pPr lvl="1" algn="ctr"/>
            <a:r>
              <a:rPr lang="en-US" b="1" dirty="0" smtClean="0"/>
              <a:t>Or</a:t>
            </a:r>
          </a:p>
          <a:p>
            <a:pPr lvl="1" algn="ctr"/>
            <a:endParaRPr lang="en-US" b="1" dirty="0"/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Should I used ADT plus </a:t>
            </a:r>
            <a:r>
              <a:rPr lang="en-US" b="1" dirty="0" err="1" smtClean="0">
                <a:solidFill>
                  <a:srgbClr val="0070C0"/>
                </a:solidFill>
              </a:rPr>
              <a:t>abiraterone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0A569F"/>
                </a:solidFill>
                <a:latin typeface="+mn-lt"/>
              </a:rPr>
              <a:t>OK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That is all very nice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But answer the question!</a:t>
            </a:r>
            <a:endParaRPr lang="en-US" sz="2700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5" y="1332233"/>
            <a:ext cx="8231145" cy="375574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It is “unfashionable” to propose the more “toxic” chemotherapy but for the patient with high volume disease and fit </a:t>
            </a:r>
            <a:r>
              <a:rPr lang="en-US" sz="2000" smtClean="0">
                <a:solidFill>
                  <a:srgbClr val="7030A0"/>
                </a:solidFill>
              </a:rPr>
              <a:t>for chemotherapy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/>
              <a:t>Docetaxel has more short term adverse events and done in 18 weeks</a:t>
            </a:r>
          </a:p>
          <a:p>
            <a:pPr lvl="1"/>
            <a:r>
              <a:rPr lang="en-US" sz="1600" dirty="0" err="1" smtClean="0"/>
              <a:t>Abiraterone</a:t>
            </a:r>
            <a:r>
              <a:rPr lang="en-US" sz="1600" dirty="0" smtClean="0"/>
              <a:t> is more “insidious” for some .. </a:t>
            </a:r>
            <a:r>
              <a:rPr lang="en-US" sz="1600" dirty="0" err="1" smtClean="0"/>
              <a:t>Esp</a:t>
            </a:r>
            <a:r>
              <a:rPr lang="en-US" sz="1600" dirty="0" smtClean="0"/>
              <a:t> where blood sugar control and tenuous cardiac and fluid volume status</a:t>
            </a:r>
          </a:p>
          <a:p>
            <a:pPr lvl="1"/>
            <a:r>
              <a:rPr lang="en-US" sz="1600" dirty="0" err="1" smtClean="0"/>
              <a:t>Abiraterone</a:t>
            </a:r>
            <a:r>
              <a:rPr lang="en-US" sz="1600" dirty="0" smtClean="0"/>
              <a:t> more clinic visits</a:t>
            </a:r>
            <a:endParaRPr lang="en-US" sz="1600" dirty="0"/>
          </a:p>
          <a:p>
            <a:r>
              <a:rPr lang="en-US" sz="2000" dirty="0"/>
              <a:t>Reasons: get docetaxel </a:t>
            </a:r>
            <a:r>
              <a:rPr lang="en-US" sz="2000" dirty="0" smtClean="0"/>
              <a:t>in before </a:t>
            </a:r>
            <a:r>
              <a:rPr lang="en-US" sz="2000" dirty="0"/>
              <a:t>too frail </a:t>
            </a:r>
            <a:endParaRPr lang="en-US" sz="2000" dirty="0" smtClean="0"/>
          </a:p>
          <a:p>
            <a:pPr lvl="1"/>
            <a:r>
              <a:rPr lang="en-US" sz="1600" dirty="0" err="1" smtClean="0"/>
              <a:t>Abiraterone</a:t>
            </a:r>
            <a:r>
              <a:rPr lang="en-US" sz="1600" dirty="0" smtClean="0"/>
              <a:t> </a:t>
            </a:r>
            <a:r>
              <a:rPr lang="en-US" sz="1600" dirty="0"/>
              <a:t>can be added on </a:t>
            </a:r>
            <a:r>
              <a:rPr lang="en-US" sz="1600" dirty="0" smtClean="0"/>
              <a:t>later more easily if </a:t>
            </a:r>
            <a:r>
              <a:rPr lang="en-US" sz="1600" dirty="0"/>
              <a:t>more </a:t>
            </a:r>
            <a:r>
              <a:rPr lang="en-US" sz="1600" dirty="0" smtClean="0"/>
              <a:t>frail </a:t>
            </a:r>
          </a:p>
          <a:p>
            <a:pPr lvl="1"/>
            <a:r>
              <a:rPr lang="en-US" sz="1600" dirty="0" smtClean="0"/>
              <a:t>Aim is to get as many therapies in as possible</a:t>
            </a:r>
          </a:p>
          <a:p>
            <a:pPr lvl="1"/>
            <a:r>
              <a:rPr lang="en-US" sz="1600" dirty="0" smtClean="0"/>
              <a:t>“One-shot, One opportunity”</a:t>
            </a:r>
            <a:endParaRPr lang="en-US" sz="1600" dirty="0"/>
          </a:p>
          <a:p>
            <a:r>
              <a:rPr lang="en-US" sz="2000" dirty="0"/>
              <a:t>Less overall </a:t>
            </a:r>
            <a:r>
              <a:rPr lang="en-US" sz="2000" dirty="0" smtClean="0"/>
              <a:t>long term treatment and cost burden</a:t>
            </a:r>
            <a:endParaRPr lang="en-US" sz="2000" dirty="0"/>
          </a:p>
          <a:p>
            <a:pPr lvl="1"/>
            <a:r>
              <a:rPr lang="en-US" sz="1600" dirty="0"/>
              <a:t>With </a:t>
            </a:r>
            <a:r>
              <a:rPr lang="en-US" sz="1600" dirty="0" smtClean="0"/>
              <a:t>similar OS efficacy</a:t>
            </a:r>
          </a:p>
          <a:p>
            <a:r>
              <a:rPr lang="en-US" sz="2000" dirty="0" smtClean="0"/>
              <a:t>We may learn soon which patients benefit from “triplet” therapy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990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01" y="857251"/>
            <a:ext cx="820179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A569F"/>
                </a:solidFill>
                <a:latin typeface="+mn-lt"/>
              </a:rPr>
              <a:t>Current </a:t>
            </a:r>
            <a:r>
              <a:rPr lang="en-US" b="1" dirty="0" err="1" smtClean="0">
                <a:solidFill>
                  <a:srgbClr val="0A569F"/>
                </a:solidFill>
                <a:latin typeface="+mn-lt"/>
              </a:rPr>
              <a:t>mHSPC</a:t>
            </a:r>
            <a:r>
              <a:rPr lang="en-US" b="1" dirty="0" smtClean="0">
                <a:solidFill>
                  <a:srgbClr val="0A569F"/>
                </a:solidFill>
                <a:latin typeface="+mn-lt"/>
              </a:rPr>
              <a:t> Datasets in One Slide</a:t>
            </a:r>
            <a:endParaRPr lang="en-US" b="1" dirty="0">
              <a:solidFill>
                <a:srgbClr val="0A569F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26885"/>
              </p:ext>
            </p:extLst>
          </p:nvPr>
        </p:nvGraphicFramePr>
        <p:xfrm>
          <a:off x="704851" y="1915774"/>
          <a:ext cx="7886700" cy="413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267596"/>
                <a:gridCol w="1361304"/>
                <a:gridCol w="1314450"/>
                <a:gridCol w="1314450"/>
                <a:gridCol w="1314450"/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Trial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M1 </a:t>
                      </a:r>
                    </a:p>
                    <a:p>
                      <a:r>
                        <a:rPr lang="en-US" sz="1800" dirty="0" err="1" smtClean="0"/>
                        <a:t>pt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subgps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All M1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r>
                        <a:rPr lang="en-US" sz="1800" baseline="0" dirty="0" smtClean="0"/>
                        <a:t> vol.</a:t>
                      </a:r>
                    </a:p>
                    <a:p>
                      <a:r>
                        <a:rPr lang="en-US" sz="1800" dirty="0" smtClean="0"/>
                        <a:t>/ Poor risk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r>
                        <a:rPr lang="en-US" sz="1800" baseline="0" dirty="0" smtClean="0"/>
                        <a:t> vol.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Median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Follow-up</a:t>
                      </a:r>
                    </a:p>
                    <a:p>
                      <a:r>
                        <a:rPr lang="en-US" sz="1800" baseline="0" dirty="0" smtClean="0"/>
                        <a:t>(months)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GETUG15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HV &amp; LV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HR: 0.88 (NS)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33DDC"/>
                          </a:solidFill>
                        </a:rPr>
                        <a:t>HR: 0.78 (NS)</a:t>
                      </a:r>
                      <a:endParaRPr lang="en-US" sz="1800" b="1" dirty="0">
                        <a:solidFill>
                          <a:srgbClr val="033DD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HR: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1.02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84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CHAARTED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HV</a:t>
                      </a:r>
                      <a:r>
                        <a:rPr lang="en-US" sz="1800" baseline="0" dirty="0" smtClean="0"/>
                        <a:t> &amp; LV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HR: 0.73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33DDC"/>
                          </a:solidFill>
                        </a:rPr>
                        <a:t>HR: 0.63</a:t>
                      </a:r>
                      <a:endParaRPr lang="en-US" sz="1800" b="1" baseline="0" dirty="0" smtClean="0">
                        <a:solidFill>
                          <a:srgbClr val="033DD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HR 1.04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53.7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STAMPEDE-Doc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 M1 </a:t>
                      </a:r>
                    </a:p>
                    <a:p>
                      <a:r>
                        <a:rPr lang="en-US" sz="1600" dirty="0" smtClean="0"/>
                        <a:t>(no</a:t>
                      </a:r>
                      <a:r>
                        <a:rPr lang="en-US" sz="1600" baseline="0" dirty="0" smtClean="0"/>
                        <a:t> subgroups)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HR: 0.76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LATITUDE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Poor risk only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N/A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33DDC"/>
                          </a:solidFill>
                        </a:rPr>
                        <a:t>HR: 0.62</a:t>
                      </a:r>
                      <a:endParaRPr lang="en-US" sz="1800" b="1" dirty="0">
                        <a:solidFill>
                          <a:srgbClr val="033DD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Not included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30.4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STAMPEDE-Abi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 M1</a:t>
                      </a:r>
                    </a:p>
                    <a:p>
                      <a:r>
                        <a:rPr lang="en-US" sz="1600" dirty="0" smtClean="0"/>
                        <a:t>(no subgroups)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HR: 0.63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4648201" y="6110166"/>
            <a:ext cx="4098924" cy="2928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Gravis et  al </a:t>
            </a:r>
            <a:r>
              <a:rPr lang="en-US" sz="1000" dirty="0" err="1"/>
              <a:t>Eur</a:t>
            </a:r>
            <a:r>
              <a:rPr lang="en-US" sz="1000" dirty="0"/>
              <a:t> </a:t>
            </a:r>
            <a:r>
              <a:rPr lang="en-US" sz="1000" dirty="0" err="1"/>
              <a:t>Uriol</a:t>
            </a:r>
            <a:r>
              <a:rPr lang="en-US" sz="1000" dirty="0"/>
              <a:t> 2016; Sweeney et al ESMO 2016;  James et al Lancet 2015; </a:t>
            </a:r>
            <a:r>
              <a:rPr lang="en-US" sz="1000" dirty="0" err="1"/>
              <a:t>Fizazi</a:t>
            </a:r>
            <a:r>
              <a:rPr lang="en-US" sz="1000" dirty="0"/>
              <a:t> et al NEJM 20157 James et al NEJM 2017</a:t>
            </a:r>
          </a:p>
        </p:txBody>
      </p:sp>
    </p:spTree>
    <p:extLst>
      <p:ext uri="{BB962C8B-B14F-4D97-AF65-F5344CB8AC3E}">
        <p14:creationId xmlns:p14="http://schemas.microsoft.com/office/powerpoint/2010/main" val="196205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0A569F"/>
                </a:solidFill>
                <a:latin typeface="+mn-lt"/>
              </a:rPr>
              <a:t>OK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That is all very nice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But answer the question!</a:t>
            </a:r>
            <a:endParaRPr lang="en-US" sz="2700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5" y="1332233"/>
            <a:ext cx="8231145" cy="375574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It is “unfashionable” to propose the more “toxic” chemotherapy but for the patient with high volume disease and fit </a:t>
            </a:r>
            <a:r>
              <a:rPr lang="en-US" sz="2000" smtClean="0">
                <a:solidFill>
                  <a:srgbClr val="7030A0"/>
                </a:solidFill>
              </a:rPr>
              <a:t>for chemotherapy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/>
              <a:t>Docetaxel has more short term adverse events and done in 18 weeks</a:t>
            </a:r>
          </a:p>
          <a:p>
            <a:pPr lvl="1"/>
            <a:r>
              <a:rPr lang="en-US" sz="2000" dirty="0" err="1" smtClean="0"/>
              <a:t>Abiraterone</a:t>
            </a:r>
            <a:r>
              <a:rPr lang="en-US" sz="2000" dirty="0" smtClean="0"/>
              <a:t> is more “insidious” for some .. </a:t>
            </a:r>
            <a:r>
              <a:rPr lang="en-US" sz="2000" dirty="0" err="1" smtClean="0"/>
              <a:t>Esp</a:t>
            </a:r>
            <a:r>
              <a:rPr lang="en-US" sz="2000" dirty="0" smtClean="0"/>
              <a:t> where blood sugar control and tenuous cardiac and fluid volume status</a:t>
            </a:r>
          </a:p>
          <a:p>
            <a:pPr lvl="1"/>
            <a:r>
              <a:rPr lang="en-US" sz="2000" dirty="0" err="1" smtClean="0"/>
              <a:t>Abiraterone</a:t>
            </a:r>
            <a:r>
              <a:rPr lang="en-US" sz="2000" dirty="0" smtClean="0"/>
              <a:t> more clinic visits</a:t>
            </a:r>
            <a:endParaRPr lang="en-US" sz="2000" dirty="0"/>
          </a:p>
          <a:p>
            <a:r>
              <a:rPr lang="en-US" sz="2000" dirty="0"/>
              <a:t>Reasons: get docetaxel </a:t>
            </a:r>
            <a:r>
              <a:rPr lang="en-US" sz="2000" dirty="0" smtClean="0"/>
              <a:t>in before </a:t>
            </a:r>
            <a:r>
              <a:rPr lang="en-US" sz="2000" dirty="0"/>
              <a:t>too frail </a:t>
            </a:r>
            <a:endParaRPr lang="en-US" sz="2000" dirty="0" smtClean="0"/>
          </a:p>
          <a:p>
            <a:pPr lvl="1"/>
            <a:r>
              <a:rPr lang="en-US" sz="2000" dirty="0" err="1" smtClean="0"/>
              <a:t>Abiraterone</a:t>
            </a:r>
            <a:r>
              <a:rPr lang="en-US" sz="2000" dirty="0" smtClean="0"/>
              <a:t> </a:t>
            </a:r>
            <a:r>
              <a:rPr lang="en-US" sz="2000" dirty="0"/>
              <a:t>can be added on </a:t>
            </a:r>
            <a:r>
              <a:rPr lang="en-US" sz="2000" dirty="0" smtClean="0"/>
              <a:t>later more easily if </a:t>
            </a:r>
            <a:r>
              <a:rPr lang="en-US" sz="2000" dirty="0"/>
              <a:t>more </a:t>
            </a:r>
            <a:r>
              <a:rPr lang="en-US" sz="2000" dirty="0" smtClean="0"/>
              <a:t>frail </a:t>
            </a:r>
          </a:p>
          <a:p>
            <a:pPr lvl="1"/>
            <a:r>
              <a:rPr lang="en-US" sz="2000" dirty="0" smtClean="0"/>
              <a:t>Aim is to get as many therapies in as possible</a:t>
            </a:r>
          </a:p>
          <a:p>
            <a:pPr lvl="1"/>
            <a:r>
              <a:rPr lang="en-US" sz="2000" dirty="0" smtClean="0"/>
              <a:t>“One-shot, One opportunity”</a:t>
            </a:r>
            <a:endParaRPr lang="en-US" sz="2000" dirty="0"/>
          </a:p>
          <a:p>
            <a:r>
              <a:rPr lang="en-US" sz="2000" dirty="0"/>
              <a:t>Less overall </a:t>
            </a:r>
            <a:r>
              <a:rPr lang="en-US" sz="2000" dirty="0" smtClean="0"/>
              <a:t>long term treatment and cost burden</a:t>
            </a:r>
            <a:endParaRPr lang="en-US" sz="2000" dirty="0"/>
          </a:p>
          <a:p>
            <a:pPr lvl="1"/>
            <a:r>
              <a:rPr lang="en-US" sz="2000" dirty="0"/>
              <a:t>With </a:t>
            </a:r>
            <a:r>
              <a:rPr lang="en-US" sz="2000" dirty="0" smtClean="0"/>
              <a:t>similar OS efficacy</a:t>
            </a:r>
          </a:p>
        </p:txBody>
      </p:sp>
    </p:spTree>
    <p:extLst>
      <p:ext uri="{BB962C8B-B14F-4D97-AF65-F5344CB8AC3E}">
        <p14:creationId xmlns:p14="http://schemas.microsoft.com/office/powerpoint/2010/main" val="92929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0A569F"/>
                </a:solidFill>
                <a:latin typeface="+mn-lt"/>
              </a:rPr>
              <a:t>OK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That is all very nice </a:t>
            </a:r>
            <a:r>
              <a:rPr lang="mr-IN" sz="2700" b="1" dirty="0">
                <a:solidFill>
                  <a:srgbClr val="0A569F"/>
                </a:solidFill>
                <a:latin typeface="+mn-lt"/>
              </a:rPr>
              <a:t>…</a:t>
            </a:r>
            <a:r>
              <a:rPr lang="en-US" sz="2700" b="1" dirty="0">
                <a:solidFill>
                  <a:srgbClr val="0A569F"/>
                </a:solidFill>
                <a:latin typeface="+mn-lt"/>
              </a:rPr>
              <a:t> But answer the question!</a:t>
            </a:r>
            <a:endParaRPr lang="en-US" sz="2700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04" y="1948441"/>
            <a:ext cx="8231145" cy="37557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It is “unfashionable” to propose the more “toxic” chemotherapy but for the patient with high volume disease and fit for chemotherapy</a:t>
            </a:r>
          </a:p>
          <a:p>
            <a:endParaRPr lang="en-US" dirty="0" smtClean="0"/>
          </a:p>
          <a:p>
            <a:r>
              <a:rPr lang="en-US" dirty="0" smtClean="0"/>
              <a:t>We may learn soon which patients benefit from “triplet” therapy</a:t>
            </a:r>
          </a:p>
          <a:p>
            <a:endParaRPr lang="en-US" dirty="0"/>
          </a:p>
          <a:p>
            <a:r>
              <a:rPr lang="en-US" dirty="0" smtClean="0"/>
              <a:t>We may learn from biomarker work which pts benefit from docetaxel</a:t>
            </a:r>
          </a:p>
          <a:p>
            <a:endParaRPr lang="en-US" dirty="0"/>
          </a:p>
          <a:p>
            <a:r>
              <a:rPr lang="en-US" dirty="0" smtClean="0"/>
              <a:t>Let’s not throw the baby out with the bath water just because a new agent with a heavy marketing campaign came to town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79729" y="2481276"/>
            <a:ext cx="3978146" cy="2079574"/>
          </a:xfrm>
        </p:spPr>
        <p:txBody>
          <a:bodyPr>
            <a:normAutofit lnSpcReduction="10000"/>
          </a:bodyPr>
          <a:lstStyle/>
          <a:p>
            <a:r>
              <a:rPr lang="en-US" sz="1500" b="1" dirty="0"/>
              <a:t>MOVEMBER’S VISION:</a:t>
            </a:r>
          </a:p>
          <a:p>
            <a:r>
              <a:rPr lang="en-US" sz="1500" b="1" dirty="0"/>
              <a:t>To have an everlasting impact on the face of Men’s Health</a:t>
            </a:r>
          </a:p>
          <a:p>
            <a:endParaRPr lang="en-US" sz="1500" b="1" dirty="0"/>
          </a:p>
          <a:p>
            <a:r>
              <a:rPr lang="en-US" sz="1500" b="1" dirty="0"/>
              <a:t>3 cause areas: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b="1" dirty="0"/>
              <a:t>Prostate Cancer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b="1" dirty="0"/>
              <a:t>Testicular Cancer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b="1" dirty="0"/>
              <a:t>Mental Health and Suicide Prevention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9729" y="1127101"/>
            <a:ext cx="6705332" cy="857250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latin typeface="+mn-lt"/>
              </a:rPr>
              <a:t>Movember</a:t>
            </a:r>
            <a:r>
              <a:rPr lang="en-US" sz="3000" b="1" dirty="0">
                <a:latin typeface="+mn-lt"/>
              </a:rPr>
              <a:t> foundation</a:t>
            </a:r>
            <a:br>
              <a:rPr lang="en-US" sz="3000" b="1" dirty="0">
                <a:latin typeface="+mn-lt"/>
              </a:rPr>
            </a:br>
            <a:r>
              <a:rPr lang="mr-IN" sz="3000" b="1" dirty="0">
                <a:latin typeface="+mn-lt"/>
              </a:rPr>
              <a:t>…</a:t>
            </a:r>
            <a:r>
              <a:rPr lang="en-US" sz="3000" b="1" dirty="0">
                <a:latin typeface="+mn-lt"/>
              </a:rPr>
              <a:t>.. is why I have the “Mo’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2962" y="5067300"/>
            <a:ext cx="5545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FF00"/>
                </a:solidFill>
              </a:rPr>
              <a:t>Team </a:t>
            </a:r>
            <a:r>
              <a:rPr lang="en-US" sz="1500" b="1" dirty="0" err="1">
                <a:solidFill>
                  <a:srgbClr val="FFFF00"/>
                </a:solidFill>
              </a:rPr>
              <a:t>Bellissimo</a:t>
            </a:r>
            <a:r>
              <a:rPr lang="en-US" sz="1500" b="1" dirty="0">
                <a:solidFill>
                  <a:srgbClr val="FFFF00"/>
                </a:solidFill>
              </a:rPr>
              <a:t>: https://</a:t>
            </a:r>
            <a:r>
              <a:rPr lang="en-US" sz="1500" b="1" dirty="0" err="1">
                <a:solidFill>
                  <a:srgbClr val="FFFF00"/>
                </a:solidFill>
              </a:rPr>
              <a:t>moteam.co</a:t>
            </a:r>
            <a:r>
              <a:rPr lang="en-US" sz="1500" b="1" dirty="0">
                <a:solidFill>
                  <a:srgbClr val="FFFF00"/>
                </a:solidFill>
              </a:rPr>
              <a:t>/</a:t>
            </a:r>
            <a:r>
              <a:rPr lang="en-US" sz="1500" b="1" dirty="0" err="1">
                <a:solidFill>
                  <a:srgbClr val="FFFF00"/>
                </a:solidFill>
              </a:rPr>
              <a:t>bellissimo?mc</a:t>
            </a:r>
            <a:r>
              <a:rPr lang="en-US" sz="1500" b="1" dirty="0">
                <a:solidFill>
                  <a:srgbClr val="FFFF00"/>
                </a:solidFill>
              </a:rPr>
              <a:t>=1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https://</a:t>
            </a:r>
            <a:r>
              <a:rPr lang="en-US" sz="1500" b="1" dirty="0" err="1">
                <a:solidFill>
                  <a:srgbClr val="FFFF00"/>
                </a:solidFill>
              </a:rPr>
              <a:t>mobro.co</a:t>
            </a:r>
            <a:r>
              <a:rPr lang="en-US" sz="1500" b="1" dirty="0">
                <a:solidFill>
                  <a:srgbClr val="FFFF00"/>
                </a:solidFill>
              </a:rPr>
              <a:t>/</a:t>
            </a:r>
            <a:r>
              <a:rPr lang="en-US" sz="1500" b="1" dirty="0" err="1">
                <a:solidFill>
                  <a:srgbClr val="FFFF00"/>
                </a:solidFill>
              </a:rPr>
              <a:t>christophersweeney?mc</a:t>
            </a:r>
            <a:r>
              <a:rPr lang="en-US" sz="1500" b="1" dirty="0">
                <a:solidFill>
                  <a:srgbClr val="FFFF00"/>
                </a:solidFill>
              </a:rPr>
              <a:t>=5</a:t>
            </a:r>
          </a:p>
        </p:txBody>
      </p:sp>
    </p:spTree>
    <p:extLst>
      <p:ext uri="{BB962C8B-B14F-4D97-AF65-F5344CB8AC3E}">
        <p14:creationId xmlns:p14="http://schemas.microsoft.com/office/powerpoint/2010/main" val="120483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108"/>
            <a:ext cx="8229600" cy="9721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A569F"/>
                </a:solidFill>
                <a:latin typeface="+mn-lt"/>
              </a:rPr>
              <a:t>Interesting observations of the</a:t>
            </a:r>
            <a:br>
              <a:rPr lang="en-US" sz="4000" b="1" dirty="0">
                <a:solidFill>
                  <a:srgbClr val="0A569F"/>
                </a:solidFill>
                <a:latin typeface="+mn-lt"/>
              </a:rPr>
            </a:br>
            <a:r>
              <a:rPr lang="en-US" sz="4000" b="1" dirty="0" smtClean="0">
                <a:solidFill>
                  <a:srgbClr val="0A569F"/>
                </a:solidFill>
                <a:latin typeface="+mn-lt"/>
              </a:rPr>
              <a:t>ADT + docetaxel </a:t>
            </a:r>
            <a:r>
              <a:rPr lang="en-US" sz="4000" b="1" dirty="0">
                <a:solidFill>
                  <a:srgbClr val="0A569F"/>
                </a:solidFill>
                <a:latin typeface="+mn-lt"/>
              </a:rPr>
              <a:t>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8" y="1700406"/>
            <a:ext cx="7886700" cy="3756646"/>
          </a:xfrm>
        </p:spPr>
        <p:txBody>
          <a:bodyPr>
            <a:noAutofit/>
          </a:bodyPr>
          <a:lstStyle/>
          <a:p>
            <a:r>
              <a:rPr lang="en-US" sz="2000" dirty="0" smtClean="0"/>
              <a:t>GETUG15 was conducted in an era when less access to life prolonging CRPC therapies than CHAARTED and STAMPEDE-Doc</a:t>
            </a:r>
          </a:p>
          <a:p>
            <a:endParaRPr lang="en-US" sz="2000" dirty="0"/>
          </a:p>
          <a:p>
            <a:r>
              <a:rPr lang="en-US" sz="2000" dirty="0" smtClean="0"/>
              <a:t>Long term follow-up of CHAARTED shows HR lessens with time as the effect was less pronounced in low volume patients</a:t>
            </a:r>
          </a:p>
          <a:p>
            <a:endParaRPr lang="en-US" sz="2000" dirty="0"/>
          </a:p>
          <a:p>
            <a:r>
              <a:rPr lang="en-US" sz="2000" dirty="0" smtClean="0"/>
              <a:t>Test for heterogeneity for impact from docetaxel</a:t>
            </a:r>
          </a:p>
          <a:p>
            <a:pPr lvl="1"/>
            <a:r>
              <a:rPr lang="en-US" sz="1600" dirty="0" smtClean="0"/>
              <a:t>M1 High volume vs low volume: differential effect seen within CHAARTED and in aggregate with GETUG 15; </a:t>
            </a:r>
          </a:p>
          <a:p>
            <a:pPr lvl="2"/>
            <a:r>
              <a:rPr lang="en-US" sz="1400" dirty="0" smtClean="0"/>
              <a:t>Overall CHAARTED and GETUG15 are “homogeneous”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M0 vs M1: STAMPEDE docetaxel: </a:t>
            </a:r>
            <a:r>
              <a:rPr lang="en-US" sz="1600" i="1" dirty="0" smtClean="0"/>
              <a:t>my presumption </a:t>
            </a:r>
            <a:r>
              <a:rPr lang="en-US" sz="1600" dirty="0" smtClean="0"/>
              <a:t>is [HV M1] and [high risk M0 treated with </a:t>
            </a:r>
            <a:r>
              <a:rPr lang="en-US" sz="1600" dirty="0" err="1" smtClean="0"/>
              <a:t>ADT+doc</a:t>
            </a:r>
            <a:r>
              <a:rPr lang="en-US" sz="1600" dirty="0" smtClean="0"/>
              <a:t>] benefit </a:t>
            </a:r>
          </a:p>
          <a:p>
            <a:pPr lvl="2"/>
            <a:r>
              <a:rPr lang="en-US" sz="1400" dirty="0" smtClean="0"/>
              <a:t>and not enough granularity to look at the indolent M0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 relapse and low volume M1</a:t>
            </a:r>
          </a:p>
        </p:txBody>
      </p:sp>
    </p:spTree>
    <p:extLst>
      <p:ext uri="{BB962C8B-B14F-4D97-AF65-F5344CB8AC3E}">
        <p14:creationId xmlns:p14="http://schemas.microsoft.com/office/powerpoint/2010/main" val="60016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896" y="2951938"/>
            <a:ext cx="7886700" cy="3263504"/>
          </a:xfrm>
        </p:spPr>
        <p:txBody>
          <a:bodyPr/>
          <a:lstStyle/>
          <a:p>
            <a:r>
              <a:rPr lang="en-US" sz="2400" dirty="0"/>
              <a:t>The answer is “YES” if you consider prostate cancer is a disease that</a:t>
            </a:r>
          </a:p>
          <a:p>
            <a:pPr lvl="1"/>
            <a:r>
              <a:rPr lang="en-US" sz="2100" dirty="0"/>
              <a:t>1) is biologically heterogeneous</a:t>
            </a:r>
          </a:p>
          <a:p>
            <a:pPr lvl="1"/>
            <a:r>
              <a:rPr lang="en-US" sz="2100" dirty="0"/>
              <a:t>2) is clinically heterogeneous </a:t>
            </a:r>
          </a:p>
          <a:p>
            <a:pPr lvl="1"/>
            <a:r>
              <a:rPr lang="en-US" sz="2100" dirty="0"/>
              <a:t>3) requires individual treatment plans 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679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Does volume matter for upfront chemotherapy for castration naïve metastatic prostate cancer?</a:t>
            </a:r>
          </a:p>
        </p:txBody>
      </p:sp>
    </p:spTree>
    <p:extLst>
      <p:ext uri="{BB962C8B-B14F-4D97-AF65-F5344CB8AC3E}">
        <p14:creationId xmlns:p14="http://schemas.microsoft.com/office/powerpoint/2010/main" val="9183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2794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On ADT alone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Patients with high volume disease have a poorer outcome than low volume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High volume is 1 risk factor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Patients with de novo metastatic disease have a poorer outcome than those who relapse after local therapy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De Novo metastatic disease is 1 risk factor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OS if have 0 or 1 or 2 risk factors?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Time and volume of metastases = destiny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69F"/>
                </a:solidFill>
                <a:latin typeface="+mn-lt"/>
              </a:rPr>
              <a:t>Reproducibility of 0, 1, 2 risk factors for </a:t>
            </a:r>
            <a:r>
              <a:rPr lang="en-US" b="1" dirty="0" err="1">
                <a:solidFill>
                  <a:srgbClr val="0A569F"/>
                </a:solidFill>
                <a:latin typeface="+mn-lt"/>
              </a:rPr>
              <a:t>mHSPC</a:t>
            </a:r>
            <a:r>
              <a:rPr lang="en-US" b="1" dirty="0">
                <a:solidFill>
                  <a:srgbClr val="0A569F"/>
                </a:solidFill>
                <a:latin typeface="+mn-lt"/>
              </a:rPr>
              <a:t>:</a:t>
            </a:r>
            <a:br>
              <a:rPr lang="en-US" b="1" dirty="0">
                <a:solidFill>
                  <a:srgbClr val="0A569F"/>
                </a:solidFill>
                <a:latin typeface="+mn-lt"/>
              </a:rPr>
            </a:br>
            <a:r>
              <a:rPr lang="en-US" b="1" dirty="0">
                <a:solidFill>
                  <a:srgbClr val="0A569F"/>
                </a:solidFill>
                <a:latin typeface="+mn-lt"/>
              </a:rPr>
              <a:t>GETUG15 and CHAARTED</a:t>
            </a:r>
          </a:p>
        </p:txBody>
      </p:sp>
    </p:spTree>
    <p:extLst>
      <p:ext uri="{BB962C8B-B14F-4D97-AF65-F5344CB8AC3E}">
        <p14:creationId xmlns:p14="http://schemas.microsoft.com/office/powerpoint/2010/main" val="14548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1">
            <a:extLst>
              <a:ext uri="{FF2B5EF4-FFF2-40B4-BE49-F238E27FC236}">
                <a16:creationId xmlns:a16="http://schemas.microsoft.com/office/drawing/2014/main" xmlns="" id="{E67645F8-2E37-4E3A-8501-8763D03375D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6478" y="2145321"/>
          <a:ext cx="8351662" cy="3634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43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Low Volume and Prior Local </a:t>
                      </a:r>
                      <a:r>
                        <a:rPr lang="fr-FR" sz="1400" dirty="0" err="1"/>
                        <a:t>Therapy</a:t>
                      </a:r>
                      <a:endParaRPr lang="fr-FR" sz="1400" dirty="0"/>
                    </a:p>
                  </a:txBody>
                  <a:tcPr marL="71506" marR="71506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Low Volume and De Novo Mets</a:t>
                      </a:r>
                    </a:p>
                  </a:txBody>
                  <a:tcPr marL="71506" marR="71506" marT="34290" marB="3429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9953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Median OS ADT:  ~ 8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71506" marR="71506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Median OS ADT:  ~ 5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71506" marR="71506" marT="34290" marB="3429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AE173C5A-D204-4130-8CF7-B2C1B62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09" y="4767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A569F"/>
                </a:solidFill>
                <a:latin typeface="+mn-lt"/>
              </a:rPr>
              <a:t>OVERALL SURVIVAL: </a:t>
            </a:r>
            <a:br>
              <a:rPr lang="fr-FR" b="1" dirty="0">
                <a:solidFill>
                  <a:srgbClr val="0A569F"/>
                </a:solidFill>
                <a:latin typeface="+mn-lt"/>
              </a:rPr>
            </a:br>
            <a:r>
              <a:rPr lang="fr-FR" b="1" dirty="0">
                <a:solidFill>
                  <a:srgbClr val="0A569F"/>
                </a:solidFill>
                <a:latin typeface="+mn-lt"/>
              </a:rPr>
              <a:t>1 or 0 </a:t>
            </a:r>
            <a:r>
              <a:rPr lang="fr-FR" b="1" dirty="0" err="1">
                <a:solidFill>
                  <a:srgbClr val="0A569F"/>
                </a:solidFill>
                <a:latin typeface="+mn-lt"/>
              </a:rPr>
              <a:t>risk</a:t>
            </a:r>
            <a:r>
              <a:rPr lang="fr-FR" b="1" dirty="0">
                <a:solidFill>
                  <a:srgbClr val="0A569F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0A569F"/>
                </a:solidFill>
                <a:latin typeface="+mn-lt"/>
              </a:rPr>
              <a:t>factors</a:t>
            </a:r>
            <a:r>
              <a:rPr lang="fr-FR" b="1" dirty="0">
                <a:solidFill>
                  <a:srgbClr val="0A569F"/>
                </a:solidFill>
                <a:latin typeface="+mn-lt"/>
              </a:rPr>
              <a:t>: </a:t>
            </a:r>
            <a:r>
              <a:rPr lang="fr-FR" b="1" dirty="0" err="1">
                <a:solidFill>
                  <a:srgbClr val="0A569F"/>
                </a:solidFill>
                <a:latin typeface="+mn-lt"/>
              </a:rPr>
              <a:t>low</a:t>
            </a:r>
            <a:r>
              <a:rPr lang="fr-FR" b="1" dirty="0">
                <a:solidFill>
                  <a:srgbClr val="0A569F"/>
                </a:solidFill>
                <a:latin typeface="+mn-lt"/>
              </a:rPr>
              <a:t> volume</a:t>
            </a:r>
            <a:endParaRPr lang="en-GB" b="1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899166B2-ADBB-4187-8F30-F96456519B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5181" y="5600709"/>
            <a:ext cx="1902960" cy="292894"/>
          </a:xfrm>
        </p:spPr>
        <p:txBody>
          <a:bodyPr/>
          <a:lstStyle/>
          <a:p>
            <a:r>
              <a:rPr lang="en-US" sz="1050" b="1" dirty="0"/>
              <a:t>Gravis et al GUASCO 2017</a:t>
            </a:r>
            <a:endParaRPr lang="en-GB" sz="105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005384-C8D1-4327-83C7-F44892EAD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7" t="14455" r="27733" b="17508"/>
          <a:stretch/>
        </p:blipFill>
        <p:spPr>
          <a:xfrm>
            <a:off x="5069792" y="2858569"/>
            <a:ext cx="3243129" cy="2395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F07532-8C89-43D6-82DE-D9BAF0863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80" t="13941" r="23598" b="16651"/>
          <a:stretch/>
        </p:blipFill>
        <p:spPr>
          <a:xfrm>
            <a:off x="901617" y="2858569"/>
            <a:ext cx="3347780" cy="24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">
            <a:extLst>
              <a:ext uri="{FF2B5EF4-FFF2-40B4-BE49-F238E27FC236}">
                <a16:creationId xmlns:a16="http://schemas.microsoft.com/office/drawing/2014/main" xmlns="" id="{53BB09E2-8C0C-4B17-8CC4-E8ECC1AD43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6479" y="2139230"/>
          <a:ext cx="8350228" cy="374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694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High Volume and Prior Local </a:t>
                      </a:r>
                      <a:r>
                        <a:rPr lang="fr-FR" sz="1400" dirty="0" err="1"/>
                        <a:t>Therapy</a:t>
                      </a:r>
                      <a:endParaRPr lang="fr-FR" sz="1400" dirty="0"/>
                    </a:p>
                  </a:txBody>
                  <a:tcPr marL="98268" marR="98268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High Volume and De Novo Mets</a:t>
                      </a:r>
                    </a:p>
                  </a:txBody>
                  <a:tcPr marL="98268" marR="98268" marT="34290" marB="3429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790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Median OS ADT:  ~ 4.5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fr-FR" sz="1400" dirty="0">
                        <a:solidFill>
                          <a:schemeClr val="tx2"/>
                        </a:solidFill>
                      </a:endParaRPr>
                    </a:p>
                  </a:txBody>
                  <a:tcPr marL="98268" marR="98268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Median OS ADT:  ~ 3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fr-FR" sz="1400" dirty="0">
                        <a:solidFill>
                          <a:schemeClr val="tx2"/>
                        </a:solidFill>
                      </a:endParaRPr>
                    </a:p>
                  </a:txBody>
                  <a:tcPr marL="98268" marR="98268" marT="34290" marB="3429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C685CC-A65E-4EBE-805B-A82849DA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93" y="385849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A569F"/>
                </a:solidFill>
                <a:latin typeface="+mn-lt"/>
              </a:rPr>
              <a:t>OVERALL SURVIVAL: </a:t>
            </a:r>
            <a:br>
              <a:rPr lang="fr-FR" sz="3200" b="1" dirty="0">
                <a:solidFill>
                  <a:srgbClr val="0A569F"/>
                </a:solidFill>
                <a:latin typeface="+mn-lt"/>
              </a:rPr>
            </a:br>
            <a:r>
              <a:rPr lang="fr-FR" sz="3200" b="1" dirty="0">
                <a:solidFill>
                  <a:srgbClr val="0A569F"/>
                </a:solidFill>
                <a:latin typeface="+mn-lt"/>
              </a:rPr>
              <a:t>1 or 2 </a:t>
            </a:r>
            <a:r>
              <a:rPr lang="fr-FR" sz="3200" b="1" dirty="0" err="1">
                <a:solidFill>
                  <a:srgbClr val="0A569F"/>
                </a:solidFill>
                <a:latin typeface="+mn-lt"/>
              </a:rPr>
              <a:t>risk</a:t>
            </a:r>
            <a:r>
              <a:rPr lang="fr-FR" sz="3200" b="1" dirty="0">
                <a:solidFill>
                  <a:srgbClr val="0A569F"/>
                </a:solidFill>
                <a:latin typeface="+mn-lt"/>
              </a:rPr>
              <a:t> </a:t>
            </a:r>
            <a:r>
              <a:rPr lang="fr-FR" sz="3200" b="1" dirty="0" err="1">
                <a:solidFill>
                  <a:srgbClr val="0A569F"/>
                </a:solidFill>
                <a:latin typeface="+mn-lt"/>
              </a:rPr>
              <a:t>factors</a:t>
            </a:r>
            <a:r>
              <a:rPr lang="fr-FR" sz="3200" b="1" dirty="0">
                <a:solidFill>
                  <a:srgbClr val="0A569F"/>
                </a:solidFill>
                <a:latin typeface="+mn-lt"/>
              </a:rPr>
              <a:t>: High volume</a:t>
            </a:r>
            <a:endParaRPr lang="en-GB" sz="3200" b="1" dirty="0">
              <a:solidFill>
                <a:srgbClr val="0A569F"/>
              </a:solidFill>
              <a:latin typeface="+mn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FC997D1-B48E-4539-86B2-FF07B3F01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Gravis et al GUASCO2017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501E8A-8078-471D-87E0-BDFCA0E6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5" t="14454" r="31934" b="22494"/>
          <a:stretch/>
        </p:blipFill>
        <p:spPr>
          <a:xfrm>
            <a:off x="628650" y="2882603"/>
            <a:ext cx="3724414" cy="2506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39B2D3-FC9A-4C77-9F40-29CDC9F9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61" t="18069" r="27874" b="21994"/>
          <a:stretch/>
        </p:blipFill>
        <p:spPr>
          <a:xfrm>
            <a:off x="4832647" y="2950235"/>
            <a:ext cx="3548641" cy="24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3029</Words>
  <Application>Microsoft Macintosh PowerPoint</Application>
  <PresentationFormat>On-screen Show (4:3)</PresentationFormat>
  <Paragraphs>546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But “first things first”</vt:lpstr>
      <vt:lpstr>Current mHSPC Datasets in One Slide</vt:lpstr>
      <vt:lpstr>Interesting observations of the ADT + docetaxel trials</vt:lpstr>
      <vt:lpstr>Does volume matter for upfront chemotherapy for castration naïve metastatic prostate cancer?</vt:lpstr>
      <vt:lpstr>Reproducibility of 0, 1, 2 risk factors for mHSPC: GETUG15 and CHAARTED</vt:lpstr>
      <vt:lpstr>OVERALL SURVIVAL:  1 or 0 risk factors: low volume</vt:lpstr>
      <vt:lpstr>OVERALL SURVIVAL:  1 or 2 risk factors: High volume</vt:lpstr>
      <vt:lpstr>Reproducibility in a Hospital-based Registry: DFCI</vt:lpstr>
      <vt:lpstr>Reproducibility over the ages SWOG S8894 - Bilateral orchiectomy ± flutamide</vt:lpstr>
      <vt:lpstr>A Brief Word on PSMA PET Imaging</vt:lpstr>
      <vt:lpstr>Evidence That Volume Impacts  Efficacy of Docetaxel</vt:lpstr>
      <vt:lpstr>What are we learning from long term follow-up of CHAARTED: Overall Population</vt:lpstr>
      <vt:lpstr>What are we learning from long term follow-up of CHAARTED: High volume</vt:lpstr>
      <vt:lpstr>What are we learning from long term follow-up of CHAARTED: Low volume</vt:lpstr>
      <vt:lpstr>What are we learning from long term follow-up of CHAARTED: Test for Heterogeneity</vt:lpstr>
      <vt:lpstr>Time to CRPC and Time to Clinical PD: High volume</vt:lpstr>
      <vt:lpstr>Time to CRPC and Time to Clinical PD Low volume</vt:lpstr>
      <vt:lpstr>“Curvology” of the Low volume KM curve</vt:lpstr>
      <vt:lpstr>QOL FACT-P: CHAARTED</vt:lpstr>
      <vt:lpstr>LATITUDE: ADT +/- Abi in “poor risk” mHSPC Clinical efficacy results (poor risk: de novo, &gt;2 bone mets, Gl &gt; 8, visceral mets)</vt:lpstr>
      <vt:lpstr>LATITUDE: QOL results</vt:lpstr>
      <vt:lpstr>STAMPEDE-abi M1 group: clinical efficacy results (Any M1: not detail low and high volume)</vt:lpstr>
      <vt:lpstr>Grade 3–5 AEs in ≥2% of patients</vt:lpstr>
      <vt:lpstr>Brief synopsis of what we know about LATITUDE and STAMPEDE-abi </vt:lpstr>
      <vt:lpstr>Brief synopsis of what we know about LATITUDE and STAMPEDE-abi </vt:lpstr>
      <vt:lpstr>Brief synopsis of what we know about LATITUDE and STAMPEDE-abi </vt:lpstr>
      <vt:lpstr>STAMPEDE ADT + Doc vs ADT + Abi </vt:lpstr>
      <vt:lpstr>ADT plus docetaxel vs ADT plus abiraterone</vt:lpstr>
      <vt:lpstr>Network meta-analyses suggest “abiraterone” better</vt:lpstr>
      <vt:lpstr>It takes two to tango ….</vt:lpstr>
      <vt:lpstr>Despite early docetaxel and abiraterone there is still 20%  of patients dying by 24 months</vt:lpstr>
      <vt:lpstr>CHAARTED/GETUG/STAMPEDE/LATITUDE:  ADT plus docetaxel or abiraterone  Hypothesis: early targeting of two types early testo independent cells – [AR+] or [AR-]  clones lead to benefit with ADT + abiraterone or ADT plus docetaxel respectively</vt:lpstr>
      <vt:lpstr> Triplet vs Doublet [ADT + D] vs [ADT + D + Enza or Abi] Will combining the data from trials that stratified by doceaxel use and will report “soonish” be informative enough? </vt:lpstr>
      <vt:lpstr>ENZAMET may provide some guidance on role of new generation anti-AR therapy in mHSPC (HV and LV)</vt:lpstr>
      <vt:lpstr>Cost of early docetaxel vs abiraterone</vt:lpstr>
      <vt:lpstr>OK … That is all very nice … But answer the question!</vt:lpstr>
      <vt:lpstr>OK … That is all very nice … But answer the question!</vt:lpstr>
      <vt:lpstr>OK … That is all very nice … But answer the question!</vt:lpstr>
      <vt:lpstr>OK … That is all very nice … But answer the question!</vt:lpstr>
      <vt:lpstr>Movember foundation ….. is why I have the “Mo’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planer2</dc:creator>
  <cp:lastModifiedBy>planer2</cp:lastModifiedBy>
  <cp:revision>13</cp:revision>
  <dcterms:created xsi:type="dcterms:W3CDTF">2017-11-06T17:17:01Z</dcterms:created>
  <dcterms:modified xsi:type="dcterms:W3CDTF">2018-01-16T12:41:15Z</dcterms:modified>
</cp:coreProperties>
</file>