
<file path=[Content_Types].xml><?xml version="1.0" encoding="utf-8"?>
<Types xmlns="http://schemas.openxmlformats.org/package/2006/content-types">
  <Default Extension="xml" ContentType="application/xml"/>
  <Default Extension="jpg" ContentType="image/jpeg"/>
  <Default Extension="jpe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embeddings/oleObject1.bin" ContentType="application/vnd.openxmlformats-officedocument.oleObject"/>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3" r:id="rId3"/>
    <p:sldMasterId id="2147483687" r:id="rId4"/>
    <p:sldMasterId id="2147483699" r:id="rId5"/>
    <p:sldMasterId id="2147483712" r:id="rId6"/>
  </p:sldMasterIdLst>
  <p:notesMasterIdLst>
    <p:notesMasterId r:id="rId53"/>
  </p:notesMasterIdLst>
  <p:sldIdLst>
    <p:sldId id="340" r:id="rId7"/>
    <p:sldId id="303" r:id="rId8"/>
    <p:sldId id="256" r:id="rId9"/>
    <p:sldId id="304" r:id="rId10"/>
    <p:sldId id="305" r:id="rId11"/>
    <p:sldId id="333" r:id="rId12"/>
    <p:sldId id="334" r:id="rId13"/>
    <p:sldId id="330" r:id="rId14"/>
    <p:sldId id="332" r:id="rId15"/>
    <p:sldId id="280" r:id="rId16"/>
    <p:sldId id="281" r:id="rId17"/>
    <p:sldId id="259" r:id="rId18"/>
    <p:sldId id="260" r:id="rId19"/>
    <p:sldId id="261" r:id="rId20"/>
    <p:sldId id="262" r:id="rId21"/>
    <p:sldId id="263" r:id="rId22"/>
    <p:sldId id="264" r:id="rId23"/>
    <p:sldId id="337" r:id="rId24"/>
    <p:sldId id="335" r:id="rId25"/>
    <p:sldId id="336" r:id="rId26"/>
    <p:sldId id="338" r:id="rId27"/>
    <p:sldId id="265" r:id="rId28"/>
    <p:sldId id="266" r:id="rId29"/>
    <p:sldId id="267" r:id="rId30"/>
    <p:sldId id="301" r:id="rId31"/>
    <p:sldId id="268" r:id="rId32"/>
    <p:sldId id="269" r:id="rId33"/>
    <p:sldId id="302" r:id="rId34"/>
    <p:sldId id="270" r:id="rId35"/>
    <p:sldId id="271" r:id="rId36"/>
    <p:sldId id="272" r:id="rId37"/>
    <p:sldId id="273" r:id="rId38"/>
    <p:sldId id="274" r:id="rId39"/>
    <p:sldId id="275" r:id="rId40"/>
    <p:sldId id="297" r:id="rId41"/>
    <p:sldId id="323" r:id="rId42"/>
    <p:sldId id="324" r:id="rId43"/>
    <p:sldId id="288" r:id="rId44"/>
    <p:sldId id="300" r:id="rId45"/>
    <p:sldId id="325" r:id="rId46"/>
    <p:sldId id="293" r:id="rId47"/>
    <p:sldId id="295" r:id="rId48"/>
    <p:sldId id="276" r:id="rId49"/>
    <p:sldId id="277" r:id="rId50"/>
    <p:sldId id="278" r:id="rId51"/>
    <p:sldId id="339" r:id="rId5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71" autoAdjust="0"/>
    <p:restoredTop sz="95549" autoAdjust="0"/>
  </p:normalViewPr>
  <p:slideViewPr>
    <p:cSldViewPr snapToGrid="0" snapToObjects="1">
      <p:cViewPr>
        <p:scale>
          <a:sx n="134" d="100"/>
          <a:sy n="134" d="100"/>
        </p:scale>
        <p:origin x="-5312" y="-1096"/>
      </p:cViewPr>
      <p:guideLst>
        <p:guide orient="horz" pos="2160"/>
        <p:guide pos="2874"/>
      </p:guideLst>
    </p:cSldViewPr>
  </p:slideViewPr>
  <p:notesTextViewPr>
    <p:cViewPr>
      <p:scale>
        <a:sx n="100" d="100"/>
        <a:sy n="100" d="100"/>
      </p:scale>
      <p:origin x="0" y="0"/>
    </p:cViewPr>
  </p:notesTextViewPr>
  <p:sorterViewPr>
    <p:cViewPr>
      <p:scale>
        <a:sx n="145" d="100"/>
        <a:sy n="145" d="100"/>
      </p:scale>
      <p:origin x="0" y="742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50" Type="http://schemas.openxmlformats.org/officeDocument/2006/relationships/slide" Target="slides/slide44.xml"/><Relationship Id="rId51" Type="http://schemas.openxmlformats.org/officeDocument/2006/relationships/slide" Target="slides/slide45.xml"/><Relationship Id="rId52" Type="http://schemas.openxmlformats.org/officeDocument/2006/relationships/slide" Target="slides/slide46.xml"/><Relationship Id="rId53" Type="http://schemas.openxmlformats.org/officeDocument/2006/relationships/notesMaster" Target="notesMasters/notesMaster1.xml"/><Relationship Id="rId54" Type="http://schemas.openxmlformats.org/officeDocument/2006/relationships/printerSettings" Target="printerSettings/printerSettings1.bin"/><Relationship Id="rId55" Type="http://schemas.openxmlformats.org/officeDocument/2006/relationships/presProps" Target="presProps.xml"/><Relationship Id="rId56" Type="http://schemas.openxmlformats.org/officeDocument/2006/relationships/viewProps" Target="viewProps.xml"/><Relationship Id="rId57" Type="http://schemas.openxmlformats.org/officeDocument/2006/relationships/theme" Target="theme/theme1.xml"/><Relationship Id="rId58" Type="http://schemas.openxmlformats.org/officeDocument/2006/relationships/tableStyles" Target="tableStyles.xml"/><Relationship Id="rId40" Type="http://schemas.openxmlformats.org/officeDocument/2006/relationships/slide" Target="slides/slide34.xml"/><Relationship Id="rId41" Type="http://schemas.openxmlformats.org/officeDocument/2006/relationships/slide" Target="slides/slide35.xml"/><Relationship Id="rId42" Type="http://schemas.openxmlformats.org/officeDocument/2006/relationships/slide" Target="slides/slide36.xml"/><Relationship Id="rId43" Type="http://schemas.openxmlformats.org/officeDocument/2006/relationships/slide" Target="slides/slide37.xml"/><Relationship Id="rId44" Type="http://schemas.openxmlformats.org/officeDocument/2006/relationships/slide" Target="slides/slide38.xml"/><Relationship Id="rId45" Type="http://schemas.openxmlformats.org/officeDocument/2006/relationships/slide" Target="slides/slide39.xml"/><Relationship Id="rId46" Type="http://schemas.openxmlformats.org/officeDocument/2006/relationships/slide" Target="slides/slide40.xml"/><Relationship Id="rId47" Type="http://schemas.openxmlformats.org/officeDocument/2006/relationships/slide" Target="slides/slide41.xml"/><Relationship Id="rId48" Type="http://schemas.openxmlformats.org/officeDocument/2006/relationships/slide" Target="slides/slide42.xml"/><Relationship Id="rId49" Type="http://schemas.openxmlformats.org/officeDocument/2006/relationships/slide" Target="slides/slide43.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30" Type="http://schemas.openxmlformats.org/officeDocument/2006/relationships/slide" Target="slides/slide24.xml"/><Relationship Id="rId31" Type="http://schemas.openxmlformats.org/officeDocument/2006/relationships/slide" Target="slides/slide25.xml"/><Relationship Id="rId32" Type="http://schemas.openxmlformats.org/officeDocument/2006/relationships/slide" Target="slides/slide26.xml"/><Relationship Id="rId33" Type="http://schemas.openxmlformats.org/officeDocument/2006/relationships/slide" Target="slides/slide27.xml"/><Relationship Id="rId34" Type="http://schemas.openxmlformats.org/officeDocument/2006/relationships/slide" Target="slides/slide28.xml"/><Relationship Id="rId35" Type="http://schemas.openxmlformats.org/officeDocument/2006/relationships/slide" Target="slides/slide29.xml"/><Relationship Id="rId36" Type="http://schemas.openxmlformats.org/officeDocument/2006/relationships/slide" Target="slides/slide30.xml"/><Relationship Id="rId37" Type="http://schemas.openxmlformats.org/officeDocument/2006/relationships/slide" Target="slides/slide31.xml"/><Relationship Id="rId38" Type="http://schemas.openxmlformats.org/officeDocument/2006/relationships/slide" Target="slides/slide32.xml"/><Relationship Id="rId39" Type="http://schemas.openxmlformats.org/officeDocument/2006/relationships/slide" Target="slides/slide33.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386E1E-B791-964D-B407-A478FD53B857}" type="datetimeFigureOut">
              <a:rPr lang="en-US" smtClean="0"/>
              <a:pPr/>
              <a:t>06/09/17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86F8C7-0623-3145-8BA7-114FB46A9EE8}" type="slidenum">
              <a:rPr lang="en-US" smtClean="0"/>
              <a:pPr/>
              <a:t>‹#›</a:t>
            </a:fld>
            <a:endParaRPr lang="en-US"/>
          </a:p>
        </p:txBody>
      </p:sp>
    </p:spTree>
    <p:extLst>
      <p:ext uri="{BB962C8B-B14F-4D97-AF65-F5344CB8AC3E}">
        <p14:creationId xmlns:p14="http://schemas.microsoft.com/office/powerpoint/2010/main" val="268967502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xfrm>
            <a:off x="1143000" y="685800"/>
            <a:ext cx="4572000" cy="3429000"/>
          </a:xfrm>
          <a:ln/>
        </p:spPr>
      </p:sp>
      <p:sp>
        <p:nvSpPr>
          <p:cNvPr id="60419" name="Notes Placeholder 2"/>
          <p:cNvSpPr>
            <a:spLocks noGrp="1"/>
          </p:cNvSpPr>
          <p:nvPr>
            <p:ph type="body" idx="1"/>
          </p:nvPr>
        </p:nvSpPr>
        <p:spPr>
          <a:noFill/>
          <a:ln w="9525"/>
        </p:spPr>
        <p:txBody>
          <a:bodyPr/>
          <a:lstStyle/>
          <a:p>
            <a:r>
              <a:rPr lang="en-US" dirty="0" smtClean="0"/>
              <a:t>Accepted facts about NAC - </a:t>
            </a:r>
            <a:r>
              <a:rPr lang="en-US" sz="2200" dirty="0" smtClean="0"/>
              <a:t>No survival advantage or disadvantage compared</a:t>
            </a:r>
            <a:r>
              <a:rPr lang="en-US" sz="2200" baseline="0" dirty="0" smtClean="0"/>
              <a:t> to similar </a:t>
            </a:r>
            <a:r>
              <a:rPr lang="en-US" sz="2200" baseline="0" dirty="0" err="1" smtClean="0"/>
              <a:t>tx</a:t>
            </a:r>
            <a:r>
              <a:rPr lang="en-US" sz="2200" baseline="0" dirty="0" smtClean="0"/>
              <a:t> given in the adjuvant setting</a:t>
            </a:r>
            <a:endParaRPr lang="en-US" sz="2200" dirty="0" smtClean="0"/>
          </a:p>
          <a:p>
            <a:r>
              <a:rPr lang="en-US" sz="2200" dirty="0" smtClean="0"/>
              <a:t>Degree of pathologic response correlates with both DFS and OS</a:t>
            </a:r>
          </a:p>
          <a:p>
            <a:r>
              <a:rPr lang="en-US" sz="2200" dirty="0" smtClean="0"/>
              <a:t>Allows down-staging of disease </a:t>
            </a:r>
          </a:p>
          <a:p>
            <a:pPr lvl="1"/>
            <a:r>
              <a:rPr lang="en-US" sz="2200" dirty="0" smtClean="0"/>
              <a:t>large tumors and BCT in select patients</a:t>
            </a:r>
          </a:p>
          <a:p>
            <a:pPr lvl="1"/>
            <a:r>
              <a:rPr lang="en-US" sz="2200" dirty="0" smtClean="0"/>
              <a:t>reduces need for axillary node dissection</a:t>
            </a:r>
          </a:p>
          <a:p>
            <a:r>
              <a:rPr lang="en-US" sz="2200" dirty="0" smtClean="0"/>
              <a:t>Requires a multi-disciplinary approach….</a:t>
            </a:r>
          </a:p>
          <a:p>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5"/>
          <p:cNvSpPr>
            <a:spLocks noGrp="1" noChangeArrowheads="1"/>
          </p:cNvSpPr>
          <p:nvPr>
            <p:ph type="sldNum" sz="quarter" idx="4294967295"/>
          </p:nvPr>
        </p:nvSpPr>
        <p:spPr bwMode="auto">
          <a:xfrm>
            <a:off x="3884414" y="8685894"/>
            <a:ext cx="2972098" cy="456595"/>
          </a:xfrm>
          <a:prstGeom prst="rect">
            <a:avLst/>
          </a:prstGeom>
          <a:noFill/>
          <a:ln>
            <a:miter lim="800000"/>
            <a:headEnd/>
            <a:tailEnd/>
          </a:ln>
        </p:spPr>
        <p:txBody>
          <a:bodyPr lIns="91432" tIns="45716" rIns="91432" bIns="45716"/>
          <a:lstStyle/>
          <a:p>
            <a:pPr algn="ctr" eaLnBrk="0" hangingPunct="0"/>
            <a:fld id="{444A44ED-C539-43A7-A71F-2DE807C616C7}" type="slidenum">
              <a:rPr lang="en-US">
                <a:solidFill>
                  <a:prstClr val="black"/>
                </a:solidFill>
                <a:latin typeface="Calibri"/>
              </a:rPr>
              <a:pPr algn="ctr" eaLnBrk="0" hangingPunct="0"/>
              <a:t>13</a:t>
            </a:fld>
            <a:endParaRPr lang="en-US">
              <a:solidFill>
                <a:prstClr val="black"/>
              </a:solidFill>
              <a:latin typeface="Calibri"/>
            </a:endParaRPr>
          </a:p>
        </p:txBody>
      </p:sp>
      <p:sp>
        <p:nvSpPr>
          <p:cNvPr id="91139" name="Rectangle 2"/>
          <p:cNvSpPr>
            <a:spLocks noGrp="1" noRot="1" noChangeAspect="1" noChangeArrowheads="1" noTextEdit="1"/>
          </p:cNvSpPr>
          <p:nvPr>
            <p:ph type="sldImg"/>
          </p:nvPr>
        </p:nvSpPr>
        <p:spPr>
          <a:xfrm>
            <a:off x="1084263" y="644525"/>
            <a:ext cx="4689475" cy="3517900"/>
          </a:xfrm>
          <a:ln cap="flat"/>
        </p:spPr>
      </p:sp>
      <p:sp>
        <p:nvSpPr>
          <p:cNvPr id="91140" name="Rectangle 3"/>
          <p:cNvSpPr>
            <a:spLocks noGrp="1" noChangeArrowheads="1"/>
          </p:cNvSpPr>
          <p:nvPr>
            <p:ph type="body" idx="1"/>
          </p:nvPr>
        </p:nvSpPr>
        <p:spPr>
          <a:xfrm>
            <a:off x="913805" y="4345214"/>
            <a:ext cx="5030391" cy="4112381"/>
          </a:xfrm>
          <a:noFill/>
          <a:ln w="9525"/>
        </p:spPr>
        <p:txBody>
          <a:bodyPr lIns="39681" tIns="21165" rIns="39681" bIns="21165"/>
          <a:lstStyle/>
          <a:p>
            <a:pPr defTabSz="252272"/>
            <a:r>
              <a:rPr lang="en-US" dirty="0" smtClean="0"/>
              <a:t>The</a:t>
            </a:r>
            <a:r>
              <a:rPr lang="en-US" baseline="0" dirty="0" smtClean="0"/>
              <a:t> </a:t>
            </a:r>
            <a:r>
              <a:rPr lang="en-US" dirty="0" smtClean="0"/>
              <a:t>disadvantages of this approach however were also clear…. </a:t>
            </a:r>
          </a:p>
          <a:p>
            <a:pPr marL="438150" indent="-438150">
              <a:lnSpc>
                <a:spcPct val="120000"/>
              </a:lnSpc>
              <a:spcBef>
                <a:spcPct val="65000"/>
              </a:spcBef>
              <a:defRPr/>
            </a:pPr>
            <a:r>
              <a:rPr lang="en-US" sz="2000" dirty="0" smtClean="0">
                <a:latin typeface="Calibri" pitchFamily="34" charset="0"/>
                <a:cs typeface="Calibri" pitchFamily="34" charset="0"/>
              </a:rPr>
              <a:t>Requires two surgical procedures</a:t>
            </a:r>
          </a:p>
          <a:p>
            <a:pPr marL="438150" indent="-438150">
              <a:lnSpc>
                <a:spcPct val="120000"/>
              </a:lnSpc>
              <a:spcBef>
                <a:spcPct val="65000"/>
              </a:spcBef>
              <a:defRPr/>
            </a:pPr>
            <a:r>
              <a:rPr lang="en-US" sz="2000" dirty="0" smtClean="0">
                <a:latin typeface="Calibri" pitchFamily="34" charset="0"/>
                <a:cs typeface="Calibri" pitchFamily="34" charset="0"/>
              </a:rPr>
              <a:t>Does not take advantage of the potential </a:t>
            </a:r>
            <a:r>
              <a:rPr lang="en-US" sz="2000" dirty="0" err="1" smtClean="0">
                <a:latin typeface="Calibri" pitchFamily="34" charset="0"/>
                <a:cs typeface="Calibri" pitchFamily="34" charset="0"/>
              </a:rPr>
              <a:t>downstaging</a:t>
            </a:r>
            <a:r>
              <a:rPr lang="en-US" sz="2000" dirty="0" smtClean="0">
                <a:latin typeface="Calibri" pitchFamily="34" charset="0"/>
                <a:cs typeface="Calibri" pitchFamily="34" charset="0"/>
              </a:rPr>
              <a:t> effects of </a:t>
            </a:r>
            <a:r>
              <a:rPr lang="en-US" sz="2000" dirty="0" err="1" smtClean="0">
                <a:latin typeface="Calibri" pitchFamily="34" charset="0"/>
                <a:cs typeface="Calibri" pitchFamily="34" charset="0"/>
              </a:rPr>
              <a:t>neoadjuvant</a:t>
            </a:r>
            <a:r>
              <a:rPr lang="en-US" sz="2000" dirty="0" smtClean="0">
                <a:latin typeface="Calibri" pitchFamily="34" charset="0"/>
                <a:cs typeface="Calibri" pitchFamily="34" charset="0"/>
              </a:rPr>
              <a:t> therapy on lymph nodes</a:t>
            </a:r>
          </a:p>
          <a:p>
            <a:pPr marL="838200" lvl="1" indent="-438150">
              <a:lnSpc>
                <a:spcPct val="120000"/>
              </a:lnSpc>
              <a:spcBef>
                <a:spcPct val="65000"/>
              </a:spcBef>
              <a:defRPr/>
            </a:pPr>
            <a:r>
              <a:rPr lang="en-US" sz="2000" dirty="0" smtClean="0">
                <a:latin typeface="Calibri" pitchFamily="34" charset="0"/>
                <a:cs typeface="Calibri" pitchFamily="34" charset="0"/>
              </a:rPr>
              <a:t>Commits all patients with pre-treatment positive nodes to ALND  </a:t>
            </a:r>
          </a:p>
          <a:p>
            <a:pPr marL="438150" indent="-438150">
              <a:lnSpc>
                <a:spcPct val="120000"/>
              </a:lnSpc>
              <a:spcBef>
                <a:spcPct val="65000"/>
              </a:spcBef>
              <a:defRPr/>
            </a:pPr>
            <a:r>
              <a:rPr lang="en-US" sz="2000" dirty="0" smtClean="0">
                <a:latin typeface="Calibri" pitchFamily="34" charset="0"/>
                <a:cs typeface="Calibri" pitchFamily="34" charset="0"/>
              </a:rPr>
              <a:t>Uncertain prognostic value of negative nodes after NAC if the SLN was the only positive node and was removed </a:t>
            </a:r>
          </a:p>
          <a:p>
            <a:pPr defTabSz="252272"/>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43000" y="685800"/>
            <a:ext cx="4572000" cy="3429000"/>
          </a:xfrm>
          <a:ln/>
        </p:spPr>
      </p:sp>
      <p:sp>
        <p:nvSpPr>
          <p:cNvPr id="89091" name="Notes Placeholder 2"/>
          <p:cNvSpPr>
            <a:spLocks noGrp="1"/>
          </p:cNvSpPr>
          <p:nvPr>
            <p:ph type="body" idx="1"/>
          </p:nvPr>
        </p:nvSpPr>
        <p:spPr>
          <a:noFill/>
          <a:ln w="9525"/>
        </p:spPr>
        <p:txBody>
          <a:bodyPr/>
          <a:lstStyle/>
          <a:p>
            <a:r>
              <a:rPr lang="en-US" dirty="0" smtClean="0"/>
              <a:t>In the end the argument</a:t>
            </a:r>
            <a:r>
              <a:rPr lang="en-US" baseline="0" dirty="0" smtClean="0"/>
              <a:t> really came down to how well does the procedure work after NAC…would we be able </a:t>
            </a:r>
            <a:r>
              <a:rPr lang="en-US" dirty="0" smtClean="0"/>
              <a:t>to identify the SLN and what would the false negative rate be if there was a variable response to </a:t>
            </a:r>
            <a:r>
              <a:rPr lang="en-US" dirty="0" err="1" smtClean="0"/>
              <a:t>tx</a:t>
            </a:r>
            <a:r>
              <a:rPr lang="en-US" dirty="0" smtClean="0"/>
              <a:t> in the nodal basin. </a:t>
            </a:r>
          </a:p>
          <a:p>
            <a:r>
              <a:rPr lang="en-US" dirty="0" smtClean="0"/>
              <a:t>In the top </a:t>
            </a:r>
            <a:r>
              <a:rPr lang="en-US" dirty="0" err="1" smtClean="0"/>
              <a:t>picuture</a:t>
            </a:r>
            <a:r>
              <a:rPr lang="en-US" dirty="0" smtClean="0"/>
              <a:t> here the SLN would still accurately represent the status of the nodal basin, however in the bottom picture a </a:t>
            </a:r>
            <a:r>
              <a:rPr lang="en-US" dirty="0" err="1" smtClean="0"/>
              <a:t>neg</a:t>
            </a:r>
            <a:r>
              <a:rPr lang="en-US" dirty="0" smtClean="0"/>
              <a:t> SLN would be a false negative result.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xfrm>
            <a:off x="1143000" y="685800"/>
            <a:ext cx="4572000" cy="3429000"/>
          </a:xfrm>
          <a:ln/>
        </p:spPr>
      </p:sp>
      <p:sp>
        <p:nvSpPr>
          <p:cNvPr id="9216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charset="0"/>
              </a:rPr>
              <a:t>There is now a large</a:t>
            </a:r>
            <a:r>
              <a:rPr lang="en-US" baseline="0" dirty="0" smtClean="0">
                <a:latin typeface="Times New Roman" charset="0"/>
              </a:rPr>
              <a:t> body of data demonstrating that in clinically node negative patients performing SLN biopsy before or after NAC results in the same identification rates – ranging from 85-97% and the same false negative rates, ranging from 5-12%. </a:t>
            </a:r>
          </a:p>
          <a:p>
            <a:endParaRPr lang="en-US" baseline="0" dirty="0" smtClean="0">
              <a:latin typeface="Times New Roman" charset="0"/>
            </a:endParaRPr>
          </a:p>
          <a:p>
            <a:r>
              <a:rPr lang="en-US" dirty="0" smtClean="0">
                <a:latin typeface="Times New Roman" charset="0"/>
              </a:rPr>
              <a:t>These </a:t>
            </a:r>
            <a:r>
              <a:rPr lang="en-US" dirty="0">
                <a:latin typeface="Times New Roman" charset="0"/>
              </a:rPr>
              <a:t>results are similar to B32 and other prospective multi-center trial in which SLN was performed before any systemic treatment.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In</a:t>
            </a:r>
            <a:r>
              <a:rPr lang="en-US" baseline="0" dirty="0" smtClean="0"/>
              <a:t> the largest single institution series, the MDA group reported on 575 </a:t>
            </a:r>
            <a:r>
              <a:rPr lang="en-US" baseline="0" dirty="0" err="1" smtClean="0"/>
              <a:t>pts</a:t>
            </a:r>
            <a:r>
              <a:rPr lang="en-US" baseline="0" dirty="0" smtClean="0"/>
              <a:t> having SLN after chemo as compared to 3171 </a:t>
            </a:r>
            <a:r>
              <a:rPr lang="en-US" baseline="0" dirty="0" err="1" smtClean="0"/>
              <a:t>pts</a:t>
            </a:r>
            <a:r>
              <a:rPr lang="en-US" baseline="0" dirty="0" smtClean="0"/>
              <a:t> with SLN before chemo – the SLN identification rates were both very good and very acceptable and the FNRs were similarly low – around 4-6%. And at a median </a:t>
            </a:r>
            <a:r>
              <a:rPr lang="en-US" baseline="0" dirty="0" err="1" smtClean="0"/>
              <a:t>followup</a:t>
            </a:r>
            <a:r>
              <a:rPr lang="en-US" baseline="0" dirty="0" smtClean="0"/>
              <a:t> of 47 months there were also no differences in LRR between the two arms.</a:t>
            </a:r>
            <a:endParaRPr lang="en-US" dirty="0"/>
          </a:p>
        </p:txBody>
      </p:sp>
      <p:sp>
        <p:nvSpPr>
          <p:cNvPr id="4" name="Slide Number Placeholder 3"/>
          <p:cNvSpPr>
            <a:spLocks noGrp="1"/>
          </p:cNvSpPr>
          <p:nvPr>
            <p:ph type="sldNum" sz="quarter" idx="10"/>
          </p:nvPr>
        </p:nvSpPr>
        <p:spPr/>
        <p:txBody>
          <a:bodyPr/>
          <a:lstStyle/>
          <a:p>
            <a:fld id="{1C86F8C7-0623-3145-8BA7-114FB46A9EE8}" type="slidenum">
              <a:rPr lang="en-US" smtClean="0"/>
              <a:pPr/>
              <a:t>16</a:t>
            </a:fld>
            <a:endParaRPr lang="en-US"/>
          </a:p>
        </p:txBody>
      </p:sp>
    </p:spTree>
    <p:extLst>
      <p:ext uri="{BB962C8B-B14F-4D97-AF65-F5344CB8AC3E}">
        <p14:creationId xmlns:p14="http://schemas.microsoft.com/office/powerpoint/2010/main" val="15955703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Further This study demonstrated</a:t>
            </a:r>
            <a:r>
              <a:rPr lang="en-US" baseline="0" dirty="0" smtClean="0"/>
              <a:t> that NAC decreases the need for ALND most notably in </a:t>
            </a:r>
            <a:r>
              <a:rPr lang="en-US" baseline="0" dirty="0" err="1" smtClean="0"/>
              <a:t>pts</a:t>
            </a:r>
            <a:r>
              <a:rPr lang="en-US" baseline="0" dirty="0" smtClean="0"/>
              <a:t> presenting with larger T2 and T3 tumors where 15-20% fewer patients in the chemo first arm were node positive – thus were spared the morbidity of an ALND and again there was no difference in LRR at the time of this report. </a:t>
            </a:r>
            <a:endParaRPr lang="en-US" baseline="0" dirty="0"/>
          </a:p>
          <a:p>
            <a:endParaRPr lang="en-US" baseline="0" dirty="0" smtClean="0"/>
          </a:p>
        </p:txBody>
      </p:sp>
      <p:sp>
        <p:nvSpPr>
          <p:cNvPr id="4" name="Slide Number Placeholder 3"/>
          <p:cNvSpPr>
            <a:spLocks noGrp="1"/>
          </p:cNvSpPr>
          <p:nvPr>
            <p:ph type="sldNum" sz="quarter" idx="10"/>
          </p:nvPr>
        </p:nvSpPr>
        <p:spPr/>
        <p:txBody>
          <a:bodyPr/>
          <a:lstStyle/>
          <a:p>
            <a:fld id="{1C86F8C7-0623-3145-8BA7-114FB46A9EE8}" type="slidenum">
              <a:rPr lang="en-US" smtClean="0"/>
              <a:pPr/>
              <a:t>17</a:t>
            </a:fld>
            <a:endParaRPr lang="en-US"/>
          </a:p>
        </p:txBody>
      </p:sp>
    </p:spTree>
    <p:extLst>
      <p:ext uri="{BB962C8B-B14F-4D97-AF65-F5344CB8AC3E}">
        <p14:creationId xmlns:p14="http://schemas.microsoft.com/office/powerpoint/2010/main" val="40743013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MMG, US, MRI</a:t>
            </a:r>
            <a:r>
              <a:rPr lang="en-US" baseline="0" dirty="0" smtClean="0"/>
              <a:t> or PET</a:t>
            </a:r>
            <a:endParaRPr lang="en-US" dirty="0"/>
          </a:p>
        </p:txBody>
      </p:sp>
      <p:sp>
        <p:nvSpPr>
          <p:cNvPr id="4" name="Slide Number Placeholder 3"/>
          <p:cNvSpPr>
            <a:spLocks noGrp="1"/>
          </p:cNvSpPr>
          <p:nvPr>
            <p:ph type="sldNum" sz="quarter" idx="10"/>
          </p:nvPr>
        </p:nvSpPr>
        <p:spPr/>
        <p:txBody>
          <a:bodyPr/>
          <a:lstStyle/>
          <a:p>
            <a:fld id="{1C86F8C7-0623-3145-8BA7-114FB46A9EE8}" type="slidenum">
              <a:rPr lang="en-US" smtClean="0"/>
              <a:pPr/>
              <a:t>19</a:t>
            </a:fld>
            <a:endParaRPr lang="en-US"/>
          </a:p>
        </p:txBody>
      </p:sp>
    </p:spTree>
    <p:extLst>
      <p:ext uri="{BB962C8B-B14F-4D97-AF65-F5344CB8AC3E}">
        <p14:creationId xmlns:p14="http://schemas.microsoft.com/office/powerpoint/2010/main" val="11921042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So if we do SLN after chemotherapy</a:t>
            </a:r>
            <a:r>
              <a:rPr lang="en-US" baseline="0" dirty="0" smtClean="0"/>
              <a:t> can we still predict who is at increased risk for LRR and therefore would benefit from more aggressive local-regional therapy. The answer is yes, These are data from the combined analysis of B-18 and B27 demonstrating that it is a combination of both </a:t>
            </a:r>
            <a:r>
              <a:rPr lang="en-US" baseline="0" dirty="0" err="1" smtClean="0"/>
              <a:t>pretx</a:t>
            </a:r>
            <a:r>
              <a:rPr lang="en-US" baseline="0" dirty="0" smtClean="0"/>
              <a:t> clinical factors, age, tumor size and clinical nodal status as well as response to therapy both in the nodes and in the breast that predict for LRR. </a:t>
            </a:r>
            <a:endParaRPr lang="en-US" dirty="0"/>
          </a:p>
        </p:txBody>
      </p:sp>
      <p:sp>
        <p:nvSpPr>
          <p:cNvPr id="4" name="Slide Number Placeholder 3"/>
          <p:cNvSpPr>
            <a:spLocks noGrp="1"/>
          </p:cNvSpPr>
          <p:nvPr>
            <p:ph type="sldNum" sz="quarter" idx="10"/>
          </p:nvPr>
        </p:nvSpPr>
        <p:spPr/>
        <p:txBody>
          <a:bodyPr/>
          <a:lstStyle/>
          <a:p>
            <a:fld id="{9DA4F6A9-4A84-45CB-BF08-96C98550011C}" type="slidenum">
              <a:rPr lang="en-US" smtClean="0">
                <a:solidFill>
                  <a:prstClr val="black"/>
                </a:solidFill>
                <a:latin typeface="Calibri"/>
              </a:rPr>
              <a:pPr/>
              <a:t>22</a:t>
            </a:fld>
            <a:endParaRPr lang="en-US">
              <a:solidFill>
                <a:prstClr val="black"/>
              </a:solidFill>
              <a:latin typeface="Calibri"/>
            </a:endParaRPr>
          </a:p>
        </p:txBody>
      </p:sp>
    </p:spTree>
    <p:extLst>
      <p:ext uri="{BB962C8B-B14F-4D97-AF65-F5344CB8AC3E}">
        <p14:creationId xmlns:p14="http://schemas.microsoft.com/office/powerpoint/2010/main" val="37431967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5"/>
          <p:cNvSpPr>
            <a:spLocks noGrp="1" noChangeArrowheads="1"/>
          </p:cNvSpPr>
          <p:nvPr>
            <p:ph type="sldNum" sz="quarter" idx="4294967295"/>
          </p:nvPr>
        </p:nvSpPr>
        <p:spPr bwMode="auto">
          <a:xfrm>
            <a:off x="3884414" y="8685894"/>
            <a:ext cx="2972098" cy="45659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lvl1pPr eaLnBrk="0" hangingPunct="0">
              <a:defRPr sz="4500" b="1">
                <a:solidFill>
                  <a:schemeClr val="tx1"/>
                </a:solidFill>
                <a:latin typeface="Arial" charset="0"/>
                <a:ea typeface="ＭＳ Ｐゴシック" charset="0"/>
                <a:cs typeface="Arial" charset="0"/>
              </a:defRPr>
            </a:lvl1pPr>
            <a:lvl2pPr marL="702756" indent="-270291" eaLnBrk="0" hangingPunct="0">
              <a:defRPr sz="4500" b="1">
                <a:solidFill>
                  <a:schemeClr val="tx1"/>
                </a:solidFill>
                <a:latin typeface="Arial" charset="0"/>
                <a:ea typeface="Arial" charset="0"/>
                <a:cs typeface="Arial" charset="0"/>
              </a:defRPr>
            </a:lvl2pPr>
            <a:lvl3pPr marL="1081164" indent="-216233" eaLnBrk="0" hangingPunct="0">
              <a:defRPr sz="4500" b="1">
                <a:solidFill>
                  <a:schemeClr val="tx1"/>
                </a:solidFill>
                <a:latin typeface="Arial" charset="0"/>
                <a:ea typeface="Arial" charset="0"/>
                <a:cs typeface="Arial" charset="0"/>
              </a:defRPr>
            </a:lvl3pPr>
            <a:lvl4pPr marL="1513629" indent="-216233" eaLnBrk="0" hangingPunct="0">
              <a:defRPr sz="4500" b="1">
                <a:solidFill>
                  <a:schemeClr val="tx1"/>
                </a:solidFill>
                <a:latin typeface="Arial" charset="0"/>
                <a:ea typeface="Arial" charset="0"/>
                <a:cs typeface="Arial" charset="0"/>
              </a:defRPr>
            </a:lvl4pPr>
            <a:lvl5pPr marL="1946095" indent="-216233" eaLnBrk="0" hangingPunct="0">
              <a:defRPr sz="4500" b="1">
                <a:solidFill>
                  <a:schemeClr val="tx1"/>
                </a:solidFill>
                <a:latin typeface="Arial" charset="0"/>
                <a:ea typeface="Arial" charset="0"/>
                <a:cs typeface="Arial" charset="0"/>
              </a:defRPr>
            </a:lvl5pPr>
            <a:lvl6pPr marL="2378560" indent="-216233" eaLnBrk="0" fontAlgn="base" hangingPunct="0">
              <a:spcBef>
                <a:spcPct val="0"/>
              </a:spcBef>
              <a:spcAft>
                <a:spcPct val="0"/>
              </a:spcAft>
              <a:defRPr sz="4500" b="1">
                <a:solidFill>
                  <a:schemeClr val="tx1"/>
                </a:solidFill>
                <a:latin typeface="Arial" charset="0"/>
                <a:ea typeface="Arial" charset="0"/>
                <a:cs typeface="Arial" charset="0"/>
              </a:defRPr>
            </a:lvl6pPr>
            <a:lvl7pPr marL="2811026" indent="-216233" eaLnBrk="0" fontAlgn="base" hangingPunct="0">
              <a:spcBef>
                <a:spcPct val="0"/>
              </a:spcBef>
              <a:spcAft>
                <a:spcPct val="0"/>
              </a:spcAft>
              <a:defRPr sz="4500" b="1">
                <a:solidFill>
                  <a:schemeClr val="tx1"/>
                </a:solidFill>
                <a:latin typeface="Arial" charset="0"/>
                <a:ea typeface="Arial" charset="0"/>
                <a:cs typeface="Arial" charset="0"/>
              </a:defRPr>
            </a:lvl7pPr>
            <a:lvl8pPr marL="3243491" indent="-216233" eaLnBrk="0" fontAlgn="base" hangingPunct="0">
              <a:spcBef>
                <a:spcPct val="0"/>
              </a:spcBef>
              <a:spcAft>
                <a:spcPct val="0"/>
              </a:spcAft>
              <a:defRPr sz="4500" b="1">
                <a:solidFill>
                  <a:schemeClr val="tx1"/>
                </a:solidFill>
                <a:latin typeface="Arial" charset="0"/>
                <a:ea typeface="Arial" charset="0"/>
                <a:cs typeface="Arial" charset="0"/>
              </a:defRPr>
            </a:lvl8pPr>
            <a:lvl9pPr marL="3675957" indent="-216233" eaLnBrk="0" fontAlgn="base" hangingPunct="0">
              <a:spcBef>
                <a:spcPct val="0"/>
              </a:spcBef>
              <a:spcAft>
                <a:spcPct val="0"/>
              </a:spcAft>
              <a:defRPr sz="4500" b="1">
                <a:solidFill>
                  <a:schemeClr val="tx1"/>
                </a:solidFill>
                <a:latin typeface="Arial" charset="0"/>
                <a:ea typeface="Arial" charset="0"/>
                <a:cs typeface="Arial" charset="0"/>
              </a:defRPr>
            </a:lvl9pPr>
          </a:lstStyle>
          <a:p>
            <a:pPr algn="ctr"/>
            <a:fld id="{41811C34-9496-AF4C-ACDF-8936495FB7E0}" type="slidenum">
              <a:rPr lang="en-US">
                <a:solidFill>
                  <a:prstClr val="black"/>
                </a:solidFill>
              </a:rPr>
              <a:pPr algn="ctr"/>
              <a:t>23</a:t>
            </a:fld>
            <a:endParaRPr lang="en-US">
              <a:solidFill>
                <a:prstClr val="black"/>
              </a:solidFill>
            </a:endParaRPr>
          </a:p>
        </p:txBody>
      </p:sp>
      <p:sp>
        <p:nvSpPr>
          <p:cNvPr id="84995" name="Rectangle 2"/>
          <p:cNvSpPr>
            <a:spLocks noGrp="1" noRot="1" noChangeAspect="1" noChangeArrowheads="1" noTextEdit="1"/>
          </p:cNvSpPr>
          <p:nvPr>
            <p:ph type="sldImg"/>
          </p:nvPr>
        </p:nvSpPr>
        <p:spPr>
          <a:xfrm>
            <a:off x="1084263" y="642938"/>
            <a:ext cx="4689475" cy="3517900"/>
          </a:xfrm>
          <a:ln/>
        </p:spPr>
      </p:sp>
      <p:sp>
        <p:nvSpPr>
          <p:cNvPr id="8499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Times New Roman" charset="0"/>
              </a:rPr>
              <a:t>If we look at only those </a:t>
            </a:r>
            <a:r>
              <a:rPr lang="en-US" dirty="0" smtClean="0">
                <a:latin typeface="Times New Roman" charset="0"/>
              </a:rPr>
              <a:t>clinically</a:t>
            </a:r>
            <a:r>
              <a:rPr lang="en-US" baseline="0" dirty="0" smtClean="0">
                <a:latin typeface="Times New Roman" charset="0"/>
              </a:rPr>
              <a:t> node negative </a:t>
            </a:r>
            <a:r>
              <a:rPr lang="en-US" dirty="0" err="1" smtClean="0">
                <a:latin typeface="Times New Roman" charset="0"/>
              </a:rPr>
              <a:t>pts</a:t>
            </a:r>
            <a:r>
              <a:rPr lang="en-US" dirty="0" smtClean="0">
                <a:latin typeface="Times New Roman" charset="0"/>
              </a:rPr>
              <a:t> </a:t>
            </a:r>
            <a:r>
              <a:rPr lang="en-US" dirty="0">
                <a:latin typeface="Times New Roman" charset="0"/>
              </a:rPr>
              <a:t>undergoing lumpectomy after NAC in B18/27, </a:t>
            </a:r>
            <a:r>
              <a:rPr lang="en-US" dirty="0" smtClean="0">
                <a:latin typeface="Times New Roman" charset="0"/>
              </a:rPr>
              <a:t> </a:t>
            </a:r>
            <a:r>
              <a:rPr lang="en-US" dirty="0">
                <a:latin typeface="Times New Roman" charset="0"/>
              </a:rPr>
              <a:t>we </a:t>
            </a:r>
            <a:r>
              <a:rPr lang="en-US" dirty="0" smtClean="0">
                <a:latin typeface="Times New Roman" charset="0"/>
              </a:rPr>
              <a:t>see</a:t>
            </a:r>
            <a:r>
              <a:rPr lang="en-US" baseline="0" dirty="0" smtClean="0">
                <a:latin typeface="Times New Roman" charset="0"/>
              </a:rPr>
              <a:t> low rates of regional recurrence for all patients irrespective of nodal and breast </a:t>
            </a:r>
            <a:r>
              <a:rPr lang="en-US" baseline="0" dirty="0" err="1" smtClean="0">
                <a:latin typeface="Times New Roman" charset="0"/>
              </a:rPr>
              <a:t>pCR</a:t>
            </a:r>
            <a:r>
              <a:rPr lang="en-US" baseline="0" dirty="0" smtClean="0">
                <a:latin typeface="Times New Roman" charset="0"/>
              </a:rPr>
              <a:t> status </a:t>
            </a:r>
            <a:endParaRPr lang="en-US" dirty="0">
              <a:latin typeface="Times New Roman"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5"/>
          <p:cNvSpPr>
            <a:spLocks noGrp="1" noChangeArrowheads="1"/>
          </p:cNvSpPr>
          <p:nvPr>
            <p:ph type="sldNum" sz="quarter" idx="4294967295"/>
          </p:nvPr>
        </p:nvSpPr>
        <p:spPr bwMode="auto">
          <a:xfrm>
            <a:off x="3884414" y="8685894"/>
            <a:ext cx="2972098" cy="45659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lvl1pPr eaLnBrk="0" hangingPunct="0">
              <a:defRPr sz="4500" b="1">
                <a:solidFill>
                  <a:schemeClr val="tx1"/>
                </a:solidFill>
                <a:latin typeface="Arial" charset="0"/>
                <a:ea typeface="ＭＳ Ｐゴシック" charset="0"/>
                <a:cs typeface="Arial" charset="0"/>
              </a:defRPr>
            </a:lvl1pPr>
            <a:lvl2pPr marL="702756" indent="-270291" eaLnBrk="0" hangingPunct="0">
              <a:defRPr sz="4500" b="1">
                <a:solidFill>
                  <a:schemeClr val="tx1"/>
                </a:solidFill>
                <a:latin typeface="Arial" charset="0"/>
                <a:ea typeface="Arial" charset="0"/>
                <a:cs typeface="Arial" charset="0"/>
              </a:defRPr>
            </a:lvl2pPr>
            <a:lvl3pPr marL="1081164" indent="-216233" eaLnBrk="0" hangingPunct="0">
              <a:defRPr sz="4500" b="1">
                <a:solidFill>
                  <a:schemeClr val="tx1"/>
                </a:solidFill>
                <a:latin typeface="Arial" charset="0"/>
                <a:ea typeface="Arial" charset="0"/>
                <a:cs typeface="Arial" charset="0"/>
              </a:defRPr>
            </a:lvl3pPr>
            <a:lvl4pPr marL="1513629" indent="-216233" eaLnBrk="0" hangingPunct="0">
              <a:defRPr sz="4500" b="1">
                <a:solidFill>
                  <a:schemeClr val="tx1"/>
                </a:solidFill>
                <a:latin typeface="Arial" charset="0"/>
                <a:ea typeface="Arial" charset="0"/>
                <a:cs typeface="Arial" charset="0"/>
              </a:defRPr>
            </a:lvl4pPr>
            <a:lvl5pPr marL="1946095" indent="-216233" eaLnBrk="0" hangingPunct="0">
              <a:defRPr sz="4500" b="1">
                <a:solidFill>
                  <a:schemeClr val="tx1"/>
                </a:solidFill>
                <a:latin typeface="Arial" charset="0"/>
                <a:ea typeface="Arial" charset="0"/>
                <a:cs typeface="Arial" charset="0"/>
              </a:defRPr>
            </a:lvl5pPr>
            <a:lvl6pPr marL="2378560" indent="-216233" eaLnBrk="0" fontAlgn="base" hangingPunct="0">
              <a:spcBef>
                <a:spcPct val="0"/>
              </a:spcBef>
              <a:spcAft>
                <a:spcPct val="0"/>
              </a:spcAft>
              <a:defRPr sz="4500" b="1">
                <a:solidFill>
                  <a:schemeClr val="tx1"/>
                </a:solidFill>
                <a:latin typeface="Arial" charset="0"/>
                <a:ea typeface="Arial" charset="0"/>
                <a:cs typeface="Arial" charset="0"/>
              </a:defRPr>
            </a:lvl6pPr>
            <a:lvl7pPr marL="2811026" indent="-216233" eaLnBrk="0" fontAlgn="base" hangingPunct="0">
              <a:spcBef>
                <a:spcPct val="0"/>
              </a:spcBef>
              <a:spcAft>
                <a:spcPct val="0"/>
              </a:spcAft>
              <a:defRPr sz="4500" b="1">
                <a:solidFill>
                  <a:schemeClr val="tx1"/>
                </a:solidFill>
                <a:latin typeface="Arial" charset="0"/>
                <a:ea typeface="Arial" charset="0"/>
                <a:cs typeface="Arial" charset="0"/>
              </a:defRPr>
            </a:lvl7pPr>
            <a:lvl8pPr marL="3243491" indent="-216233" eaLnBrk="0" fontAlgn="base" hangingPunct="0">
              <a:spcBef>
                <a:spcPct val="0"/>
              </a:spcBef>
              <a:spcAft>
                <a:spcPct val="0"/>
              </a:spcAft>
              <a:defRPr sz="4500" b="1">
                <a:solidFill>
                  <a:schemeClr val="tx1"/>
                </a:solidFill>
                <a:latin typeface="Arial" charset="0"/>
                <a:ea typeface="Arial" charset="0"/>
                <a:cs typeface="Arial" charset="0"/>
              </a:defRPr>
            </a:lvl8pPr>
            <a:lvl9pPr marL="3675957" indent="-216233" eaLnBrk="0" fontAlgn="base" hangingPunct="0">
              <a:spcBef>
                <a:spcPct val="0"/>
              </a:spcBef>
              <a:spcAft>
                <a:spcPct val="0"/>
              </a:spcAft>
              <a:defRPr sz="4500" b="1">
                <a:solidFill>
                  <a:schemeClr val="tx1"/>
                </a:solidFill>
                <a:latin typeface="Arial" charset="0"/>
                <a:ea typeface="Arial" charset="0"/>
                <a:cs typeface="Arial" charset="0"/>
              </a:defRPr>
            </a:lvl9pPr>
          </a:lstStyle>
          <a:p>
            <a:pPr algn="ctr"/>
            <a:fld id="{58338F53-E90F-C046-BB04-BA00CF20D2DE}" type="slidenum">
              <a:rPr lang="en-US">
                <a:solidFill>
                  <a:prstClr val="black"/>
                </a:solidFill>
              </a:rPr>
              <a:pPr algn="ctr"/>
              <a:t>24</a:t>
            </a:fld>
            <a:endParaRPr lang="en-US">
              <a:solidFill>
                <a:prstClr val="black"/>
              </a:solidFill>
            </a:endParaRPr>
          </a:p>
        </p:txBody>
      </p:sp>
      <p:sp>
        <p:nvSpPr>
          <p:cNvPr id="86019" name="Rectangle 2"/>
          <p:cNvSpPr>
            <a:spLocks noGrp="1" noRot="1" noChangeAspect="1" noChangeArrowheads="1" noTextEdit="1"/>
          </p:cNvSpPr>
          <p:nvPr>
            <p:ph type="sldImg"/>
          </p:nvPr>
        </p:nvSpPr>
        <p:spPr>
          <a:xfrm>
            <a:off x="1084263" y="642938"/>
            <a:ext cx="4689475" cy="3517900"/>
          </a:xfrm>
          <a:ln/>
        </p:spPr>
      </p:sp>
      <p:sp>
        <p:nvSpPr>
          <p:cNvPr id="8602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Times New Roman" charset="0"/>
              </a:rPr>
              <a:t>And in </a:t>
            </a:r>
            <a:r>
              <a:rPr lang="en-US" dirty="0" smtClean="0">
                <a:latin typeface="Times New Roman" charset="0"/>
              </a:rPr>
              <a:t>clinically</a:t>
            </a:r>
            <a:r>
              <a:rPr lang="en-US" baseline="0" dirty="0" smtClean="0">
                <a:latin typeface="Times New Roman" charset="0"/>
              </a:rPr>
              <a:t> node negative </a:t>
            </a:r>
            <a:r>
              <a:rPr lang="en-US" dirty="0" err="1" smtClean="0">
                <a:latin typeface="Times New Roman" charset="0"/>
              </a:rPr>
              <a:t>pts</a:t>
            </a:r>
            <a:r>
              <a:rPr lang="en-US" dirty="0" smtClean="0">
                <a:latin typeface="Times New Roman" charset="0"/>
              </a:rPr>
              <a:t> </a:t>
            </a:r>
            <a:r>
              <a:rPr lang="en-US" dirty="0">
                <a:latin typeface="Times New Roman" charset="0"/>
              </a:rPr>
              <a:t>undergoing mastectomy, we </a:t>
            </a:r>
            <a:r>
              <a:rPr lang="en-US" dirty="0" smtClean="0">
                <a:latin typeface="Times New Roman" charset="0"/>
              </a:rPr>
              <a:t>again see low rates of regional</a:t>
            </a:r>
            <a:r>
              <a:rPr lang="en-US" baseline="0" dirty="0" smtClean="0">
                <a:latin typeface="Times New Roman" charset="0"/>
              </a:rPr>
              <a:t> recurrence (2-6%) in all groups but we do </a:t>
            </a:r>
            <a:r>
              <a:rPr lang="en-US" dirty="0" smtClean="0">
                <a:latin typeface="Times New Roman" charset="0"/>
              </a:rPr>
              <a:t>see </a:t>
            </a:r>
            <a:r>
              <a:rPr lang="en-US" dirty="0">
                <a:latin typeface="Times New Roman" charset="0"/>
              </a:rPr>
              <a:t>increased rates of CW recurrence </a:t>
            </a:r>
            <a:r>
              <a:rPr lang="en-US" dirty="0" smtClean="0">
                <a:latin typeface="Times New Roman" charset="0"/>
              </a:rPr>
              <a:t>(the yellow portion of the bars) in </a:t>
            </a:r>
            <a:r>
              <a:rPr lang="en-US" dirty="0" err="1">
                <a:latin typeface="Times New Roman" charset="0"/>
              </a:rPr>
              <a:t>pts</a:t>
            </a:r>
            <a:r>
              <a:rPr lang="en-US" dirty="0">
                <a:latin typeface="Times New Roman" charset="0"/>
              </a:rPr>
              <a:t> with residual nodal disease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 question I am often asked</a:t>
            </a:r>
            <a:r>
              <a:rPr lang="en-US" baseline="0" dirty="0" smtClean="0"/>
              <a:t> is </a:t>
            </a:r>
            <a:r>
              <a:rPr lang="en-US" sz="1200" dirty="0" smtClean="0"/>
              <a:t>Do </a:t>
            </a:r>
            <a:r>
              <a:rPr lang="en-US" sz="1200" u="sng" dirty="0" smtClean="0"/>
              <a:t>all</a:t>
            </a:r>
            <a:r>
              <a:rPr lang="en-US" sz="1200" dirty="0" smtClean="0"/>
              <a:t> clinically node negative patients need a pre-treatment axillary US ?  </a:t>
            </a:r>
          </a:p>
          <a:p>
            <a:r>
              <a:rPr lang="en-US" dirty="0" smtClean="0"/>
              <a:t>Based on these data that we just reviewed</a:t>
            </a:r>
            <a:r>
              <a:rPr lang="en-US" baseline="0" dirty="0" smtClean="0"/>
              <a:t> where clinically node negative was defined by PE only and these trials were performed without the benefits of targeted therapies we are using today - </a:t>
            </a:r>
            <a:r>
              <a:rPr lang="en-US" dirty="0" smtClean="0"/>
              <a:t>My answer</a:t>
            </a:r>
            <a:r>
              <a:rPr lang="en-US" baseline="0" dirty="0" smtClean="0"/>
              <a:t> is no for patients with T1,T2 disease undergoing BCT or Mastectomy but I do consider in </a:t>
            </a:r>
            <a:r>
              <a:rPr lang="en-US" baseline="0" dirty="0" err="1" smtClean="0"/>
              <a:t>pts</a:t>
            </a:r>
            <a:r>
              <a:rPr lang="en-US" baseline="0" dirty="0" smtClean="0"/>
              <a:t> with T3 tumors undergoing mastectomy</a:t>
            </a:r>
            <a:endParaRPr lang="en-US" dirty="0"/>
          </a:p>
        </p:txBody>
      </p:sp>
      <p:sp>
        <p:nvSpPr>
          <p:cNvPr id="4" name="Slide Number Placeholder 3"/>
          <p:cNvSpPr>
            <a:spLocks noGrp="1"/>
          </p:cNvSpPr>
          <p:nvPr>
            <p:ph type="sldNum" sz="quarter" idx="10"/>
          </p:nvPr>
        </p:nvSpPr>
        <p:spPr/>
        <p:txBody>
          <a:bodyPr/>
          <a:lstStyle/>
          <a:p>
            <a:fld id="{1C86F8C7-0623-3145-8BA7-114FB46A9EE8}" type="slidenum">
              <a:rPr lang="en-US" smtClean="0"/>
              <a:pPr/>
              <a:t>25</a:t>
            </a:fld>
            <a:endParaRPr lang="en-US"/>
          </a:p>
        </p:txBody>
      </p:sp>
    </p:spTree>
    <p:extLst>
      <p:ext uri="{BB962C8B-B14F-4D97-AF65-F5344CB8AC3E}">
        <p14:creationId xmlns:p14="http://schemas.microsoft.com/office/powerpoint/2010/main" val="2286825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lvl="1">
              <a:buFont typeface="Arial" charset="0"/>
              <a:buNone/>
            </a:pPr>
            <a:r>
              <a:rPr lang="en-US" dirty="0" smtClean="0">
                <a:latin typeface="Arial" charset="0"/>
                <a:cs typeface="Arial" charset="0"/>
              </a:rPr>
              <a:t>Quick</a:t>
            </a:r>
            <a:r>
              <a:rPr lang="en-US" baseline="0" dirty="0" smtClean="0">
                <a:latin typeface="Arial" charset="0"/>
                <a:cs typeface="Arial" charset="0"/>
              </a:rPr>
              <a:t> review of some of the data supporting these statements: </a:t>
            </a:r>
            <a:r>
              <a:rPr lang="en-US" dirty="0" smtClean="0">
                <a:latin typeface="Arial" charset="0"/>
                <a:cs typeface="Arial" charset="0"/>
              </a:rPr>
              <a:t>Two of</a:t>
            </a:r>
            <a:r>
              <a:rPr lang="en-US" baseline="0" dirty="0" smtClean="0">
                <a:latin typeface="Arial" charset="0"/>
                <a:cs typeface="Arial" charset="0"/>
              </a:rPr>
              <a:t> the landmark trials that established no survival advantage or disadvantage … NSABP B-18 which randomized 1500 </a:t>
            </a:r>
            <a:r>
              <a:rPr lang="en-US" baseline="0" dirty="0" err="1" smtClean="0">
                <a:latin typeface="Arial" charset="0"/>
                <a:cs typeface="Arial" charset="0"/>
              </a:rPr>
              <a:t>pts</a:t>
            </a:r>
            <a:r>
              <a:rPr lang="en-US" baseline="0" dirty="0" smtClean="0">
                <a:latin typeface="Arial" charset="0"/>
                <a:cs typeface="Arial" charset="0"/>
              </a:rPr>
              <a:t> to </a:t>
            </a:r>
            <a:r>
              <a:rPr lang="en-US" baseline="0" dirty="0" err="1" smtClean="0">
                <a:latin typeface="Arial" charset="0"/>
                <a:cs typeface="Arial" charset="0"/>
              </a:rPr>
              <a:t>preop</a:t>
            </a:r>
            <a:r>
              <a:rPr lang="en-US" baseline="0" dirty="0" smtClean="0">
                <a:latin typeface="Arial" charset="0"/>
                <a:cs typeface="Arial" charset="0"/>
              </a:rPr>
              <a:t> or post op AC and B27 which added a </a:t>
            </a:r>
            <a:r>
              <a:rPr lang="en-US" baseline="0" dirty="0" err="1" smtClean="0">
                <a:latin typeface="Arial" charset="0"/>
                <a:cs typeface="Arial" charset="0"/>
              </a:rPr>
              <a:t>taxane</a:t>
            </a:r>
            <a:r>
              <a:rPr lang="en-US" baseline="0" dirty="0" smtClean="0">
                <a:latin typeface="Arial" charset="0"/>
                <a:cs typeface="Arial" charset="0"/>
              </a:rPr>
              <a:t> either preoperatively or postoperatively… both trials enrolled </a:t>
            </a:r>
            <a:r>
              <a:rPr lang="en-US" baseline="0" dirty="0" err="1" smtClean="0">
                <a:latin typeface="Arial" charset="0"/>
                <a:cs typeface="Arial" charset="0"/>
              </a:rPr>
              <a:t>pts</a:t>
            </a:r>
            <a:r>
              <a:rPr lang="en-US" baseline="0" dirty="0" smtClean="0">
                <a:latin typeface="Arial" charset="0"/>
                <a:cs typeface="Arial" charset="0"/>
              </a:rPr>
              <a:t> with operable breast cancer and demonstrated no difference in OS or DFS. We did learn that patients with a good response did better than patients lesser degrees of response..  And as you will see throughout this talk these two trials have provided us with a wealth of  information about the </a:t>
            </a:r>
            <a:r>
              <a:rPr lang="en-US" baseline="0" dirty="0" err="1" smtClean="0">
                <a:latin typeface="Arial" charset="0"/>
                <a:cs typeface="Arial" charset="0"/>
              </a:rPr>
              <a:t>neoadj</a:t>
            </a:r>
            <a:r>
              <a:rPr lang="en-US" baseline="0" dirty="0" smtClean="0">
                <a:latin typeface="Arial" charset="0"/>
                <a:cs typeface="Arial" charset="0"/>
              </a:rPr>
              <a:t> approach.</a:t>
            </a:r>
          </a:p>
          <a:p>
            <a:pPr lvl="1">
              <a:buFont typeface="Arial" charset="0"/>
              <a:buNone/>
            </a:pPr>
            <a:endParaRPr lang="en-US" baseline="0" dirty="0" smtClean="0">
              <a:latin typeface="Arial" charset="0"/>
              <a:cs typeface="Arial" charset="0"/>
            </a:endParaRPr>
          </a:p>
          <a:p>
            <a:pPr lvl="1">
              <a:buFont typeface="Arial" charset="0"/>
              <a:buChar char="•"/>
            </a:pPr>
            <a:endParaRPr lang="en-US" dirty="0" smtClean="0">
              <a:latin typeface="Arial" charset="0"/>
              <a:cs typeface="Arial" charset="0"/>
            </a:endParaRPr>
          </a:p>
          <a:p>
            <a:pPr lvl="1">
              <a:buFont typeface="Arial" charset="0"/>
              <a:buChar char="•"/>
            </a:pPr>
            <a:endParaRPr lang="en-US" dirty="0" smtClean="0">
              <a:latin typeface="Arial" charset="0"/>
              <a:cs typeface="Arial" charset="0"/>
            </a:endParaRPr>
          </a:p>
          <a:p>
            <a:pPr lvl="1">
              <a:buFont typeface="Arial" charset="0"/>
              <a:buChar char="•"/>
            </a:pPr>
            <a:r>
              <a:rPr lang="en-US" dirty="0" smtClean="0">
                <a:latin typeface="Arial" charset="0"/>
                <a:cs typeface="Arial" charset="0"/>
              </a:rPr>
              <a:t>1988 -1993: 1523 </a:t>
            </a:r>
            <a:r>
              <a:rPr lang="en-US" dirty="0" err="1" smtClean="0">
                <a:latin typeface="Arial" charset="0"/>
                <a:cs typeface="Arial" charset="0"/>
              </a:rPr>
              <a:t>pts</a:t>
            </a:r>
            <a:r>
              <a:rPr lang="en-US" dirty="0" smtClean="0">
                <a:latin typeface="Arial" charset="0"/>
                <a:cs typeface="Arial" charset="0"/>
              </a:rPr>
              <a:t> with operable breast ca.</a:t>
            </a:r>
          </a:p>
          <a:p>
            <a:pPr lvl="2"/>
            <a:endParaRPr lang="en-US" dirty="0" smtClean="0">
              <a:latin typeface="Arial" charset="0"/>
              <a:cs typeface="Arial" charset="0"/>
            </a:endParaRPr>
          </a:p>
          <a:p>
            <a:pPr lvl="2"/>
            <a:r>
              <a:rPr lang="en-US" dirty="0" smtClean="0">
                <a:latin typeface="Arial" charset="0"/>
                <a:cs typeface="Arial" charset="0"/>
              </a:rPr>
              <a:t>Tumor shrinkage 79% </a:t>
            </a:r>
            <a:r>
              <a:rPr lang="en-US" dirty="0" err="1" smtClean="0">
                <a:latin typeface="Arial" charset="0"/>
                <a:cs typeface="Arial" charset="0"/>
              </a:rPr>
              <a:t>pts</a:t>
            </a:r>
            <a:r>
              <a:rPr lang="en-US" dirty="0" smtClean="0">
                <a:latin typeface="Arial" charset="0"/>
                <a:cs typeface="Arial" charset="0"/>
              </a:rPr>
              <a:t> (36% </a:t>
            </a:r>
            <a:r>
              <a:rPr lang="en-US" dirty="0" err="1" smtClean="0">
                <a:latin typeface="Arial" charset="0"/>
                <a:cs typeface="Arial" charset="0"/>
              </a:rPr>
              <a:t>cCR</a:t>
            </a:r>
            <a:r>
              <a:rPr lang="en-US" dirty="0" smtClean="0">
                <a:latin typeface="Arial" charset="0"/>
                <a:cs typeface="Arial" charset="0"/>
              </a:rPr>
              <a:t> and 43% </a:t>
            </a:r>
            <a:r>
              <a:rPr lang="en-US" dirty="0" err="1" smtClean="0">
                <a:latin typeface="Arial" charset="0"/>
                <a:cs typeface="Arial" charset="0"/>
              </a:rPr>
              <a:t>cPR</a:t>
            </a:r>
            <a:r>
              <a:rPr lang="en-US" dirty="0" smtClean="0">
                <a:latin typeface="Arial" charset="0"/>
                <a:cs typeface="Arial" charset="0"/>
              </a:rPr>
              <a:t>)</a:t>
            </a:r>
          </a:p>
          <a:p>
            <a:pPr lvl="2"/>
            <a:r>
              <a:rPr lang="en-US" dirty="0" smtClean="0">
                <a:latin typeface="Arial" charset="0"/>
                <a:cs typeface="Arial" charset="0"/>
              </a:rPr>
              <a:t>9 year results: OS    69% </a:t>
            </a:r>
            <a:r>
              <a:rPr lang="en-US" dirty="0" err="1" smtClean="0">
                <a:latin typeface="Arial" charset="0"/>
                <a:cs typeface="Arial" charset="0"/>
              </a:rPr>
              <a:t>preop</a:t>
            </a:r>
            <a:r>
              <a:rPr lang="en-US" dirty="0" smtClean="0">
                <a:latin typeface="Arial" charset="0"/>
                <a:cs typeface="Arial" charset="0"/>
              </a:rPr>
              <a:t> </a:t>
            </a:r>
            <a:r>
              <a:rPr lang="en-US" dirty="0" err="1" smtClean="0">
                <a:latin typeface="Arial" charset="0"/>
                <a:cs typeface="Arial" charset="0"/>
              </a:rPr>
              <a:t>vs</a:t>
            </a:r>
            <a:r>
              <a:rPr lang="en-US" dirty="0" smtClean="0">
                <a:latin typeface="Arial" charset="0"/>
                <a:cs typeface="Arial" charset="0"/>
              </a:rPr>
              <a:t> 70% postop</a:t>
            </a:r>
          </a:p>
          <a:p>
            <a:pPr lvl="4">
              <a:spcBef>
                <a:spcPct val="0"/>
              </a:spcBef>
              <a:buFontTx/>
              <a:buNone/>
            </a:pPr>
            <a:r>
              <a:rPr lang="en-US" dirty="0" smtClean="0">
                <a:latin typeface="Arial" charset="0"/>
                <a:cs typeface="Arial" charset="0"/>
              </a:rPr>
              <a:t>                   </a:t>
            </a:r>
            <a:r>
              <a:rPr lang="en-US" sz="2400" dirty="0" smtClean="0">
                <a:latin typeface="Arial" charset="0"/>
                <a:cs typeface="Arial" charset="0"/>
              </a:rPr>
              <a:t>DFS  55% </a:t>
            </a:r>
            <a:r>
              <a:rPr lang="en-US" sz="2400" dirty="0" err="1" smtClean="0">
                <a:latin typeface="Arial" charset="0"/>
                <a:cs typeface="Arial" charset="0"/>
              </a:rPr>
              <a:t>preop</a:t>
            </a:r>
            <a:r>
              <a:rPr lang="en-US" sz="2400" dirty="0" smtClean="0">
                <a:latin typeface="Arial" charset="0"/>
                <a:cs typeface="Arial" charset="0"/>
              </a:rPr>
              <a:t> </a:t>
            </a:r>
            <a:r>
              <a:rPr lang="en-US" sz="2400" dirty="0" err="1" smtClean="0">
                <a:latin typeface="Arial" charset="0"/>
                <a:cs typeface="Arial" charset="0"/>
              </a:rPr>
              <a:t>vs</a:t>
            </a:r>
            <a:r>
              <a:rPr lang="en-US" sz="2400" dirty="0" smtClean="0">
                <a:latin typeface="Arial" charset="0"/>
                <a:cs typeface="Arial" charset="0"/>
              </a:rPr>
              <a:t> 53% postop</a:t>
            </a:r>
          </a:p>
          <a:p>
            <a:endParaRPr lang="en-US" dirty="0"/>
          </a:p>
        </p:txBody>
      </p:sp>
      <p:sp>
        <p:nvSpPr>
          <p:cNvPr id="4" name="Slide Number Placeholder 3"/>
          <p:cNvSpPr>
            <a:spLocks noGrp="1"/>
          </p:cNvSpPr>
          <p:nvPr>
            <p:ph type="sldNum" sz="quarter" idx="10"/>
          </p:nvPr>
        </p:nvSpPr>
        <p:spPr/>
        <p:txBody>
          <a:bodyPr/>
          <a:lstStyle/>
          <a:p>
            <a:fld id="{9DA4F6A9-4A84-45CB-BF08-96C98550011C}" type="slidenum">
              <a:rPr lang="en-US" smtClean="0">
                <a:solidFill>
                  <a:prstClr val="black"/>
                </a:solidFill>
                <a:latin typeface="Calibri"/>
              </a:rPr>
              <a:pPr/>
              <a:t>5</a:t>
            </a:fld>
            <a:endParaRPr lang="en-US">
              <a:solidFill>
                <a:prstClr val="black"/>
              </a:solidFill>
              <a:latin typeface="Calibri"/>
            </a:endParaRPr>
          </a:p>
        </p:txBody>
      </p:sp>
    </p:spTree>
    <p:extLst>
      <p:ext uri="{BB962C8B-B14F-4D97-AF65-F5344CB8AC3E}">
        <p14:creationId xmlns:p14="http://schemas.microsoft.com/office/powerpoint/2010/main" val="9948741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43000" y="685800"/>
            <a:ext cx="4572000" cy="3429000"/>
          </a:xfrm>
          <a:ln/>
        </p:spPr>
      </p:sp>
      <p:sp>
        <p:nvSpPr>
          <p:cNvPr id="89091" name="Notes Placeholder 2"/>
          <p:cNvSpPr>
            <a:spLocks noGrp="1"/>
          </p:cNvSpPr>
          <p:nvPr>
            <p:ph type="body" idx="1"/>
          </p:nvPr>
        </p:nvSpPr>
        <p:spPr>
          <a:noFill/>
          <a:ln w="9525"/>
        </p:spPr>
        <p:txBody>
          <a:bodyPr/>
          <a:lstStyle/>
          <a:p>
            <a:r>
              <a:rPr lang="en-US" dirty="0" smtClean="0"/>
              <a:t>What about the </a:t>
            </a:r>
            <a:r>
              <a:rPr lang="en-US" dirty="0" err="1" smtClean="0"/>
              <a:t>cN</a:t>
            </a:r>
            <a:r>
              <a:rPr lang="en-US" dirty="0" smtClean="0"/>
              <a:t>+ patient that converts</a:t>
            </a:r>
            <a:r>
              <a:rPr lang="en-US" baseline="0" dirty="0" smtClean="0"/>
              <a:t> to cN0 – as you know we have recently gone through the same exercise to determine the ID rate and FNR for this group…</a:t>
            </a:r>
            <a:endParaRPr lang="en-US" dirty="0" smtClean="0"/>
          </a:p>
          <a:p>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I would</a:t>
            </a:r>
            <a:r>
              <a:rPr lang="en-US" baseline="0" dirty="0" smtClean="0"/>
              <a:t> argue that in this population it is also of utmost </a:t>
            </a:r>
            <a:r>
              <a:rPr lang="en-US" dirty="0" smtClean="0"/>
              <a:t>Importance</a:t>
            </a:r>
            <a:r>
              <a:rPr lang="en-US" baseline="0" dirty="0" smtClean="0"/>
              <a:t> to identify residual disease as these patients have a substantial risk of CW recurrence after TM without PMRT – as shown here again in data from the combined analysis of B-18 and B27</a:t>
            </a:r>
            <a:endParaRPr lang="en-US" dirty="0"/>
          </a:p>
        </p:txBody>
      </p:sp>
      <p:sp>
        <p:nvSpPr>
          <p:cNvPr id="4" name="Slide Number Placeholder 3"/>
          <p:cNvSpPr>
            <a:spLocks noGrp="1"/>
          </p:cNvSpPr>
          <p:nvPr>
            <p:ph type="sldNum" sz="quarter" idx="10"/>
          </p:nvPr>
        </p:nvSpPr>
        <p:spPr/>
        <p:txBody>
          <a:bodyPr/>
          <a:lstStyle/>
          <a:p>
            <a:fld id="{9DA4F6A9-4A84-45CB-BF08-96C98550011C}" type="slidenum">
              <a:rPr lang="en-US" smtClean="0">
                <a:solidFill>
                  <a:prstClr val="black"/>
                </a:solidFill>
                <a:latin typeface="Calibri"/>
              </a:rPr>
              <a:pPr/>
              <a:t>28</a:t>
            </a:fld>
            <a:endParaRPr lang="en-US">
              <a:solidFill>
                <a:prstClr val="black"/>
              </a:solidFill>
              <a:latin typeface="Calibri"/>
            </a:endParaRPr>
          </a:p>
        </p:txBody>
      </p:sp>
    </p:spTree>
    <p:extLst>
      <p:ext uri="{BB962C8B-B14F-4D97-AF65-F5344CB8AC3E}">
        <p14:creationId xmlns:p14="http://schemas.microsoft.com/office/powerpoint/2010/main" val="41144217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2"/>
          <p:cNvSpPr>
            <a:spLocks noGrp="1" noRot="1" noChangeAspect="1" noChangeArrowheads="1" noTextEdit="1"/>
          </p:cNvSpPr>
          <p:nvPr>
            <p:ph type="sldImg"/>
          </p:nvPr>
        </p:nvSpPr>
        <p:spPr>
          <a:xfrm>
            <a:off x="1150938" y="692150"/>
            <a:ext cx="4557712" cy="3417888"/>
          </a:xfrm>
          <a:ln/>
        </p:spPr>
      </p:sp>
      <p:sp>
        <p:nvSpPr>
          <p:cNvPr id="157698" name="Rectangle 3"/>
          <p:cNvSpPr>
            <a:spLocks noGrp="1" noChangeArrowheads="1"/>
          </p:cNvSpPr>
          <p:nvPr>
            <p:ph type="body" idx="1"/>
          </p:nvPr>
        </p:nvSpPr>
        <p:spPr>
          <a:xfrm>
            <a:off x="915294" y="4343703"/>
            <a:ext cx="5027414" cy="411540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fontAlgn="base">
              <a:spcBef>
                <a:spcPct val="0"/>
              </a:spcBef>
              <a:spcAft>
                <a:spcPct val="0"/>
              </a:spcAft>
              <a:buClr>
                <a:srgbClr val="336666"/>
              </a:buClr>
              <a:buSzPct val="100000"/>
            </a:pPr>
            <a:r>
              <a:rPr lang="en-US" sz="1200" b="0" dirty="0" smtClean="0">
                <a:solidFill>
                  <a:prstClr val="black"/>
                </a:solidFill>
              </a:rPr>
              <a:t>One</a:t>
            </a:r>
            <a:r>
              <a:rPr lang="en-US" sz="1200" b="0" baseline="0" dirty="0" smtClean="0">
                <a:solidFill>
                  <a:prstClr val="black"/>
                </a:solidFill>
              </a:rPr>
              <a:t> of the first trials to examine the question of whether or not we could successfully perform SLN </a:t>
            </a:r>
            <a:r>
              <a:rPr lang="en-US" sz="1200" b="0" baseline="0" dirty="0" err="1" smtClean="0">
                <a:solidFill>
                  <a:prstClr val="black"/>
                </a:solidFill>
              </a:rPr>
              <a:t>bx</a:t>
            </a:r>
            <a:r>
              <a:rPr lang="en-US" sz="1200" b="0" baseline="0" dirty="0" smtClean="0">
                <a:solidFill>
                  <a:prstClr val="black"/>
                </a:solidFill>
              </a:rPr>
              <a:t> in this setting was the ACOSOG 1071 trial – presented here at this meeting in 2013. This trial enrolled 663 </a:t>
            </a:r>
            <a:r>
              <a:rPr lang="en-US" sz="1200" b="0" baseline="0" dirty="0" err="1" smtClean="0">
                <a:solidFill>
                  <a:prstClr val="black"/>
                </a:solidFill>
              </a:rPr>
              <a:t>pts</a:t>
            </a:r>
            <a:r>
              <a:rPr lang="en-US" sz="1200" b="0" baseline="0" dirty="0" smtClean="0">
                <a:solidFill>
                  <a:prstClr val="black"/>
                </a:solidFill>
              </a:rPr>
              <a:t> with cN1 disease, they all underwent SLN </a:t>
            </a:r>
            <a:r>
              <a:rPr lang="en-US" sz="1200" b="0" baseline="0" dirty="0" err="1" smtClean="0">
                <a:solidFill>
                  <a:prstClr val="black"/>
                </a:solidFill>
              </a:rPr>
              <a:t>bx</a:t>
            </a:r>
            <a:r>
              <a:rPr lang="en-US" sz="1200" b="0" baseline="0" dirty="0" smtClean="0">
                <a:solidFill>
                  <a:prstClr val="black"/>
                </a:solidFill>
              </a:rPr>
              <a:t> for an ID rate of 95%; and these </a:t>
            </a:r>
            <a:r>
              <a:rPr lang="en-US" sz="1200" b="0" baseline="0" dirty="0" err="1" smtClean="0">
                <a:solidFill>
                  <a:prstClr val="black"/>
                </a:solidFill>
              </a:rPr>
              <a:t>pts</a:t>
            </a:r>
            <a:r>
              <a:rPr lang="en-US" sz="1200" b="0" baseline="0" dirty="0" smtClean="0">
                <a:solidFill>
                  <a:prstClr val="black"/>
                </a:solidFill>
              </a:rPr>
              <a:t> then went onto ALND.  The primary analysis was predicated on the removal of at least 2 SLN which was achieved in 525 </a:t>
            </a:r>
            <a:r>
              <a:rPr lang="en-US" sz="1200" b="0" baseline="0" dirty="0" err="1" smtClean="0">
                <a:solidFill>
                  <a:prstClr val="black"/>
                </a:solidFill>
              </a:rPr>
              <a:t>pts</a:t>
            </a:r>
            <a:r>
              <a:rPr lang="en-US" sz="1200" b="0" baseline="0" dirty="0" smtClean="0">
                <a:solidFill>
                  <a:prstClr val="black"/>
                </a:solidFill>
              </a:rPr>
              <a:t> or 79% and the overall FNR was 12.6%, unfortunately this exceeded the anticipated FNR of &lt;=10% and therefore the study did not meet its primary endpoint. </a:t>
            </a:r>
            <a:endParaRPr lang="en-US" sz="1200" b="0" dirty="0" smtClean="0">
              <a:solidFill>
                <a:prstClr val="black"/>
              </a:solidFill>
            </a:endParaRPr>
          </a:p>
          <a:p>
            <a:pPr fontAlgn="base">
              <a:spcBef>
                <a:spcPct val="0"/>
              </a:spcBef>
              <a:spcAft>
                <a:spcPct val="0"/>
              </a:spcAft>
              <a:buClr>
                <a:srgbClr val="336666"/>
              </a:buClr>
              <a:buSzPct val="100000"/>
            </a:pPr>
            <a:endParaRPr lang="en-US" sz="1200" b="0" dirty="0" smtClean="0">
              <a:solidFill>
                <a:prstClr val="black"/>
              </a:solidFill>
            </a:endParaRPr>
          </a:p>
          <a:p>
            <a:pPr fontAlgn="base">
              <a:spcBef>
                <a:spcPct val="0"/>
              </a:spcBef>
              <a:spcAft>
                <a:spcPct val="0"/>
              </a:spcAft>
              <a:buClr>
                <a:srgbClr val="336666"/>
              </a:buClr>
              <a:buSzPct val="100000"/>
            </a:pPr>
            <a:r>
              <a:rPr lang="en-US" sz="1200" b="0" dirty="0" smtClean="0">
                <a:solidFill>
                  <a:prstClr val="black"/>
                </a:solidFill>
              </a:rPr>
              <a:t>T0-T4, N1-2 M0</a:t>
            </a:r>
          </a:p>
          <a:p>
            <a:pPr fontAlgn="base">
              <a:spcBef>
                <a:spcPct val="0"/>
              </a:spcBef>
              <a:spcAft>
                <a:spcPct val="0"/>
              </a:spcAft>
              <a:buClr>
                <a:srgbClr val="336666"/>
              </a:buClr>
              <a:buSzPct val="100000"/>
            </a:pPr>
            <a:r>
              <a:rPr lang="en-US" sz="1200" b="0" dirty="0" smtClean="0">
                <a:solidFill>
                  <a:prstClr val="black"/>
                </a:solidFill>
              </a:rPr>
              <a:t>			Histologically proven N+</a:t>
            </a:r>
          </a:p>
          <a:p>
            <a:pPr fontAlgn="base">
              <a:spcBef>
                <a:spcPct val="0"/>
              </a:spcBef>
              <a:spcAft>
                <a:spcPct val="0"/>
              </a:spcAft>
              <a:buClr>
                <a:srgbClr val="336666"/>
              </a:buClr>
              <a:buSzPct val="100000"/>
            </a:pPr>
            <a:endParaRPr lang="en-US" sz="1200" b="0" dirty="0" smtClean="0">
              <a:solidFill>
                <a:prstClr val="black"/>
              </a:solidFill>
            </a:endParaRPr>
          </a:p>
          <a:p>
            <a:pPr fontAlgn="base">
              <a:spcBef>
                <a:spcPct val="0"/>
              </a:spcBef>
              <a:spcAft>
                <a:spcPct val="0"/>
              </a:spcAft>
              <a:buClr>
                <a:srgbClr val="336666"/>
              </a:buClr>
              <a:buSzPct val="100000"/>
            </a:pPr>
            <a:r>
              <a:rPr lang="en-US" sz="1200" b="0" dirty="0" smtClean="0">
                <a:solidFill>
                  <a:prstClr val="black"/>
                </a:solidFill>
              </a:rPr>
              <a:t>Treatment:	NAC      SN      ALND</a:t>
            </a:r>
          </a:p>
          <a:p>
            <a:pPr fontAlgn="base">
              <a:spcBef>
                <a:spcPct val="0"/>
              </a:spcBef>
              <a:spcAft>
                <a:spcPct val="0"/>
              </a:spcAft>
              <a:buClr>
                <a:srgbClr val="336666"/>
              </a:buClr>
              <a:buSzPct val="100000"/>
            </a:pPr>
            <a:r>
              <a:rPr lang="en-US" sz="1200" b="0" dirty="0" smtClean="0">
                <a:solidFill>
                  <a:prstClr val="black"/>
                </a:solidFill>
              </a:rPr>
              <a:t>			≥ 2 SN identified</a:t>
            </a:r>
          </a:p>
          <a:p>
            <a:pPr fontAlgn="base">
              <a:spcBef>
                <a:spcPct val="0"/>
              </a:spcBef>
              <a:spcAft>
                <a:spcPct val="0"/>
              </a:spcAft>
              <a:buClr>
                <a:srgbClr val="336666"/>
              </a:buClr>
              <a:buSzPct val="100000"/>
            </a:pPr>
            <a:endParaRPr lang="en-US" sz="1200" b="0" dirty="0" smtClean="0">
              <a:solidFill>
                <a:prstClr val="black"/>
              </a:solidFill>
            </a:endParaRPr>
          </a:p>
          <a:p>
            <a:pPr fontAlgn="base">
              <a:spcBef>
                <a:spcPct val="0"/>
              </a:spcBef>
              <a:spcAft>
                <a:spcPct val="0"/>
              </a:spcAft>
              <a:buClr>
                <a:srgbClr val="336666"/>
              </a:buClr>
              <a:buSzPct val="100000"/>
            </a:pPr>
            <a:r>
              <a:rPr lang="en-US" sz="1200" b="0" dirty="0" smtClean="0">
                <a:solidFill>
                  <a:prstClr val="black"/>
                </a:solidFill>
              </a:rPr>
              <a:t>Endpoint:	FNR ≤ 10%</a:t>
            </a:r>
            <a:br>
              <a:rPr lang="en-US" sz="1200" b="0" dirty="0" smtClean="0">
                <a:solidFill>
                  <a:prstClr val="black"/>
                </a:solidFill>
              </a:rPr>
            </a:br>
            <a:endParaRPr lang="en-US" dirty="0">
              <a:latin typeface="Times New Roman"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However</a:t>
            </a:r>
            <a:r>
              <a:rPr lang="en-US" sz="1200" kern="1200" baseline="0" dirty="0" smtClean="0">
                <a:solidFill>
                  <a:schemeClr val="tx1"/>
                </a:solidFill>
                <a:effectLst/>
                <a:latin typeface="+mn-lt"/>
                <a:ea typeface="+mn-ea"/>
                <a:cs typeface="+mn-cs"/>
              </a:rPr>
              <a:t> when the investigators examined the FNR by the number of SLN removed- the FNR did meet the primary endpoint of &lt;10% in those patients with &gt;=3 SLN removed and this represented just under 60% of study population.</a:t>
            </a: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relationship between the number of SLNs removed and the FNR of the procedure is not a new finding as this was clearly documented in the early prospective trials of SLNB in patients undergoing upfront surgery (46, 140, 143, 152). The difference However, is that in patients who undergo upfront surgery, and in clinically node negative patients who receive NACT, the FNR is acceptable when fewer than 3 nodes are removed (47, 136-144); thus until now there has not been a discussion of a minimum number of nodes that must be identified and removed.  </a:t>
            </a:r>
          </a:p>
          <a:p>
            <a:endParaRPr lang="en-US" dirty="0"/>
          </a:p>
        </p:txBody>
      </p:sp>
      <p:sp>
        <p:nvSpPr>
          <p:cNvPr id="4" name="Slide Number Placeholder 3"/>
          <p:cNvSpPr>
            <a:spLocks noGrp="1"/>
          </p:cNvSpPr>
          <p:nvPr>
            <p:ph type="sldNum" sz="quarter" idx="10"/>
          </p:nvPr>
        </p:nvSpPr>
        <p:spPr/>
        <p:txBody>
          <a:bodyPr/>
          <a:lstStyle/>
          <a:p>
            <a:fld id="{1C86F8C7-0623-3145-8BA7-114FB46A9EE8}" type="slidenum">
              <a:rPr lang="en-US" smtClean="0"/>
              <a:pPr/>
              <a:t>30</a:t>
            </a:fld>
            <a:endParaRPr lang="en-US"/>
          </a:p>
        </p:txBody>
      </p:sp>
    </p:spTree>
    <p:extLst>
      <p:ext uri="{BB962C8B-B14F-4D97-AF65-F5344CB8AC3E}">
        <p14:creationId xmlns:p14="http://schemas.microsoft.com/office/powerpoint/2010/main" val="32297489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There</a:t>
            </a:r>
            <a:r>
              <a:rPr lang="en-US" baseline="0" dirty="0" smtClean="0"/>
              <a:t> are now several other trials showing the same phenomenon in this population – Arm C of the SENTINA trial – enrolled 592 </a:t>
            </a:r>
            <a:r>
              <a:rPr lang="en-US" baseline="0" dirty="0" err="1" smtClean="0"/>
              <a:t>cN</a:t>
            </a:r>
            <a:r>
              <a:rPr lang="en-US" baseline="0" dirty="0" smtClean="0"/>
              <a:t>+ </a:t>
            </a:r>
            <a:r>
              <a:rPr lang="en-US" baseline="0" dirty="0" err="1" smtClean="0"/>
              <a:t>pts</a:t>
            </a:r>
            <a:r>
              <a:rPr lang="en-US" baseline="0" dirty="0" smtClean="0"/>
              <a:t> that converted to N0 after treatment with an overall FNR of 14% and the SN FNAC trial enrolled 153 </a:t>
            </a:r>
            <a:r>
              <a:rPr lang="en-US" baseline="0" dirty="0" err="1" smtClean="0"/>
              <a:t>pts</a:t>
            </a:r>
            <a:r>
              <a:rPr lang="en-US" baseline="0" dirty="0" smtClean="0"/>
              <a:t> and included IHC only disease in the definition of a positive SLN with an overall FNR of 8.4%. All studies documented that the FNR decreased </a:t>
            </a:r>
            <a:r>
              <a:rPr lang="en-US" baseline="0" dirty="0" err="1" smtClean="0"/>
              <a:t>wiith</a:t>
            </a:r>
            <a:r>
              <a:rPr lang="en-US" baseline="0" dirty="0" smtClean="0"/>
              <a:t> and increasing number of nodes removed</a:t>
            </a:r>
            <a:endParaRPr lang="en-US" dirty="0"/>
          </a:p>
        </p:txBody>
      </p:sp>
      <p:sp>
        <p:nvSpPr>
          <p:cNvPr id="4" name="Slide Number Placeholder 3"/>
          <p:cNvSpPr>
            <a:spLocks noGrp="1"/>
          </p:cNvSpPr>
          <p:nvPr>
            <p:ph type="sldNum" sz="quarter" idx="10"/>
          </p:nvPr>
        </p:nvSpPr>
        <p:spPr/>
        <p:txBody>
          <a:bodyPr/>
          <a:lstStyle/>
          <a:p>
            <a:fld id="{1C86F8C7-0623-3145-8BA7-114FB46A9EE8}" type="slidenum">
              <a:rPr lang="en-US" smtClean="0"/>
              <a:pPr/>
              <a:t>31</a:t>
            </a:fld>
            <a:endParaRPr lang="en-US"/>
          </a:p>
        </p:txBody>
      </p:sp>
    </p:spTree>
    <p:extLst>
      <p:ext uri="{BB962C8B-B14F-4D97-AF65-F5344CB8AC3E}">
        <p14:creationId xmlns:p14="http://schemas.microsoft.com/office/powerpoint/2010/main" val="12512431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The majority</a:t>
            </a:r>
            <a:r>
              <a:rPr lang="en-US" baseline="0" dirty="0" smtClean="0"/>
              <a:t> of the data suggests that the FNR unacceptable unless 3 or more nodes removed – minimizing the FNR important as this disease potentially resistant to treatment and at this point we don’t have any data on LRR in this setting. As I eluded to earlier – we do know the importance of path node status in predicting LRR </a:t>
            </a:r>
            <a:endParaRPr lang="en-US" dirty="0"/>
          </a:p>
        </p:txBody>
      </p:sp>
      <p:sp>
        <p:nvSpPr>
          <p:cNvPr id="4" name="Slide Number Placeholder 3"/>
          <p:cNvSpPr>
            <a:spLocks noGrp="1"/>
          </p:cNvSpPr>
          <p:nvPr>
            <p:ph type="sldNum" sz="quarter" idx="10"/>
          </p:nvPr>
        </p:nvSpPr>
        <p:spPr/>
        <p:txBody>
          <a:bodyPr/>
          <a:lstStyle/>
          <a:p>
            <a:fld id="{1C86F8C7-0623-3145-8BA7-114FB46A9EE8}" type="slidenum">
              <a:rPr lang="en-US" smtClean="0"/>
              <a:pPr/>
              <a:t>32</a:t>
            </a:fld>
            <a:endParaRPr lang="en-US"/>
          </a:p>
        </p:txBody>
      </p:sp>
    </p:spTree>
    <p:extLst>
      <p:ext uri="{BB962C8B-B14F-4D97-AF65-F5344CB8AC3E}">
        <p14:creationId xmlns:p14="http://schemas.microsoft.com/office/powerpoint/2010/main" val="5363165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Going back to the combined analysis</a:t>
            </a:r>
            <a:r>
              <a:rPr lang="en-US" baseline="0" dirty="0" smtClean="0"/>
              <a:t> of B-18 and B-27 – </a:t>
            </a:r>
            <a:r>
              <a:rPr lang="en-US" baseline="0" dirty="0" err="1" smtClean="0"/>
              <a:t>pts</a:t>
            </a:r>
            <a:r>
              <a:rPr lang="en-US" baseline="0" dirty="0" smtClean="0"/>
              <a:t> that start out </a:t>
            </a:r>
            <a:r>
              <a:rPr lang="en-US" baseline="0" dirty="0" err="1" smtClean="0"/>
              <a:t>cN</a:t>
            </a:r>
            <a:r>
              <a:rPr lang="en-US" baseline="0" dirty="0" smtClean="0"/>
              <a:t>+ and convert to pathologically node negative w/ breast </a:t>
            </a:r>
            <a:r>
              <a:rPr lang="en-US" baseline="0" dirty="0" err="1" smtClean="0"/>
              <a:t>pCR</a:t>
            </a:r>
            <a:r>
              <a:rPr lang="en-US" baseline="0" dirty="0" smtClean="0"/>
              <a:t> have rates of LRR that are under 10% following TM without PMRT - even with larger tumor sizes and these rates are not that different from patients that start our </a:t>
            </a:r>
            <a:r>
              <a:rPr lang="en-US" baseline="0" dirty="0" err="1" smtClean="0"/>
              <a:t>cN</a:t>
            </a:r>
            <a:r>
              <a:rPr lang="en-US" baseline="0" dirty="0" smtClean="0"/>
              <a:t> negative.</a:t>
            </a:r>
          </a:p>
          <a:p>
            <a:r>
              <a:rPr lang="en-US" baseline="0" dirty="0" smtClean="0"/>
              <a:t>In contrast, those patients that remain node positive have substantial rates of LRR even with small tumors and would likely benefit from more aggressive local regional therapy</a:t>
            </a:r>
            <a:endParaRPr lang="en-US" dirty="0"/>
          </a:p>
        </p:txBody>
      </p:sp>
      <p:sp>
        <p:nvSpPr>
          <p:cNvPr id="4" name="Slide Number Placeholder 3"/>
          <p:cNvSpPr>
            <a:spLocks noGrp="1"/>
          </p:cNvSpPr>
          <p:nvPr>
            <p:ph type="sldNum" sz="quarter" idx="10"/>
          </p:nvPr>
        </p:nvSpPr>
        <p:spPr/>
        <p:txBody>
          <a:bodyPr/>
          <a:lstStyle/>
          <a:p>
            <a:fld id="{9DA4F6A9-4A84-45CB-BF08-96C98550011C}" type="slidenum">
              <a:rPr lang="en-US" smtClean="0">
                <a:solidFill>
                  <a:prstClr val="black"/>
                </a:solidFill>
                <a:latin typeface="Calibri"/>
              </a:rPr>
              <a:pPr/>
              <a:t>33</a:t>
            </a:fld>
            <a:endParaRPr lang="en-US">
              <a:solidFill>
                <a:prstClr val="black"/>
              </a:solidFill>
              <a:latin typeface="Calibri"/>
            </a:endParaRPr>
          </a:p>
        </p:txBody>
      </p:sp>
    </p:spTree>
    <p:extLst>
      <p:ext uri="{BB962C8B-B14F-4D97-AF65-F5344CB8AC3E}">
        <p14:creationId xmlns:p14="http://schemas.microsoft.com/office/powerpoint/2010/main" val="41144217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consistency of the data from the 3 trials discussed above combined with an increasing desire to safely avoid ALND in women who achieve a nodal </a:t>
            </a:r>
            <a:r>
              <a:rPr lang="en-US" sz="1200" kern="1200" dirty="0" err="1" smtClean="0">
                <a:solidFill>
                  <a:schemeClr val="tx1"/>
                </a:solidFill>
                <a:effectLst/>
                <a:latin typeface="+mn-lt"/>
                <a:ea typeface="+mn-ea"/>
                <a:cs typeface="+mn-cs"/>
              </a:rPr>
              <a:t>pCR</a:t>
            </a:r>
            <a:r>
              <a:rPr lang="en-US" sz="1200" kern="1200" dirty="0" smtClean="0">
                <a:solidFill>
                  <a:schemeClr val="tx1"/>
                </a:solidFill>
                <a:effectLst/>
                <a:latin typeface="+mn-lt"/>
                <a:ea typeface="+mn-ea"/>
                <a:cs typeface="+mn-cs"/>
              </a:rPr>
              <a:t> have led many groups to consider how to implement these findings in clinical practice, with a focus on minimizing the FNR of the procedure.  One approach</a:t>
            </a:r>
            <a:r>
              <a:rPr lang="en-US" sz="1200" kern="1200" baseline="0" dirty="0" smtClean="0">
                <a:solidFill>
                  <a:schemeClr val="tx1"/>
                </a:solidFill>
                <a:effectLst/>
                <a:latin typeface="+mn-lt"/>
                <a:ea typeface="+mn-ea"/>
                <a:cs typeface="+mn-cs"/>
              </a:rPr>
              <a:t> has simply been to mandate dual agent mapping, document a normal exam after chemo and require removal of at least 3 SLN</a:t>
            </a:r>
          </a:p>
          <a:p>
            <a:r>
              <a:rPr lang="en-US" sz="1200" kern="1200" baseline="0" dirty="0" smtClean="0">
                <a:solidFill>
                  <a:schemeClr val="tx1"/>
                </a:solidFill>
                <a:effectLst/>
                <a:latin typeface="+mn-lt"/>
                <a:ea typeface="+mn-ea"/>
                <a:cs typeface="+mn-cs"/>
              </a:rPr>
              <a:t>Some have questioned how practical this is – how many </a:t>
            </a:r>
            <a:r>
              <a:rPr lang="en-US" sz="1200" kern="1200" baseline="0" dirty="0" err="1" smtClean="0">
                <a:solidFill>
                  <a:schemeClr val="tx1"/>
                </a:solidFill>
                <a:effectLst/>
                <a:latin typeface="+mn-lt"/>
                <a:ea typeface="+mn-ea"/>
                <a:cs typeface="+mn-cs"/>
              </a:rPr>
              <a:t>pts</a:t>
            </a:r>
            <a:r>
              <a:rPr lang="en-US" sz="1200" kern="1200" baseline="0" dirty="0" smtClean="0">
                <a:solidFill>
                  <a:schemeClr val="tx1"/>
                </a:solidFill>
                <a:effectLst/>
                <a:latin typeface="+mn-lt"/>
                <a:ea typeface="+mn-ea"/>
                <a:cs typeface="+mn-cs"/>
              </a:rPr>
              <a:t> have 3 SLN ?, well </a:t>
            </a:r>
            <a:r>
              <a:rPr lang="en-US" sz="1200" kern="1200" dirty="0" smtClean="0">
                <a:solidFill>
                  <a:schemeClr val="tx1"/>
                </a:solidFill>
                <a:effectLst/>
                <a:latin typeface="+mn-lt"/>
                <a:ea typeface="+mn-ea"/>
                <a:cs typeface="+mn-cs"/>
              </a:rPr>
              <a:t>In ACOSOG Z1071, 57% of 641 clinically N1 patients who converted to clinically node-negative disease had 3 or more SLNs removed and in Arm C of the SENTINA trial this number was only 34% (150, 151); suggesting that a substantial numbers of patients will not have three or more SLNs identified after NACT in this setting.</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1C86F8C7-0623-3145-8BA7-114FB46A9EE8}" type="slidenum">
              <a:rPr lang="en-US" smtClean="0"/>
              <a:pPr/>
              <a:t>34</a:t>
            </a:fld>
            <a:endParaRPr lang="en-US"/>
          </a:p>
        </p:txBody>
      </p:sp>
    </p:spTree>
    <p:extLst>
      <p:ext uri="{BB962C8B-B14F-4D97-AF65-F5344CB8AC3E}">
        <p14:creationId xmlns:p14="http://schemas.microsoft.com/office/powerpoint/2010/main" val="39538678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In a recent</a:t>
            </a:r>
            <a:r>
              <a:rPr lang="en-US" baseline="0" dirty="0" smtClean="0"/>
              <a:t> </a:t>
            </a:r>
            <a:r>
              <a:rPr lang="en-US" dirty="0" smtClean="0"/>
              <a:t>prospective</a:t>
            </a:r>
            <a:r>
              <a:rPr lang="en-US" baseline="0" dirty="0" smtClean="0"/>
              <a:t> study of this approach reported by  MSKCC; 155 </a:t>
            </a:r>
            <a:r>
              <a:rPr lang="en-US" baseline="0" dirty="0" err="1" smtClean="0"/>
              <a:t>pts</a:t>
            </a:r>
            <a:r>
              <a:rPr lang="en-US" baseline="0" dirty="0" smtClean="0"/>
              <a:t> with cN1 disease who were considered to be eligible for </a:t>
            </a:r>
            <a:r>
              <a:rPr lang="en-US" baseline="0" dirty="0" err="1" smtClean="0"/>
              <a:t>downstaging</a:t>
            </a:r>
            <a:r>
              <a:rPr lang="en-US" baseline="0" dirty="0" smtClean="0"/>
              <a:t> to </a:t>
            </a:r>
            <a:r>
              <a:rPr lang="en-US" baseline="0" dirty="0" err="1" smtClean="0"/>
              <a:t>SLNbx</a:t>
            </a:r>
            <a:r>
              <a:rPr lang="en-US" baseline="0" dirty="0" smtClean="0"/>
              <a:t> were treated with NAC; 132 converted to cN0 status and SLN was attempted in 128 pts. Using dual tracer technique the SLN was identified in 125 (98%) of patients and 110 or 86% had &gt;=3 SLN removed. Median number of SLN was 4. All SLN were sent for FS and in this group – 62 (56%) had 3 or more </a:t>
            </a:r>
            <a:r>
              <a:rPr lang="en-US" baseline="0" dirty="0" err="1" smtClean="0"/>
              <a:t>neg</a:t>
            </a:r>
            <a:r>
              <a:rPr lang="en-US" baseline="0" dirty="0" smtClean="0"/>
              <a:t> SLN and were spared an ALND… although we await data on LRR failure in this setting – this study demonstrates that with dual tracer technique 3 or more SLN can be identified in the majority of </a:t>
            </a:r>
            <a:r>
              <a:rPr lang="en-US" baseline="0" dirty="0" err="1" smtClean="0"/>
              <a:t>pts</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1C86F8C7-0623-3145-8BA7-114FB46A9EE8}" type="slidenum">
              <a:rPr lang="en-US" smtClean="0"/>
              <a:pPr/>
              <a:t>35</a:t>
            </a:fld>
            <a:endParaRPr lang="en-US"/>
          </a:p>
        </p:txBody>
      </p:sp>
    </p:spTree>
    <p:extLst>
      <p:ext uri="{BB962C8B-B14F-4D97-AF65-F5344CB8AC3E}">
        <p14:creationId xmlns:p14="http://schemas.microsoft.com/office/powerpoint/2010/main" val="9788819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What</a:t>
            </a:r>
            <a:r>
              <a:rPr lang="en-US" baseline="0" dirty="0" smtClean="0"/>
              <a:t> about IHC disease ? Should this be included as node positive</a:t>
            </a:r>
            <a:endParaRPr lang="en-US" dirty="0"/>
          </a:p>
        </p:txBody>
      </p:sp>
      <p:sp>
        <p:nvSpPr>
          <p:cNvPr id="4" name="Slide Number Placeholder 3"/>
          <p:cNvSpPr>
            <a:spLocks noGrp="1"/>
          </p:cNvSpPr>
          <p:nvPr>
            <p:ph type="sldNum" sz="quarter" idx="10"/>
          </p:nvPr>
        </p:nvSpPr>
        <p:spPr/>
        <p:txBody>
          <a:bodyPr/>
          <a:lstStyle/>
          <a:p>
            <a:fld id="{1C86F8C7-0623-3145-8BA7-114FB46A9EE8}" type="slidenum">
              <a:rPr lang="en-US" smtClean="0"/>
              <a:pPr/>
              <a:t>36</a:t>
            </a:fld>
            <a:endParaRPr lang="en-US"/>
          </a:p>
        </p:txBody>
      </p:sp>
    </p:spTree>
    <p:extLst>
      <p:ext uri="{BB962C8B-B14F-4D97-AF65-F5344CB8AC3E}">
        <p14:creationId xmlns:p14="http://schemas.microsoft.com/office/powerpoint/2010/main" val="3953867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Rot="1" noChangeAspect="1" noTextEdit="1"/>
          </p:cNvSpPr>
          <p:nvPr>
            <p:ph type="sldImg"/>
          </p:nvPr>
        </p:nvSpPr>
        <p:spPr>
          <a:xfrm>
            <a:off x="1143000" y="685800"/>
            <a:ext cx="4572000" cy="3429000"/>
          </a:xfrm>
          <a:ln/>
        </p:spPr>
      </p:sp>
      <p:sp>
        <p:nvSpPr>
          <p:cNvPr id="224259" name="Rectangle 3"/>
          <p:cNvSpPr>
            <a:spLocks noGrp="1"/>
          </p:cNvSpPr>
          <p:nvPr>
            <p:ph type="body" idx="1"/>
          </p:nvPr>
        </p:nvSpPr>
        <p:spPr>
          <a:noFill/>
          <a:ln w="9525"/>
        </p:spPr>
        <p:txBody>
          <a:bodyPr/>
          <a:lstStyle/>
          <a:p>
            <a:pPr eaLnBrk="1" hangingPunct="1"/>
            <a:r>
              <a:rPr lang="en-US" dirty="0" smtClean="0"/>
              <a:t>These trials</a:t>
            </a:r>
            <a:r>
              <a:rPr lang="en-US" baseline="0" dirty="0" smtClean="0"/>
              <a:t> were run before we appreciated the different molecular subtypes of breast cancer – the luminal groups: represented by the ER+ groups, the basal like which is primarily represented by TNBC and the Her2 enriched subtype…</a:t>
            </a:r>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86F8C7-0623-3145-8BA7-114FB46A9EE8}" type="slidenum">
              <a:rPr lang="en-US" smtClean="0"/>
              <a:pPr/>
              <a:t>37</a:t>
            </a:fld>
            <a:endParaRPr lang="en-US"/>
          </a:p>
        </p:txBody>
      </p:sp>
    </p:spTree>
    <p:extLst>
      <p:ext uri="{BB962C8B-B14F-4D97-AF65-F5344CB8AC3E}">
        <p14:creationId xmlns:p14="http://schemas.microsoft.com/office/powerpoint/2010/main" val="12512431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Data on IHC detected disease</a:t>
            </a:r>
            <a:r>
              <a:rPr lang="en-US" baseline="0" dirty="0" smtClean="0"/>
              <a:t> was also available for a subset of 470 </a:t>
            </a:r>
            <a:r>
              <a:rPr lang="en-US" baseline="0" dirty="0" err="1" smtClean="0"/>
              <a:t>pts</a:t>
            </a:r>
            <a:r>
              <a:rPr lang="en-US" baseline="0" dirty="0" smtClean="0"/>
              <a:t> patients from Z1071 – </a:t>
            </a:r>
            <a:r>
              <a:rPr lang="en-US" baseline="0" dirty="0" err="1" smtClean="0"/>
              <a:t>Boughey</a:t>
            </a:r>
            <a:r>
              <a:rPr lang="en-US" baseline="0" dirty="0" smtClean="0"/>
              <a:t> et al reported that if </a:t>
            </a:r>
            <a:r>
              <a:rPr lang="en-US" baseline="0" dirty="0" err="1" smtClean="0"/>
              <a:t>mets</a:t>
            </a:r>
            <a:r>
              <a:rPr lang="en-US" baseline="0" dirty="0" smtClean="0"/>
              <a:t> &lt; 0.2mm on H&amp;E or IHC were included in the definition of node positive – additional residual disease was identified in just over 2% of patients and the FNR fell to 8.7%</a:t>
            </a:r>
            <a:endParaRPr lang="en-US" dirty="0"/>
          </a:p>
        </p:txBody>
      </p:sp>
      <p:sp>
        <p:nvSpPr>
          <p:cNvPr id="4" name="Slide Number Placeholder 3"/>
          <p:cNvSpPr>
            <a:spLocks noGrp="1"/>
          </p:cNvSpPr>
          <p:nvPr>
            <p:ph type="sldNum" sz="quarter" idx="10"/>
          </p:nvPr>
        </p:nvSpPr>
        <p:spPr/>
        <p:txBody>
          <a:bodyPr/>
          <a:lstStyle/>
          <a:p>
            <a:fld id="{1C86F8C7-0623-3145-8BA7-114FB46A9EE8}" type="slidenum">
              <a:rPr lang="en-US" smtClean="0"/>
              <a:pPr/>
              <a:t>38</a:t>
            </a:fld>
            <a:endParaRPr lang="en-US"/>
          </a:p>
        </p:txBody>
      </p:sp>
    </p:spTree>
    <p:extLst>
      <p:ext uri="{BB962C8B-B14F-4D97-AF65-F5344CB8AC3E}">
        <p14:creationId xmlns:p14="http://schemas.microsoft.com/office/powerpoint/2010/main" val="23768303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 think this is important</a:t>
            </a:r>
            <a:r>
              <a:rPr lang="en-US" sz="1200" kern="1200" baseline="0" dirty="0" smtClean="0">
                <a:solidFill>
                  <a:schemeClr val="tx1"/>
                </a:solidFill>
                <a:effectLst/>
                <a:latin typeface="+mn-lt"/>
                <a:ea typeface="+mn-ea"/>
                <a:cs typeface="+mn-cs"/>
              </a:rPr>
              <a:t> to consider as the significance of residual ITCs or disease &lt;0.2mm after NAC remains unclear</a:t>
            </a:r>
          </a:p>
          <a:p>
            <a:r>
              <a:rPr lang="en-US" sz="1200" kern="1200" baseline="0" dirty="0" smtClean="0">
                <a:solidFill>
                  <a:schemeClr val="tx1"/>
                </a:solidFill>
                <a:effectLst/>
                <a:latin typeface="+mn-lt"/>
                <a:ea typeface="+mn-ea"/>
                <a:cs typeface="+mn-cs"/>
              </a:rPr>
              <a:t>In the 2012 WHO classification – small nodal </a:t>
            </a:r>
            <a:r>
              <a:rPr lang="en-US" sz="1200" kern="1200" baseline="0" dirty="0" err="1" smtClean="0">
                <a:solidFill>
                  <a:schemeClr val="tx1"/>
                </a:solidFill>
                <a:effectLst/>
                <a:latin typeface="+mn-lt"/>
                <a:ea typeface="+mn-ea"/>
                <a:cs typeface="+mn-cs"/>
              </a:rPr>
              <a:t>mets</a:t>
            </a:r>
            <a:r>
              <a:rPr lang="en-US" sz="1200" kern="1200" baseline="0" dirty="0" smtClean="0">
                <a:solidFill>
                  <a:schemeClr val="tx1"/>
                </a:solidFill>
                <a:effectLst/>
                <a:latin typeface="+mn-lt"/>
                <a:ea typeface="+mn-ea"/>
                <a:cs typeface="+mn-cs"/>
              </a:rPr>
              <a:t> and ITCs are considered evidence of an incomplete response and according to the 7</a:t>
            </a:r>
            <a:r>
              <a:rPr lang="en-US" sz="1200" kern="1200" baseline="30000" dirty="0" smtClean="0">
                <a:solidFill>
                  <a:schemeClr val="tx1"/>
                </a:solidFill>
                <a:effectLst/>
                <a:latin typeface="+mn-lt"/>
                <a:ea typeface="+mn-ea"/>
                <a:cs typeface="+mn-cs"/>
              </a:rPr>
              <a:t>th</a:t>
            </a:r>
            <a:r>
              <a:rPr lang="en-US" sz="1200" kern="1200" baseline="0" dirty="0" smtClean="0">
                <a:solidFill>
                  <a:schemeClr val="tx1"/>
                </a:solidFill>
                <a:effectLst/>
                <a:latin typeface="+mn-lt"/>
                <a:ea typeface="+mn-ea"/>
                <a:cs typeface="+mn-cs"/>
              </a:rPr>
              <a:t> edition of the AJCC TNM staging manual –  the finding of ITC or </a:t>
            </a:r>
            <a:r>
              <a:rPr lang="en-US" sz="1200" kern="1200" baseline="0" dirty="0" err="1" smtClean="0">
                <a:solidFill>
                  <a:schemeClr val="tx1"/>
                </a:solidFill>
                <a:effectLst/>
                <a:latin typeface="+mn-lt"/>
                <a:ea typeface="+mn-ea"/>
                <a:cs typeface="+mn-cs"/>
              </a:rPr>
              <a:t>micromets</a:t>
            </a:r>
            <a:r>
              <a:rPr lang="en-US" sz="1200" kern="1200" baseline="0" dirty="0" smtClean="0">
                <a:solidFill>
                  <a:schemeClr val="tx1"/>
                </a:solidFill>
                <a:effectLst/>
                <a:latin typeface="+mn-lt"/>
                <a:ea typeface="+mn-ea"/>
                <a:cs typeface="+mn-cs"/>
              </a:rPr>
              <a:t> after NAC – warrants ALND.</a:t>
            </a:r>
          </a:p>
          <a:p>
            <a:endParaRPr lang="en-US" sz="1200" kern="1200" baseline="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isolated tumor cells (ypN0i+, &lt;0.2mm), </a:t>
            </a:r>
            <a:r>
              <a:rPr lang="en-US" sz="1200" kern="1200" dirty="0" err="1" smtClean="0">
                <a:solidFill>
                  <a:schemeClr val="tx1"/>
                </a:solidFill>
                <a:effectLst/>
                <a:latin typeface="+mn-lt"/>
                <a:ea typeface="+mn-ea"/>
                <a:cs typeface="+mn-cs"/>
              </a:rPr>
              <a:t>micrometastatic</a:t>
            </a:r>
            <a:r>
              <a:rPr lang="en-US" sz="1200" kern="1200" dirty="0" smtClean="0">
                <a:solidFill>
                  <a:schemeClr val="tx1"/>
                </a:solidFill>
                <a:effectLst/>
                <a:latin typeface="+mn-lt"/>
                <a:ea typeface="+mn-ea"/>
                <a:cs typeface="+mn-cs"/>
              </a:rPr>
              <a:t> disease (ypN1mi, 0.2mm-2.0mm), and </a:t>
            </a:r>
            <a:r>
              <a:rPr lang="en-US" sz="1200" kern="1200" dirty="0" err="1" smtClean="0">
                <a:solidFill>
                  <a:schemeClr val="tx1"/>
                </a:solidFill>
                <a:effectLst/>
                <a:latin typeface="+mn-lt"/>
                <a:ea typeface="+mn-ea"/>
                <a:cs typeface="+mn-cs"/>
              </a:rPr>
              <a:t>macrometastatic</a:t>
            </a:r>
            <a:r>
              <a:rPr lang="en-US" sz="1200" kern="1200" dirty="0" smtClean="0">
                <a:solidFill>
                  <a:schemeClr val="tx1"/>
                </a:solidFill>
                <a:effectLst/>
                <a:latin typeface="+mn-lt"/>
                <a:ea typeface="+mn-ea"/>
                <a:cs typeface="+mn-cs"/>
              </a:rPr>
              <a:t> disease (</a:t>
            </a:r>
            <a:r>
              <a:rPr lang="en-US" sz="1200" kern="1200" dirty="0" err="1" smtClean="0">
                <a:solidFill>
                  <a:schemeClr val="tx1"/>
                </a:solidFill>
                <a:effectLst/>
                <a:latin typeface="+mn-lt"/>
                <a:ea typeface="+mn-ea"/>
                <a:cs typeface="+mn-cs"/>
              </a:rPr>
              <a:t>ypN</a:t>
            </a:r>
            <a:r>
              <a:rPr lang="en-US" sz="1200" kern="1200" dirty="0" smtClean="0">
                <a:solidFill>
                  <a:schemeClr val="tx1"/>
                </a:solidFill>
                <a:effectLst/>
                <a:latin typeface="+mn-lt"/>
                <a:ea typeface="+mn-ea"/>
                <a:cs typeface="+mn-cs"/>
              </a:rPr>
              <a:t>+, &gt;2.0mm) in SLN after NACT is another factor that remains In a retrospective pathology study of 80 patients with biopsy proven N1 disease who received NACT followed by ALND,  patients with a nodal </a:t>
            </a:r>
            <a:r>
              <a:rPr lang="en-US" sz="1200" kern="1200" dirty="0" err="1" smtClean="0">
                <a:solidFill>
                  <a:schemeClr val="tx1"/>
                </a:solidFill>
                <a:effectLst/>
                <a:latin typeface="+mn-lt"/>
                <a:ea typeface="+mn-ea"/>
                <a:cs typeface="+mn-cs"/>
              </a:rPr>
              <a:t>pCR</a:t>
            </a:r>
            <a:r>
              <a:rPr lang="en-US" sz="1200" kern="1200" dirty="0" smtClean="0">
                <a:solidFill>
                  <a:schemeClr val="tx1"/>
                </a:solidFill>
                <a:effectLst/>
                <a:latin typeface="+mn-lt"/>
                <a:ea typeface="+mn-ea"/>
                <a:cs typeface="+mn-cs"/>
              </a:rPr>
              <a:t> had improved DFS (p=0.007) and OS (p=0.004) when compared to those with </a:t>
            </a:r>
            <a:r>
              <a:rPr lang="en-US" sz="1200" kern="1200" dirty="0" err="1" smtClean="0">
                <a:solidFill>
                  <a:schemeClr val="tx1"/>
                </a:solidFill>
                <a:effectLst/>
                <a:latin typeface="+mn-lt"/>
                <a:ea typeface="+mn-ea"/>
                <a:cs typeface="+mn-cs"/>
              </a:rPr>
              <a:t>micrometastatic</a:t>
            </a:r>
            <a:r>
              <a:rPr lang="en-US" sz="1200" kern="1200" dirty="0" smtClean="0">
                <a:solidFill>
                  <a:schemeClr val="tx1"/>
                </a:solidFill>
                <a:effectLst/>
                <a:latin typeface="+mn-lt"/>
                <a:ea typeface="+mn-ea"/>
                <a:cs typeface="+mn-cs"/>
              </a:rPr>
              <a:t> disease; yet there was no difference in DFS or OS between those with residual </a:t>
            </a:r>
            <a:r>
              <a:rPr lang="en-US" sz="1200" kern="1200" dirty="0" err="1" smtClean="0">
                <a:solidFill>
                  <a:schemeClr val="tx1"/>
                </a:solidFill>
                <a:effectLst/>
                <a:latin typeface="+mn-lt"/>
                <a:ea typeface="+mn-ea"/>
                <a:cs typeface="+mn-cs"/>
              </a:rPr>
              <a:t>micrometastatic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macrometastatic</a:t>
            </a:r>
            <a:r>
              <a:rPr lang="en-US" sz="1200" kern="1200" dirty="0" smtClean="0">
                <a:solidFill>
                  <a:schemeClr val="tx1"/>
                </a:solidFill>
                <a:effectLst/>
                <a:latin typeface="+mn-lt"/>
                <a:ea typeface="+mn-ea"/>
                <a:cs typeface="+mn-cs"/>
              </a:rPr>
              <a:t> disease (157). According to the 7</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Edition of the American Joint Committee on Cancer (AJCC) staging system (158), patients treated with NACT who are ypN0i+ or ypN1mi at SLNB are considered to have residual nodal disease, and ALND remains the standard of care. In the SN FNAC study (149), SLN metastases of any size were considered positive, and in contrast to the body of literature in patients undergoing upfront surgery (51, 56, 57), there was no correlation between the size of the SLN metastases and the rate of positive non-SLNs. </a:t>
            </a:r>
            <a:endParaRPr lang="en-US" dirty="0"/>
          </a:p>
        </p:txBody>
      </p:sp>
      <p:sp>
        <p:nvSpPr>
          <p:cNvPr id="4" name="Slide Number Placeholder 3"/>
          <p:cNvSpPr>
            <a:spLocks noGrp="1"/>
          </p:cNvSpPr>
          <p:nvPr>
            <p:ph type="sldNum" sz="quarter" idx="10"/>
          </p:nvPr>
        </p:nvSpPr>
        <p:spPr/>
        <p:txBody>
          <a:bodyPr/>
          <a:lstStyle/>
          <a:p>
            <a:fld id="{1C86F8C7-0623-3145-8BA7-114FB46A9EE8}" type="slidenum">
              <a:rPr lang="en-US" smtClean="0"/>
              <a:pPr/>
              <a:t>39</a:t>
            </a:fld>
            <a:endParaRPr lang="en-US"/>
          </a:p>
        </p:txBody>
      </p:sp>
    </p:spTree>
    <p:extLst>
      <p:ext uri="{BB962C8B-B14F-4D97-AF65-F5344CB8AC3E}">
        <p14:creationId xmlns:p14="http://schemas.microsoft.com/office/powerpoint/2010/main" val="37427614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What about</a:t>
            </a:r>
            <a:r>
              <a:rPr lang="en-US" sz="1200" kern="1200" baseline="0" dirty="0" smtClean="0">
                <a:solidFill>
                  <a:schemeClr val="tx1"/>
                </a:solidFill>
                <a:effectLst/>
                <a:latin typeface="+mn-lt"/>
                <a:ea typeface="+mn-ea"/>
                <a:cs typeface="+mn-cs"/>
              </a:rPr>
              <a:t> leaving a clip ….</a:t>
            </a:r>
          </a:p>
        </p:txBody>
      </p:sp>
      <p:sp>
        <p:nvSpPr>
          <p:cNvPr id="4" name="Slide Number Placeholder 3"/>
          <p:cNvSpPr>
            <a:spLocks noGrp="1"/>
          </p:cNvSpPr>
          <p:nvPr>
            <p:ph type="sldNum" sz="quarter" idx="10"/>
          </p:nvPr>
        </p:nvSpPr>
        <p:spPr/>
        <p:txBody>
          <a:bodyPr/>
          <a:lstStyle/>
          <a:p>
            <a:fld id="{1C86F8C7-0623-3145-8BA7-114FB46A9EE8}" type="slidenum">
              <a:rPr lang="en-US" smtClean="0"/>
              <a:pPr/>
              <a:t>40</a:t>
            </a:fld>
            <a:endParaRPr lang="en-US"/>
          </a:p>
        </p:txBody>
      </p:sp>
    </p:spTree>
    <p:extLst>
      <p:ext uri="{BB962C8B-B14F-4D97-AF65-F5344CB8AC3E}">
        <p14:creationId xmlns:p14="http://schemas.microsoft.com/office/powerpoint/2010/main" val="39538678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was first reported for a subset of 170 patients in the ACOSOG Z1071 trial, where among the 107 patients in whom the clipped node was retrieved as a SLN, the FNR was 6.8% (153). </a:t>
            </a:r>
          </a:p>
          <a:p>
            <a:r>
              <a:rPr lang="en-US" sz="1200" kern="1200" dirty="0" smtClean="0">
                <a:solidFill>
                  <a:schemeClr val="tx1"/>
                </a:solidFill>
                <a:effectLst/>
                <a:latin typeface="+mn-lt"/>
                <a:ea typeface="+mn-ea"/>
                <a:cs typeface="+mn-cs"/>
              </a:rPr>
              <a:t>Importantly</a:t>
            </a:r>
            <a:r>
              <a:rPr lang="en-US" sz="1200" kern="1200" baseline="0" dirty="0" smtClean="0">
                <a:solidFill>
                  <a:schemeClr val="tx1"/>
                </a:solidFill>
                <a:effectLst/>
                <a:latin typeface="+mn-lt"/>
                <a:ea typeface="+mn-ea"/>
                <a:cs typeface="+mn-cs"/>
              </a:rPr>
              <a:t> the clipped node was not </a:t>
            </a:r>
            <a:r>
              <a:rPr lang="en-US" sz="1200" kern="1200" baseline="0" dirty="0" err="1" smtClean="0">
                <a:solidFill>
                  <a:schemeClr val="tx1"/>
                </a:solidFill>
                <a:effectLst/>
                <a:latin typeface="+mn-lt"/>
                <a:ea typeface="+mn-ea"/>
                <a:cs typeface="+mn-cs"/>
              </a:rPr>
              <a:t>retreived</a:t>
            </a:r>
            <a:r>
              <a:rPr lang="en-US" sz="1200" kern="1200" baseline="0" dirty="0" smtClean="0">
                <a:solidFill>
                  <a:schemeClr val="tx1"/>
                </a:solidFill>
                <a:effectLst/>
                <a:latin typeface="+mn-lt"/>
                <a:ea typeface="+mn-ea"/>
                <a:cs typeface="+mn-cs"/>
              </a:rPr>
              <a:t> as a SLN in ~20% of patients</a:t>
            </a:r>
            <a:endParaRPr lang="en-US" dirty="0"/>
          </a:p>
        </p:txBody>
      </p:sp>
      <p:sp>
        <p:nvSpPr>
          <p:cNvPr id="4" name="Slide Number Placeholder 3"/>
          <p:cNvSpPr>
            <a:spLocks noGrp="1"/>
          </p:cNvSpPr>
          <p:nvPr>
            <p:ph type="sldNum" sz="quarter" idx="10"/>
          </p:nvPr>
        </p:nvSpPr>
        <p:spPr/>
        <p:txBody>
          <a:bodyPr/>
          <a:lstStyle/>
          <a:p>
            <a:fld id="{1C86F8C7-0623-3145-8BA7-114FB46A9EE8}" type="slidenum">
              <a:rPr lang="en-US" smtClean="0"/>
              <a:pPr/>
              <a:t>41</a:t>
            </a:fld>
            <a:endParaRPr lang="en-US"/>
          </a:p>
        </p:txBody>
      </p:sp>
    </p:spTree>
    <p:extLst>
      <p:ext uri="{BB962C8B-B14F-4D97-AF65-F5344CB8AC3E}">
        <p14:creationId xmlns:p14="http://schemas.microsoft.com/office/powerpoint/2010/main" val="15139429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MDACC group has since expanded upon this practice and reported a FNR of 4.2% when the clipped node was analyzed independently in a cohort of 120 patients who remained pathologically node positive after NACT. When the clipped node and the SLN were analyzed together (n=74), the FNR decreased to 1.4% (154). However, similar to the ACOSOG Z1071 experience, the clipped node was in the axillary contents but not identified as a SLN in approximately 20% of patients (153). As a result, they implemented a practice of localizing the clipped nodes preoperatively with iodine-125 seeds and have termed this procedure TAD (Targeted Axillary Dissection) (154). A similar technique called the MARI procedure (marking the axillary node with radioactive seed) has been reported in the Netherlands (155) and others are investigating the utility of tattooing the positive node with a sterile black carbon suspension (156).</a:t>
            </a:r>
            <a:r>
              <a:rPr lang="en-US" dirty="0" smtClean="0">
                <a:effectLst/>
              </a:rPr>
              <a:t> </a:t>
            </a:r>
            <a:endParaRPr lang="en-US" dirty="0" smtClean="0"/>
          </a:p>
          <a:p>
            <a:endParaRPr lang="en-US" dirty="0"/>
          </a:p>
        </p:txBody>
      </p:sp>
      <p:sp>
        <p:nvSpPr>
          <p:cNvPr id="4" name="Slide Number Placeholder 3"/>
          <p:cNvSpPr>
            <a:spLocks noGrp="1"/>
          </p:cNvSpPr>
          <p:nvPr>
            <p:ph type="sldNum" sz="quarter" idx="10"/>
          </p:nvPr>
        </p:nvSpPr>
        <p:spPr/>
        <p:txBody>
          <a:bodyPr/>
          <a:lstStyle/>
          <a:p>
            <a:fld id="{1C86F8C7-0623-3145-8BA7-114FB46A9EE8}" type="slidenum">
              <a:rPr lang="en-US" smtClean="0"/>
              <a:pPr/>
              <a:t>42</a:t>
            </a:fld>
            <a:endParaRPr lang="en-US"/>
          </a:p>
        </p:txBody>
      </p:sp>
    </p:spTree>
    <p:extLst>
      <p:ext uri="{BB962C8B-B14F-4D97-AF65-F5344CB8AC3E}">
        <p14:creationId xmlns:p14="http://schemas.microsoft.com/office/powerpoint/2010/main" val="15416889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careful incorporation of SLNB into the clinical management of patients who present with biopsy proven nodal disease and have a significant response to NACT, defined at the present time as conversion to clinically  node negative  status, represents a significant shift in clinical practice and an opportunity to further decrease surgical morbidity for our patients. For patients who remain pathologically SLN node positive after NACT, the question of whether completion ALND can be omitted in favor of axillary radiotherapy, which is associated with lower rates of </a:t>
            </a:r>
            <a:r>
              <a:rPr lang="en-US" sz="1200" kern="1200" dirty="0" err="1" smtClean="0">
                <a:solidFill>
                  <a:schemeClr val="tx1"/>
                </a:solidFill>
                <a:effectLst/>
                <a:latin typeface="+mn-lt"/>
                <a:ea typeface="+mn-ea"/>
                <a:cs typeface="+mn-cs"/>
              </a:rPr>
              <a:t>lymphemeda</a:t>
            </a:r>
            <a:r>
              <a:rPr lang="en-US" sz="1200" kern="1200" dirty="0" smtClean="0">
                <a:solidFill>
                  <a:schemeClr val="tx1"/>
                </a:solidFill>
                <a:effectLst/>
                <a:latin typeface="+mn-lt"/>
                <a:ea typeface="+mn-ea"/>
                <a:cs typeface="+mn-cs"/>
              </a:rPr>
              <a:t> (69), is being addressed in the ongoing phase III A011202 trial, conducted by the Alliance for Clinical Trials in Oncology (Figure 1)(160). For patients who are pathologically node negative, either by SLNB or ALND after NACT, the NSABP B‑51/ Radiation Therapy Oncology Group (RTOG) 1304 (NRG 9353) is conducting a phase III randomized trial of more versus less radiotherapy (Figure 2)(161). If omitting regional nodal radiation and/or PMRT in patients who achieve a nodal </a:t>
            </a:r>
            <a:r>
              <a:rPr lang="en-US" sz="1200" kern="1200" dirty="0" err="1" smtClean="0">
                <a:solidFill>
                  <a:schemeClr val="tx1"/>
                </a:solidFill>
                <a:effectLst/>
                <a:latin typeface="+mn-lt"/>
                <a:ea typeface="+mn-ea"/>
                <a:cs typeface="+mn-cs"/>
              </a:rPr>
              <a:t>pCR</a:t>
            </a:r>
            <a:r>
              <a:rPr lang="en-US" sz="1200" kern="1200" dirty="0" smtClean="0">
                <a:solidFill>
                  <a:schemeClr val="tx1"/>
                </a:solidFill>
                <a:effectLst/>
                <a:latin typeface="+mn-lt"/>
                <a:ea typeface="+mn-ea"/>
                <a:cs typeface="+mn-cs"/>
              </a:rPr>
              <a:t> in this setting does not impact risk of LRR, NACT could become the new standard to facilitate a tailored approach to </a:t>
            </a:r>
            <a:r>
              <a:rPr lang="en-US" sz="1200" kern="1200" dirty="0" err="1" smtClean="0">
                <a:solidFill>
                  <a:schemeClr val="tx1"/>
                </a:solidFill>
                <a:effectLst/>
                <a:latin typeface="+mn-lt"/>
                <a:ea typeface="+mn-ea"/>
                <a:cs typeface="+mn-cs"/>
              </a:rPr>
              <a:t>locoregional</a:t>
            </a:r>
            <a:r>
              <a:rPr lang="en-US" sz="1200" kern="1200" dirty="0" smtClean="0">
                <a:solidFill>
                  <a:schemeClr val="tx1"/>
                </a:solidFill>
                <a:effectLst/>
                <a:latin typeface="+mn-lt"/>
                <a:ea typeface="+mn-ea"/>
                <a:cs typeface="+mn-cs"/>
              </a:rPr>
              <a:t> therapy in patients with operable node-positive breast cancer.</a:t>
            </a:r>
          </a:p>
          <a:p>
            <a:endParaRPr lang="en-US" dirty="0"/>
          </a:p>
        </p:txBody>
      </p:sp>
      <p:sp>
        <p:nvSpPr>
          <p:cNvPr id="4" name="Slide Number Placeholder 3"/>
          <p:cNvSpPr>
            <a:spLocks noGrp="1"/>
          </p:cNvSpPr>
          <p:nvPr>
            <p:ph type="sldNum" sz="quarter" idx="10"/>
          </p:nvPr>
        </p:nvSpPr>
        <p:spPr/>
        <p:txBody>
          <a:bodyPr/>
          <a:lstStyle/>
          <a:p>
            <a:fld id="{1C86F8C7-0623-3145-8BA7-114FB46A9EE8}" type="slidenum">
              <a:rPr lang="en-US" smtClean="0"/>
              <a:pPr/>
              <a:t>43</a:t>
            </a:fld>
            <a:endParaRPr lang="en-US"/>
          </a:p>
        </p:txBody>
      </p:sp>
    </p:spTree>
    <p:extLst>
      <p:ext uri="{BB962C8B-B14F-4D97-AF65-F5344CB8AC3E}">
        <p14:creationId xmlns:p14="http://schemas.microsoft.com/office/powerpoint/2010/main" val="31461710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xfrm>
            <a:off x="1143000" y="685800"/>
            <a:ext cx="4572000" cy="3429000"/>
          </a:xfrm>
          <a:ln/>
        </p:spPr>
      </p:sp>
      <p:sp>
        <p:nvSpPr>
          <p:cNvPr id="27651" name="Notes Placeholder 2"/>
          <p:cNvSpPr>
            <a:spLocks noGrp="1"/>
          </p:cNvSpPr>
          <p:nvPr>
            <p:ph type="body" idx="1"/>
          </p:nvPr>
        </p:nvSpPr>
        <p:spPr>
          <a:noFill/>
          <a:ln/>
        </p:spPr>
        <p:txBody>
          <a:bodyPr/>
          <a:lstStyle/>
          <a:p>
            <a:r>
              <a:rPr lang="en-US" dirty="0" smtClean="0"/>
              <a:t>These</a:t>
            </a:r>
            <a:r>
              <a:rPr lang="en-US" baseline="0" dirty="0" smtClean="0"/>
              <a:t> are the two large coop group trials ongoing in the US – on your left is the ALLIANCE A11202 trial for patients with T1-3N1 disease that covert to N0 and undergo SLN biopsy – if found to be node positive they are randomized to </a:t>
            </a:r>
          </a:p>
          <a:p>
            <a:r>
              <a:rPr lang="en-US" baseline="0" dirty="0" smtClean="0"/>
              <a:t>The sister trial through the NSABP / RTOG – the same group of patients but now node negative by FS or ALND – randomized to </a:t>
            </a:r>
          </a:p>
          <a:p>
            <a:r>
              <a:rPr lang="en-US" baseline="0" dirty="0" smtClean="0"/>
              <a:t>These two trials are asking </a:t>
            </a:r>
            <a:r>
              <a:rPr lang="en-US" baseline="0" dirty="0" err="1" smtClean="0"/>
              <a:t>differnet</a:t>
            </a:r>
            <a:r>
              <a:rPr lang="en-US" baseline="0" dirty="0" smtClean="0"/>
              <a:t> questions… </a:t>
            </a:r>
            <a:endParaRPr 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xfrm>
            <a:off x="1143000" y="685800"/>
            <a:ext cx="4572000" cy="3429000"/>
          </a:xfrm>
          <a:ln/>
        </p:spPr>
      </p:sp>
      <p:sp>
        <p:nvSpPr>
          <p:cNvPr id="27651" name="Notes Placeholder 2"/>
          <p:cNvSpPr>
            <a:spLocks noGrp="1"/>
          </p:cNvSpPr>
          <p:nvPr>
            <p:ph type="body" idx="1"/>
          </p:nvPr>
        </p:nvSpPr>
        <p:spPr>
          <a:noFill/>
          <a:ln/>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These two trials are asking </a:t>
            </a:r>
            <a:r>
              <a:rPr lang="en-US" baseline="0" dirty="0" err="1" smtClean="0"/>
              <a:t>differnet</a:t>
            </a:r>
            <a:r>
              <a:rPr lang="en-US" baseline="0" dirty="0" smtClean="0"/>
              <a:t> questions… </a:t>
            </a:r>
            <a:endParaRPr lang="en-US" dirty="0" smtClean="0"/>
          </a:p>
          <a:p>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Slide Image Placeholder 1"/>
          <p:cNvSpPr>
            <a:spLocks noGrp="1" noRot="1" noChangeAspect="1" noTextEdit="1"/>
          </p:cNvSpPr>
          <p:nvPr>
            <p:ph type="sldImg"/>
          </p:nvPr>
        </p:nvSpPr>
        <p:spPr>
          <a:xfrm>
            <a:off x="1143000" y="685800"/>
            <a:ext cx="4572000" cy="3429000"/>
          </a:xfrm>
          <a:ln/>
        </p:spPr>
      </p:sp>
      <p:sp>
        <p:nvSpPr>
          <p:cNvPr id="225283" name="Notes Placeholder 2"/>
          <p:cNvSpPr>
            <a:spLocks noGrp="1"/>
          </p:cNvSpPr>
          <p:nvPr>
            <p:ph type="body" idx="1"/>
          </p:nvPr>
        </p:nvSpPr>
        <p:spPr>
          <a:noFill/>
          <a:ln w="9525"/>
        </p:spPr>
        <p:txBody>
          <a:bodyPr/>
          <a:lstStyle/>
          <a:p>
            <a:r>
              <a:rPr lang="en-US" dirty="0" smtClean="0"/>
              <a:t>And  we now recognize</a:t>
            </a:r>
            <a:r>
              <a:rPr lang="en-US" baseline="0" dirty="0" smtClean="0"/>
              <a:t> that these subtypes are associated with vast differences in DFS and OS with standard chemotherapy</a:t>
            </a:r>
          </a:p>
          <a:p>
            <a:r>
              <a:rPr lang="en-US" baseline="0" dirty="0" smtClean="0"/>
              <a:t>Shown here with the luminal A group having the best prognosis and the Her2 and TNBC having the worst prognosis but this was before the routine use of </a:t>
            </a:r>
            <a:r>
              <a:rPr lang="en-US" baseline="0" dirty="0" err="1" smtClean="0"/>
              <a:t>taxanes</a:t>
            </a:r>
            <a:r>
              <a:rPr lang="en-US" baseline="0" dirty="0" smtClean="0"/>
              <a:t> and antiHer2 therapy</a:t>
            </a:r>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These subtypes are also associated with different responses to NAC – shown here in this dataset of 751 </a:t>
            </a:r>
            <a:r>
              <a:rPr lang="en-US" baseline="0" dirty="0" err="1" smtClean="0"/>
              <a:t>pts</a:t>
            </a:r>
            <a:r>
              <a:rPr lang="en-US" baseline="0" dirty="0" smtClean="0"/>
              <a:t> treated between 2005 and 2012 at MDACC– everyone received </a:t>
            </a:r>
            <a:r>
              <a:rPr lang="en-US" baseline="0" dirty="0" err="1" smtClean="0"/>
              <a:t>preop</a:t>
            </a:r>
            <a:r>
              <a:rPr lang="en-US" baseline="0" dirty="0" smtClean="0"/>
              <a:t> </a:t>
            </a:r>
            <a:r>
              <a:rPr lang="en-US" baseline="0" dirty="0" err="1" smtClean="0"/>
              <a:t>taxane</a:t>
            </a:r>
            <a:r>
              <a:rPr lang="en-US" baseline="0" dirty="0" smtClean="0"/>
              <a:t> and Her 2+ received </a:t>
            </a:r>
            <a:r>
              <a:rPr lang="en-US" baseline="0" dirty="0" err="1" smtClean="0"/>
              <a:t>trastuzumab</a:t>
            </a:r>
            <a:r>
              <a:rPr lang="en-US" baseline="0" dirty="0" smtClean="0"/>
              <a:t> – we see rates of </a:t>
            </a:r>
            <a:r>
              <a:rPr lang="en-US" baseline="0" dirty="0" err="1" smtClean="0"/>
              <a:t>pCR</a:t>
            </a:r>
            <a:r>
              <a:rPr lang="en-US" baseline="0" dirty="0" smtClean="0"/>
              <a:t> vary from a low of 16% in the HR+ Her2- </a:t>
            </a:r>
            <a:r>
              <a:rPr lang="en-US" baseline="0" dirty="0" err="1" smtClean="0"/>
              <a:t>pts</a:t>
            </a:r>
            <a:r>
              <a:rPr lang="en-US" baseline="0" dirty="0" smtClean="0"/>
              <a:t> to over 70% in the HR- Her2+ subset – and we see the difference in outcomes (shown here is LRR) by </a:t>
            </a:r>
            <a:r>
              <a:rPr lang="en-US" baseline="0" dirty="0" err="1" smtClean="0"/>
              <a:t>pCR</a:t>
            </a:r>
            <a:r>
              <a:rPr lang="en-US" baseline="0" dirty="0" smtClean="0"/>
              <a:t> status – achieving a </a:t>
            </a:r>
            <a:r>
              <a:rPr lang="en-US" baseline="0" dirty="0" err="1" smtClean="0"/>
              <a:t>pCR</a:t>
            </a:r>
            <a:r>
              <a:rPr lang="en-US" baseline="0" dirty="0" smtClean="0"/>
              <a:t> is associated with excellent outcomes in all groups, yet not achieving a </a:t>
            </a:r>
            <a:r>
              <a:rPr lang="en-US" baseline="0" dirty="0" err="1" smtClean="0"/>
              <a:t>pCR</a:t>
            </a:r>
            <a:r>
              <a:rPr lang="en-US" baseline="0" dirty="0" smtClean="0"/>
              <a:t> is associated with bigger differences in outcomes in patients with the more aggressive subtypes..…</a:t>
            </a:r>
            <a:endParaRPr lang="en-US" dirty="0"/>
          </a:p>
        </p:txBody>
      </p:sp>
      <p:sp>
        <p:nvSpPr>
          <p:cNvPr id="4" name="Slide Number Placeholder 3"/>
          <p:cNvSpPr>
            <a:spLocks noGrp="1"/>
          </p:cNvSpPr>
          <p:nvPr>
            <p:ph type="sldNum" sz="quarter" idx="10"/>
          </p:nvPr>
        </p:nvSpPr>
        <p:spPr/>
        <p:txBody>
          <a:bodyPr/>
          <a:lstStyle/>
          <a:p>
            <a:fld id="{1C86F8C7-0623-3145-8BA7-114FB46A9EE8}" type="slidenum">
              <a:rPr lang="en-US" smtClean="0"/>
              <a:pPr/>
              <a:t>8</a:t>
            </a:fld>
            <a:endParaRPr lang="en-US"/>
          </a:p>
        </p:txBody>
      </p:sp>
    </p:spTree>
    <p:extLst>
      <p:ext uri="{BB962C8B-B14F-4D97-AF65-F5344CB8AC3E}">
        <p14:creationId xmlns:p14="http://schemas.microsoft.com/office/powerpoint/2010/main" val="36394272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a:t>
            </a:r>
            <a:r>
              <a:rPr lang="en-US" baseline="0" dirty="0" smtClean="0"/>
              <a:t> we supposed to be focusing on the axilla – these data are a snapshot from the MSKCC database that we started before I left demonstrating again that rates of achieving a </a:t>
            </a:r>
            <a:r>
              <a:rPr lang="en-US" baseline="0" dirty="0" err="1" smtClean="0"/>
              <a:t>pCR</a:t>
            </a:r>
            <a:r>
              <a:rPr lang="en-US" baseline="0" dirty="0" smtClean="0"/>
              <a:t> in the axilla also varies by subtype </a:t>
            </a:r>
          </a:p>
          <a:p>
            <a:r>
              <a:rPr lang="en-US" baseline="0" dirty="0" smtClean="0"/>
              <a:t>Again opening up the potential to avoid ALND in these patients…</a:t>
            </a:r>
            <a:endParaRPr lang="en-US" dirty="0"/>
          </a:p>
        </p:txBody>
      </p:sp>
      <p:sp>
        <p:nvSpPr>
          <p:cNvPr id="4" name="Slide Number Placeholder 3"/>
          <p:cNvSpPr>
            <a:spLocks noGrp="1"/>
          </p:cNvSpPr>
          <p:nvPr>
            <p:ph type="sldNum" sz="quarter" idx="10"/>
          </p:nvPr>
        </p:nvSpPr>
        <p:spPr/>
        <p:txBody>
          <a:bodyPr/>
          <a:lstStyle/>
          <a:p>
            <a:fld id="{1C86F8C7-0623-3145-8BA7-114FB46A9EE8}" type="slidenum">
              <a:rPr lang="en-US" smtClean="0"/>
              <a:pPr/>
              <a:t>9</a:t>
            </a:fld>
            <a:endParaRPr lang="en-US"/>
          </a:p>
        </p:txBody>
      </p:sp>
    </p:spTree>
    <p:extLst>
      <p:ext uri="{BB962C8B-B14F-4D97-AF65-F5344CB8AC3E}">
        <p14:creationId xmlns:p14="http://schemas.microsoft.com/office/powerpoint/2010/main" val="1974536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Shifting gears</a:t>
            </a:r>
            <a:r>
              <a:rPr lang="en-US" baseline="0" dirty="0" smtClean="0"/>
              <a:t> to the axilla - </a:t>
            </a:r>
            <a:r>
              <a:rPr lang="en-US" dirty="0" smtClean="0"/>
              <a:t>Over the</a:t>
            </a:r>
            <a:r>
              <a:rPr lang="en-US" baseline="0" dirty="0" smtClean="0"/>
              <a:t> last decade it has become increasingly clear that NAC also downstages the axilla with reports of </a:t>
            </a:r>
            <a:r>
              <a:rPr lang="en-US" baseline="0" dirty="0" err="1" smtClean="0"/>
              <a:t>pCR</a:t>
            </a:r>
            <a:r>
              <a:rPr lang="en-US" baseline="0" dirty="0" smtClean="0"/>
              <a:t> averaging around 40% and we know that the response in the axilla varies by tumor subtype just as it does in the breast</a:t>
            </a:r>
          </a:p>
          <a:p>
            <a:r>
              <a:rPr lang="en-US" baseline="0" dirty="0" smtClean="0"/>
              <a:t>As we look to decrease the morbidity of surgical treatment for breast cancer patients there has been great enthusiasm to use SLN to stage the axilla after NAC thus affording patients the potential to avoid ALND</a:t>
            </a:r>
          </a:p>
          <a:p>
            <a:r>
              <a:rPr lang="en-US" baseline="0" dirty="0" smtClean="0"/>
              <a:t>The most recent challenge is to determine whether management should differ by pre-treatment nodal stage </a:t>
            </a:r>
            <a:endParaRPr lang="en-US" dirty="0"/>
          </a:p>
        </p:txBody>
      </p:sp>
      <p:sp>
        <p:nvSpPr>
          <p:cNvPr id="4" name="Slide Number Placeholder 3"/>
          <p:cNvSpPr>
            <a:spLocks noGrp="1"/>
          </p:cNvSpPr>
          <p:nvPr>
            <p:ph type="sldNum" sz="quarter" idx="10"/>
          </p:nvPr>
        </p:nvSpPr>
        <p:spPr/>
        <p:txBody>
          <a:bodyPr/>
          <a:lstStyle/>
          <a:p>
            <a:fld id="{1C86F8C7-0623-3145-8BA7-114FB46A9EE8}" type="slidenum">
              <a:rPr lang="en-US" smtClean="0"/>
              <a:pPr/>
              <a:t>10</a:t>
            </a:fld>
            <a:endParaRPr lang="en-US"/>
          </a:p>
        </p:txBody>
      </p:sp>
    </p:spTree>
    <p:extLst>
      <p:ext uri="{BB962C8B-B14F-4D97-AF65-F5344CB8AC3E}">
        <p14:creationId xmlns:p14="http://schemas.microsoft.com/office/powerpoint/2010/main" val="12590838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Going back to</a:t>
            </a:r>
            <a:r>
              <a:rPr lang="en-US" baseline="0" dirty="0" smtClean="0"/>
              <a:t> the beginning it was in NSABP B18 – the prospective RCT of </a:t>
            </a:r>
            <a:r>
              <a:rPr lang="en-US" baseline="0" dirty="0" err="1" smtClean="0"/>
              <a:t>preop</a:t>
            </a:r>
            <a:r>
              <a:rPr lang="en-US" baseline="0" dirty="0" smtClean="0"/>
              <a:t> </a:t>
            </a:r>
            <a:r>
              <a:rPr lang="en-US" baseline="0" dirty="0" err="1" smtClean="0"/>
              <a:t>vs</a:t>
            </a:r>
            <a:r>
              <a:rPr lang="en-US" baseline="0" dirty="0" smtClean="0"/>
              <a:t> postop  chemotherapy that gave us the first insight that </a:t>
            </a:r>
            <a:r>
              <a:rPr lang="en-US" baseline="0" dirty="0" err="1" smtClean="0"/>
              <a:t>preop</a:t>
            </a:r>
            <a:r>
              <a:rPr lang="en-US" baseline="0" dirty="0" smtClean="0"/>
              <a:t> chemotherapy may be useful for </a:t>
            </a:r>
            <a:r>
              <a:rPr lang="en-US" baseline="0" dirty="0" err="1" smtClean="0"/>
              <a:t>downstaging</a:t>
            </a:r>
            <a:r>
              <a:rPr lang="en-US" baseline="0" dirty="0" smtClean="0"/>
              <a:t> the axilla – in patients having surgery first 57% had positive nodes as compared to 41% in those having chemo first. This </a:t>
            </a:r>
            <a:r>
              <a:rPr lang="en-US" baseline="0" dirty="0" err="1" smtClean="0"/>
              <a:t>downstaging</a:t>
            </a:r>
            <a:r>
              <a:rPr lang="en-US" baseline="0" dirty="0" smtClean="0"/>
              <a:t> effect was seen across all categories of nodal staging. Raising the question </a:t>
            </a:r>
            <a:endParaRPr lang="en-US" dirty="0"/>
          </a:p>
        </p:txBody>
      </p:sp>
      <p:sp>
        <p:nvSpPr>
          <p:cNvPr id="4" name="Slide Number Placeholder 3"/>
          <p:cNvSpPr>
            <a:spLocks noGrp="1"/>
          </p:cNvSpPr>
          <p:nvPr>
            <p:ph type="sldNum" sz="quarter" idx="10"/>
          </p:nvPr>
        </p:nvSpPr>
        <p:spPr/>
        <p:txBody>
          <a:bodyPr/>
          <a:lstStyle/>
          <a:p>
            <a:fld id="{1C86F8C7-0623-3145-8BA7-114FB46A9EE8}" type="slidenum">
              <a:rPr lang="en-US" smtClean="0"/>
              <a:pPr/>
              <a:t>11</a:t>
            </a:fld>
            <a:endParaRPr lang="en-US"/>
          </a:p>
        </p:txBody>
      </p:sp>
    </p:spTree>
    <p:extLst>
      <p:ext uri="{BB962C8B-B14F-4D97-AF65-F5344CB8AC3E}">
        <p14:creationId xmlns:p14="http://schemas.microsoft.com/office/powerpoint/2010/main" val="23150349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5"/>
          <p:cNvSpPr>
            <a:spLocks noGrp="1" noChangeArrowheads="1"/>
          </p:cNvSpPr>
          <p:nvPr>
            <p:ph type="sldNum" sz="quarter" idx="4294967295"/>
          </p:nvPr>
        </p:nvSpPr>
        <p:spPr bwMode="auto">
          <a:xfrm>
            <a:off x="3884414" y="8685894"/>
            <a:ext cx="2972098" cy="456595"/>
          </a:xfrm>
          <a:prstGeom prst="rect">
            <a:avLst/>
          </a:prstGeom>
          <a:noFill/>
          <a:ln>
            <a:miter lim="800000"/>
            <a:headEnd/>
            <a:tailEnd/>
          </a:ln>
        </p:spPr>
        <p:txBody>
          <a:bodyPr lIns="91432" tIns="45716" rIns="91432" bIns="45716"/>
          <a:lstStyle/>
          <a:p>
            <a:pPr algn="ctr" eaLnBrk="0" hangingPunct="0"/>
            <a:fld id="{149E2021-7C8F-47AA-BCF1-C96E7C4E8F3B}" type="slidenum">
              <a:rPr lang="en-US">
                <a:solidFill>
                  <a:prstClr val="black"/>
                </a:solidFill>
                <a:latin typeface="Calibri"/>
              </a:rPr>
              <a:pPr algn="ctr" eaLnBrk="0" hangingPunct="0"/>
              <a:t>12</a:t>
            </a:fld>
            <a:endParaRPr lang="en-US">
              <a:solidFill>
                <a:prstClr val="black"/>
              </a:solidFill>
              <a:latin typeface="Calibri"/>
            </a:endParaRPr>
          </a:p>
        </p:txBody>
      </p:sp>
      <p:sp>
        <p:nvSpPr>
          <p:cNvPr id="90115" name="Rectangle 2"/>
          <p:cNvSpPr>
            <a:spLocks noGrp="1" noRot="1" noChangeAspect="1" noChangeArrowheads="1" noTextEdit="1"/>
          </p:cNvSpPr>
          <p:nvPr>
            <p:ph type="sldImg"/>
          </p:nvPr>
        </p:nvSpPr>
        <p:spPr>
          <a:xfrm>
            <a:off x="1084263" y="644525"/>
            <a:ext cx="4689475" cy="3517900"/>
          </a:xfrm>
          <a:ln cap="flat"/>
        </p:spPr>
      </p:sp>
      <p:sp>
        <p:nvSpPr>
          <p:cNvPr id="90116" name="Rectangle 3"/>
          <p:cNvSpPr>
            <a:spLocks noGrp="1" noChangeArrowheads="1"/>
          </p:cNvSpPr>
          <p:nvPr>
            <p:ph type="body" idx="1"/>
          </p:nvPr>
        </p:nvSpPr>
        <p:spPr>
          <a:xfrm>
            <a:off x="913805" y="4345214"/>
            <a:ext cx="5030391" cy="4112381"/>
          </a:xfrm>
          <a:noFill/>
          <a:ln w="9525"/>
        </p:spPr>
        <p:txBody>
          <a:bodyPr lIns="39681" tIns="21165" rIns="39681" bIns="21165"/>
          <a:lstStyle/>
          <a:p>
            <a:pPr defTabSz="252272"/>
            <a:r>
              <a:rPr lang="en-US" dirty="0" smtClean="0"/>
              <a:t>There were some that argued</a:t>
            </a:r>
            <a:r>
              <a:rPr lang="en-US" baseline="0" dirty="0" smtClean="0"/>
              <a:t> against this approach stating that…</a:t>
            </a:r>
            <a:r>
              <a:rPr lang="en-US" dirty="0" smtClean="0"/>
              <a:t>.</a:t>
            </a:r>
          </a:p>
          <a:p>
            <a:pPr>
              <a:spcBef>
                <a:spcPct val="65000"/>
              </a:spcBef>
              <a:defRPr/>
            </a:pPr>
            <a:r>
              <a:rPr lang="en-US" sz="2200" dirty="0" smtClean="0">
                <a:latin typeface="Calibri" pitchFamily="34" charset="0"/>
                <a:cs typeface="Calibri" pitchFamily="34" charset="0"/>
              </a:rPr>
              <a:t>Need information on the status of SLN without the confounding   effects of </a:t>
            </a:r>
            <a:r>
              <a:rPr lang="en-US" sz="2200" dirty="0" err="1" smtClean="0">
                <a:latin typeface="Calibri" pitchFamily="34" charset="0"/>
                <a:cs typeface="Calibri" pitchFamily="34" charset="0"/>
              </a:rPr>
              <a:t>neoadjuvant</a:t>
            </a:r>
            <a:r>
              <a:rPr lang="en-US" sz="2200" dirty="0" smtClean="0">
                <a:latin typeface="Calibri" pitchFamily="34" charset="0"/>
                <a:cs typeface="Calibri" pitchFamily="34" charset="0"/>
              </a:rPr>
              <a:t> therapy</a:t>
            </a:r>
          </a:p>
          <a:p>
            <a:pPr marL="1092995" lvl="1" indent="-483395">
              <a:spcBef>
                <a:spcPct val="65000"/>
              </a:spcBef>
              <a:defRPr/>
            </a:pPr>
            <a:r>
              <a:rPr lang="en-US" sz="2200" dirty="0" smtClean="0">
                <a:latin typeface="Calibri" pitchFamily="34" charset="0"/>
                <a:cs typeface="Calibri" pitchFamily="34" charset="0"/>
              </a:rPr>
              <a:t>Further surgical management of the axilla</a:t>
            </a:r>
          </a:p>
          <a:p>
            <a:pPr marL="1092995" lvl="1" indent="-483395">
              <a:spcBef>
                <a:spcPct val="65000"/>
              </a:spcBef>
              <a:defRPr/>
            </a:pPr>
            <a:r>
              <a:rPr lang="en-US" sz="2200" dirty="0" smtClean="0">
                <a:latin typeface="Calibri" pitchFamily="34" charset="0"/>
                <a:cs typeface="Calibri" pitchFamily="34" charset="0"/>
              </a:rPr>
              <a:t>Selection of optimal local-regional XRT</a:t>
            </a:r>
          </a:p>
          <a:p>
            <a:pPr marL="552450">
              <a:spcBef>
                <a:spcPct val="65000"/>
              </a:spcBef>
              <a:buFont typeface="Wingdings" charset="2"/>
              <a:buChar char="Ø"/>
              <a:defRPr/>
            </a:pPr>
            <a:r>
              <a:rPr lang="en-US" sz="2200" dirty="0" smtClean="0">
                <a:latin typeface="Calibri" pitchFamily="34" charset="0"/>
                <a:cs typeface="Calibri" pitchFamily="34" charset="0"/>
              </a:rPr>
              <a:t>Limited information on axillary recurrence rates </a:t>
            </a:r>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9" name="Picture 8" descr="template_ppt_interchang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20916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17FB10-08BE-4645-90F9-1204489B410A}" type="datetimeFigureOut">
              <a:rPr lang="en-US" smtClean="0"/>
              <a:pPr/>
              <a:t>06/09/17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7C57C-5C38-8F42-8428-D3041768A930}" type="slidenum">
              <a:rPr lang="en-US" smtClean="0"/>
              <a:pPr/>
              <a:t>‹#›</a:t>
            </a:fld>
            <a:endParaRPr lang="en-US"/>
          </a:p>
        </p:txBody>
      </p:sp>
    </p:spTree>
    <p:extLst>
      <p:ext uri="{BB962C8B-B14F-4D97-AF65-F5344CB8AC3E}">
        <p14:creationId xmlns:p14="http://schemas.microsoft.com/office/powerpoint/2010/main" val="958199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41"/>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17FB10-08BE-4645-90F9-1204489B410A}" type="datetimeFigureOut">
              <a:rPr lang="en-US" smtClean="0"/>
              <a:pPr/>
              <a:t>06/09/17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7C57C-5C38-8F42-8428-D3041768A930}" type="slidenum">
              <a:rPr lang="en-US" smtClean="0"/>
              <a:pPr/>
              <a:t>‹#›</a:t>
            </a:fld>
            <a:endParaRPr lang="en-US"/>
          </a:p>
        </p:txBody>
      </p:sp>
    </p:spTree>
    <p:extLst>
      <p:ext uri="{BB962C8B-B14F-4D97-AF65-F5344CB8AC3E}">
        <p14:creationId xmlns:p14="http://schemas.microsoft.com/office/powerpoint/2010/main" val="31216359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17FB10-08BE-4645-90F9-1204489B410A}" type="datetimeFigureOut">
              <a:rPr lang="en-US" smtClean="0"/>
              <a:pPr/>
              <a:t>06/09/17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7C57C-5C38-8F42-8428-D3041768A930}" type="slidenum">
              <a:rPr lang="en-US" smtClean="0"/>
              <a:pPr/>
              <a:t>‹#›</a:t>
            </a:fld>
            <a:endParaRPr lang="en-US"/>
          </a:p>
        </p:txBody>
      </p:sp>
    </p:spTree>
    <p:extLst>
      <p:ext uri="{BB962C8B-B14F-4D97-AF65-F5344CB8AC3E}">
        <p14:creationId xmlns:p14="http://schemas.microsoft.com/office/powerpoint/2010/main" val="36406065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17FB10-08BE-4645-90F9-1204489B410A}" type="datetimeFigureOut">
              <a:rPr lang="en-US" smtClean="0"/>
              <a:pPr/>
              <a:t>06/09/17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7C57C-5C38-8F42-8428-D3041768A930}" type="slidenum">
              <a:rPr lang="en-US" smtClean="0"/>
              <a:pPr/>
              <a:t>‹#›</a:t>
            </a:fld>
            <a:endParaRPr lang="en-US"/>
          </a:p>
        </p:txBody>
      </p:sp>
    </p:spTree>
    <p:extLst>
      <p:ext uri="{BB962C8B-B14F-4D97-AF65-F5344CB8AC3E}">
        <p14:creationId xmlns:p14="http://schemas.microsoft.com/office/powerpoint/2010/main" val="15648804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E53828-E4DE-4A3F-8103-42FBC2E8BE99}" type="datetimeFigureOut">
              <a:rPr lang="en-US" smtClean="0">
                <a:solidFill>
                  <a:prstClr val="black">
                    <a:tint val="75000"/>
                  </a:prstClr>
                </a:solidFill>
                <a:latin typeface="Calibri"/>
              </a:rPr>
              <a:pPr/>
              <a:t>06/09/17</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2054E5C-F768-47C1-8F5B-9FCD5C12766A}"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396655845"/>
      </p:ext>
    </p:extLst>
  </p:cSld>
  <p:clrMapOvr>
    <a:masterClrMapping/>
  </p:clrMapOvr>
  <p:transition xmlns:p14="http://schemas.microsoft.com/office/powerpoint/2010/mai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E53828-E4DE-4A3F-8103-42FBC2E8BE99}" type="datetimeFigureOut">
              <a:rPr lang="en-US" smtClean="0">
                <a:solidFill>
                  <a:prstClr val="black">
                    <a:tint val="75000"/>
                  </a:prstClr>
                </a:solidFill>
                <a:latin typeface="Calibri"/>
              </a:rPr>
              <a:pPr/>
              <a:t>06/09/17</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2054E5C-F768-47C1-8F5B-9FCD5C12766A}"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149061188"/>
      </p:ext>
    </p:extLst>
  </p:cSld>
  <p:clrMapOvr>
    <a:masterClrMapping/>
  </p:clrMapOvr>
  <p:transition xmlns:p14="http://schemas.microsoft.com/office/powerpoint/2010/mai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E53828-E4DE-4A3F-8103-42FBC2E8BE99}" type="datetimeFigureOut">
              <a:rPr lang="en-US" smtClean="0">
                <a:solidFill>
                  <a:prstClr val="black">
                    <a:tint val="75000"/>
                  </a:prstClr>
                </a:solidFill>
                <a:latin typeface="Calibri"/>
              </a:rPr>
              <a:pPr/>
              <a:t>06/09/17</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2054E5C-F768-47C1-8F5B-9FCD5C12766A}"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912442882"/>
      </p:ext>
    </p:extLst>
  </p:cSld>
  <p:clrMapOvr>
    <a:masterClrMapping/>
  </p:clrMapOvr>
  <p:transition xmlns:p14="http://schemas.microsoft.com/office/powerpoint/2010/mai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E53828-E4DE-4A3F-8103-42FBC2E8BE99}" type="datetimeFigureOut">
              <a:rPr lang="en-US" smtClean="0">
                <a:solidFill>
                  <a:prstClr val="black">
                    <a:tint val="75000"/>
                  </a:prstClr>
                </a:solidFill>
                <a:latin typeface="Calibri"/>
              </a:rPr>
              <a:pPr/>
              <a:t>06/09/17</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12054E5C-F768-47C1-8F5B-9FCD5C12766A}"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995155902"/>
      </p:ext>
    </p:extLst>
  </p:cSld>
  <p:clrMapOvr>
    <a:masterClrMapping/>
  </p:clrMapOvr>
  <p:transition xmlns:p14="http://schemas.microsoft.com/office/powerpoint/2010/mai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E53828-E4DE-4A3F-8103-42FBC2E8BE99}" type="datetimeFigureOut">
              <a:rPr lang="en-US" smtClean="0">
                <a:solidFill>
                  <a:prstClr val="black">
                    <a:tint val="75000"/>
                  </a:prstClr>
                </a:solidFill>
                <a:latin typeface="Calibri"/>
              </a:rPr>
              <a:pPr/>
              <a:t>06/09/17</a:t>
            </a:fld>
            <a:endParaRPr lang="en-US" dirty="0">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12054E5C-F768-47C1-8F5B-9FCD5C12766A}"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976319219"/>
      </p:ext>
    </p:extLst>
  </p:cSld>
  <p:clrMapOvr>
    <a:masterClrMapping/>
  </p:clrMapOvr>
  <p:transition xmlns:p14="http://schemas.microsoft.com/office/powerpoint/2010/mai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E53828-E4DE-4A3F-8103-42FBC2E8BE99}" type="datetimeFigureOut">
              <a:rPr lang="en-US" smtClean="0">
                <a:solidFill>
                  <a:prstClr val="black">
                    <a:tint val="75000"/>
                  </a:prstClr>
                </a:solidFill>
                <a:latin typeface="Calibri"/>
              </a:rPr>
              <a:pPr/>
              <a:t>06/09/17</a:t>
            </a:fld>
            <a:endParaRPr lang="en-US" dirty="0">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12054E5C-F768-47C1-8F5B-9FCD5C12766A}"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958026474"/>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2" name="Picture 1" descr="template_ppt_interchange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386012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E53828-E4DE-4A3F-8103-42FBC2E8BE99}" type="datetimeFigureOut">
              <a:rPr lang="en-US" smtClean="0">
                <a:solidFill>
                  <a:prstClr val="black">
                    <a:tint val="75000"/>
                  </a:prstClr>
                </a:solidFill>
                <a:latin typeface="Calibri"/>
              </a:rPr>
              <a:pPr/>
              <a:t>06/09/17</a:t>
            </a:fld>
            <a:endParaRPr lang="en-US" dirty="0">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12054E5C-F768-47C1-8F5B-9FCD5C12766A}"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392422516"/>
      </p:ext>
    </p:extLst>
  </p:cSld>
  <p:clrMapOvr>
    <a:masterClrMapping/>
  </p:clrMapOvr>
  <p:transition xmlns:p14="http://schemas.microsoft.com/office/powerpoint/2010/mai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8"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E53828-E4DE-4A3F-8103-42FBC2E8BE99}" type="datetimeFigureOut">
              <a:rPr lang="en-US" smtClean="0">
                <a:solidFill>
                  <a:prstClr val="black">
                    <a:tint val="75000"/>
                  </a:prstClr>
                </a:solidFill>
                <a:latin typeface="Calibri"/>
              </a:rPr>
              <a:pPr/>
              <a:t>06/09/17</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12054E5C-F768-47C1-8F5B-9FCD5C12766A}"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349539408"/>
      </p:ext>
    </p:extLst>
  </p:cSld>
  <p:clrMapOvr>
    <a:masterClrMapping/>
  </p:clrMapOvr>
  <p:transition xmlns:p14="http://schemas.microsoft.com/office/powerpoint/2010/mai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42"/>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E53828-E4DE-4A3F-8103-42FBC2E8BE99}" type="datetimeFigureOut">
              <a:rPr lang="en-US" smtClean="0">
                <a:solidFill>
                  <a:prstClr val="black">
                    <a:tint val="75000"/>
                  </a:prstClr>
                </a:solidFill>
                <a:latin typeface="Calibri"/>
              </a:rPr>
              <a:pPr/>
              <a:t>06/09/17</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12054E5C-F768-47C1-8F5B-9FCD5C12766A}"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733295706"/>
      </p:ext>
    </p:extLst>
  </p:cSld>
  <p:clrMapOvr>
    <a:masterClrMapping/>
  </p:clrMapOvr>
  <p:transition xmlns:p14="http://schemas.microsoft.com/office/powerpoint/2010/mai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E53828-E4DE-4A3F-8103-42FBC2E8BE99}" type="datetimeFigureOut">
              <a:rPr lang="en-US" smtClean="0">
                <a:solidFill>
                  <a:prstClr val="black">
                    <a:tint val="75000"/>
                  </a:prstClr>
                </a:solidFill>
                <a:latin typeface="Calibri"/>
              </a:rPr>
              <a:pPr/>
              <a:t>06/09/17</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2054E5C-F768-47C1-8F5B-9FCD5C12766A}"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121363451"/>
      </p:ext>
    </p:extLst>
  </p:cSld>
  <p:clrMapOvr>
    <a:masterClrMapping/>
  </p:clrMapOvr>
  <p:transition xmlns:p14="http://schemas.microsoft.com/office/powerpoint/2010/mai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E53828-E4DE-4A3F-8103-42FBC2E8BE99}" type="datetimeFigureOut">
              <a:rPr lang="en-US" smtClean="0">
                <a:solidFill>
                  <a:prstClr val="black">
                    <a:tint val="75000"/>
                  </a:prstClr>
                </a:solidFill>
                <a:latin typeface="Calibri"/>
              </a:rPr>
              <a:pPr/>
              <a:t>06/09/17</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2054E5C-F768-47C1-8F5B-9FCD5C12766A}"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018683087"/>
      </p:ext>
    </p:extLst>
  </p:cSld>
  <p:clrMapOvr>
    <a:masterClrMapping/>
  </p:clrMapOvr>
  <p:transition xmlns:p14="http://schemas.microsoft.com/office/powerpoint/2010/main"/>
</p:sldLayout>
</file>

<file path=ppt/slideLayouts/slideLayout25.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98500" y="484188"/>
            <a:ext cx="77724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685800" y="2019300"/>
            <a:ext cx="7772400" cy="4114800"/>
          </a:xfrm>
        </p:spPr>
        <p:txBody>
          <a:bodyPr/>
          <a:lstStyle/>
          <a:p>
            <a:pPr lvl="0"/>
            <a:endParaRPr lang="en-US" noProof="0" dirty="0" smtClean="0"/>
          </a:p>
        </p:txBody>
      </p:sp>
    </p:spTree>
    <p:extLst>
      <p:ext uri="{BB962C8B-B14F-4D97-AF65-F5344CB8AC3E}">
        <p14:creationId xmlns:p14="http://schemas.microsoft.com/office/powerpoint/2010/main" val="3009144094"/>
      </p:ext>
    </p:extLst>
  </p:cSld>
  <p:clrMapOvr>
    <a:masterClrMapping/>
  </p:clrMapOvr>
  <p:transition xmlns:p14="http://schemas.microsoft.com/office/powerpoint/2010/main"/>
</p:sldLayout>
</file>

<file path=ppt/slideLayouts/slideLayout26.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533400" y="2133600"/>
            <a:ext cx="7772400" cy="4114800"/>
          </a:xfrm>
        </p:spPr>
        <p:txBody>
          <a:bodyPr/>
          <a:lstStyle/>
          <a:p>
            <a:pPr lvl="0"/>
            <a:endParaRPr lang="en-US" noProof="0" smtClean="0"/>
          </a:p>
        </p:txBody>
      </p:sp>
      <p:sp>
        <p:nvSpPr>
          <p:cNvPr id="4" name="Rectangle 4"/>
          <p:cNvSpPr>
            <a:spLocks noGrp="1" noChangeArrowheads="1"/>
          </p:cNvSpPr>
          <p:nvPr>
            <p:ph type="dt" sz="half" idx="10"/>
          </p:nvPr>
        </p:nvSpPr>
        <p:spPr>
          <a:xfrm>
            <a:off x="685800" y="6248400"/>
            <a:ext cx="1905000" cy="457200"/>
          </a:xfrm>
          <a:prstGeom prst="rect">
            <a:avLst/>
          </a:prstGeom>
        </p:spPr>
        <p:txBody>
          <a:bodyPr/>
          <a:lstStyle>
            <a:lvl1pPr algn="ctr" eaLnBrk="0" hangingPunct="0">
              <a:defRPr>
                <a:latin typeface="Arial" charset="0"/>
                <a:ea typeface="+mn-ea"/>
                <a:cs typeface="+mn-cs"/>
              </a:defRPr>
            </a:lvl1pPr>
          </a:lstStyle>
          <a:p>
            <a:pPr>
              <a:defRPr/>
            </a:pPr>
            <a:endParaRPr lang="en-US">
              <a:solidFill>
                <a:prstClr val="black">
                  <a:tint val="75000"/>
                </a:prstClr>
              </a:solidFill>
            </a:endParaRPr>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a:lstStyle>
            <a:lvl1pPr algn="ctr" eaLnBrk="0" hangingPunct="0">
              <a:defRPr>
                <a:latin typeface="Arial" charset="0"/>
                <a:ea typeface="+mn-ea"/>
                <a:cs typeface="+mn-cs"/>
              </a:defRPr>
            </a:lvl1pPr>
          </a:lstStyle>
          <a:p>
            <a:pPr>
              <a:defRPr/>
            </a:pPr>
            <a:endParaRPr lang="en-US">
              <a:solidFill>
                <a:prstClr val="black">
                  <a:tint val="75000"/>
                </a:prstClr>
              </a:solidFill>
            </a:endParaRPr>
          </a:p>
        </p:txBody>
      </p:sp>
      <p:sp>
        <p:nvSpPr>
          <p:cNvPr id="6" name="Rectangle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eaLnBrk="0" hangingPunct="0">
              <a:defRPr/>
            </a:lvl1pPr>
          </a:lstStyle>
          <a:p>
            <a:fld id="{7C03A485-9FBE-E444-B587-0A06032FB625}"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70309929"/>
      </p:ext>
    </p:extLst>
  </p:cSld>
  <p:clrMapOvr>
    <a:masterClrMapping/>
  </p:clrMapOvr>
  <p:transition xmlns:p14="http://schemas.microsoft.com/office/powerpoint/2010/mai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2" name="Picture 1" descr="template_ppt_interchange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517883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66549" y="1275528"/>
            <a:ext cx="8513886" cy="1309272"/>
          </a:xfrm>
        </p:spPr>
        <p:txBody>
          <a:bodyPr>
            <a:normAutofit/>
          </a:bodyPr>
          <a:lstStyle>
            <a:lvl1pPr algn="ctr">
              <a:defRPr sz="2400">
                <a:solidFill>
                  <a:srgbClr val="165999"/>
                </a:solidFill>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1323092" y="2743207"/>
            <a:ext cx="6400800" cy="1536631"/>
          </a:xfrm>
        </p:spPr>
        <p:txBody>
          <a:bodyPr/>
          <a:lstStyle>
            <a:lvl1pPr marL="0" indent="0" algn="ctr">
              <a:buNone/>
              <a:defRPr>
                <a:solidFill>
                  <a:schemeClr val="accent3">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author style</a:t>
            </a:r>
            <a:endParaRPr lang="en-US" dirty="0"/>
          </a:p>
        </p:txBody>
      </p:sp>
      <p:sp>
        <p:nvSpPr>
          <p:cNvPr id="4" name="Date Placeholder 3"/>
          <p:cNvSpPr>
            <a:spLocks noGrp="1"/>
          </p:cNvSpPr>
          <p:nvPr>
            <p:ph type="dt" sz="half" idx="10"/>
          </p:nvPr>
        </p:nvSpPr>
        <p:spPr>
          <a:xfrm>
            <a:off x="709459" y="6316296"/>
            <a:ext cx="943051" cy="182101"/>
          </a:xfrm>
          <a:prstGeom prst="rect">
            <a:avLst/>
          </a:prstGeom>
        </p:spPr>
        <p:txBody>
          <a:bodyPr anchor="ctr"/>
          <a:lstStyle>
            <a:lvl1pPr>
              <a:defRPr sz="1050">
                <a:solidFill>
                  <a:srgbClr val="0C6066"/>
                </a:solidFill>
              </a:defRPr>
            </a:lvl1pPr>
          </a:lstStyle>
          <a:p>
            <a:endParaRPr lang="en-US" dirty="0">
              <a:latin typeface="Arial"/>
            </a:endParaRPr>
          </a:p>
        </p:txBody>
      </p:sp>
      <p:sp>
        <p:nvSpPr>
          <p:cNvPr id="5" name="Footer Placeholder 4"/>
          <p:cNvSpPr>
            <a:spLocks noGrp="1"/>
          </p:cNvSpPr>
          <p:nvPr>
            <p:ph type="ftr" sz="quarter" idx="11"/>
          </p:nvPr>
        </p:nvSpPr>
        <p:spPr>
          <a:xfrm>
            <a:off x="1714251" y="6316296"/>
            <a:ext cx="4800905" cy="182101"/>
          </a:xfrm>
        </p:spPr>
        <p:txBody>
          <a:bodyPr anchor="ctr"/>
          <a:lstStyle>
            <a:lvl1pPr>
              <a:defRPr sz="1050">
                <a:solidFill>
                  <a:srgbClr val="0C6066"/>
                </a:solidFill>
              </a:defRPr>
            </a:lvl1pPr>
          </a:lstStyle>
          <a:p>
            <a:endParaRPr lang="en-US" dirty="0">
              <a:latin typeface="Arial"/>
            </a:endParaRPr>
          </a:p>
        </p:txBody>
      </p:sp>
      <p:sp>
        <p:nvSpPr>
          <p:cNvPr id="6" name="Slide Number Placeholder 5"/>
          <p:cNvSpPr>
            <a:spLocks noGrp="1"/>
          </p:cNvSpPr>
          <p:nvPr>
            <p:ph type="sldNum" sz="quarter" idx="12"/>
          </p:nvPr>
        </p:nvSpPr>
        <p:spPr>
          <a:xfrm>
            <a:off x="190853" y="6316296"/>
            <a:ext cx="453451" cy="182101"/>
          </a:xfrm>
        </p:spPr>
        <p:txBody>
          <a:bodyPr anchor="ctr"/>
          <a:lstStyle>
            <a:lvl1pPr>
              <a:defRPr sz="1050">
                <a:solidFill>
                  <a:srgbClr val="0C6066"/>
                </a:solidFill>
              </a:defRPr>
            </a:lvl1pPr>
          </a:lstStyle>
          <a:p>
            <a:fld id="{65D03990-6028-2947-A5B4-65D79B19772A}" type="slidenum">
              <a:rPr lang="en-US" smtClean="0">
                <a:latin typeface="Arial"/>
              </a:rPr>
              <a:pPr/>
              <a:t>‹#›</a:t>
            </a:fld>
            <a:endParaRPr lang="en-US" dirty="0">
              <a:latin typeface="Arial"/>
            </a:endParaRPr>
          </a:p>
        </p:txBody>
      </p:sp>
    </p:spTree>
    <p:extLst>
      <p:ext uri="{BB962C8B-B14F-4D97-AF65-F5344CB8AC3E}">
        <p14:creationId xmlns:p14="http://schemas.microsoft.com/office/powerpoint/2010/main" val="1767203662"/>
      </p:ext>
    </p:extLst>
  </p:cSld>
  <p:clrMapOvr>
    <a:masterClrMapping/>
  </p:clrMapOvr>
  <p:transition xmlns:p14="http://schemas.microsoft.com/office/powerpoint/2010/main"/>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lvl1pPr>
              <a:defRPr>
                <a:solidFill>
                  <a:srgbClr val="0C6066"/>
                </a:solidFill>
              </a:defRPr>
            </a:lvl1pPr>
          </a:lstStyle>
          <a:p>
            <a:endParaRPr lang="en-US" dirty="0">
              <a:latin typeface="Arial"/>
            </a:endParaRPr>
          </a:p>
        </p:txBody>
      </p:sp>
      <p:sp>
        <p:nvSpPr>
          <p:cNvPr id="6" name="Slide Number Placeholder 5"/>
          <p:cNvSpPr>
            <a:spLocks noGrp="1"/>
          </p:cNvSpPr>
          <p:nvPr>
            <p:ph type="sldNum" sz="quarter" idx="12"/>
          </p:nvPr>
        </p:nvSpPr>
        <p:spPr/>
        <p:txBody>
          <a:bodyPr/>
          <a:lstStyle>
            <a:lvl1pPr>
              <a:defRPr>
                <a:solidFill>
                  <a:srgbClr val="0C6066"/>
                </a:solidFill>
              </a:defRPr>
            </a:lvl1pPr>
          </a:lstStyle>
          <a:p>
            <a:fld id="{65D03990-6028-2947-A5B4-65D79B19772A}" type="slidenum">
              <a:rPr lang="en-US" smtClean="0">
                <a:latin typeface="Arial"/>
              </a:rPr>
              <a:pPr/>
              <a:t>‹#›</a:t>
            </a:fld>
            <a:endParaRPr lang="en-US" dirty="0">
              <a:latin typeface="Arial"/>
            </a:endParaRPr>
          </a:p>
        </p:txBody>
      </p:sp>
    </p:spTree>
    <p:extLst>
      <p:ext uri="{BB962C8B-B14F-4D97-AF65-F5344CB8AC3E}">
        <p14:creationId xmlns:p14="http://schemas.microsoft.com/office/powerpoint/2010/main" val="2948088038"/>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417FB10-08BE-4645-90F9-1204489B410A}" type="datetimeFigureOut">
              <a:rPr lang="en-US" smtClean="0"/>
              <a:pPr/>
              <a:t>06/09/17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7C57C-5C38-8F42-8428-D3041768A930}" type="slidenum">
              <a:rPr lang="en-US" smtClean="0"/>
              <a:pPr/>
              <a:t>‹#›</a:t>
            </a:fld>
            <a:endParaRPr lang="en-US"/>
          </a:p>
        </p:txBody>
      </p:sp>
    </p:spTree>
    <p:extLst>
      <p:ext uri="{BB962C8B-B14F-4D97-AF65-F5344CB8AC3E}">
        <p14:creationId xmlns:p14="http://schemas.microsoft.com/office/powerpoint/2010/main" val="32565512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911" y="4406901"/>
            <a:ext cx="8751923" cy="1362075"/>
          </a:xfrm>
        </p:spPr>
        <p:txBody>
          <a:bodyPr anchor="t"/>
          <a:lstStyle>
            <a:lvl1pPr algn="l">
              <a:defRPr sz="4000" b="1" cap="all">
                <a:solidFill>
                  <a:schemeClr val="tx2"/>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98911" y="2906713"/>
            <a:ext cx="8751923"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Footer Placeholder 4"/>
          <p:cNvSpPr>
            <a:spLocks noGrp="1"/>
          </p:cNvSpPr>
          <p:nvPr>
            <p:ph type="ftr" sz="quarter" idx="11"/>
          </p:nvPr>
        </p:nvSpPr>
        <p:spPr/>
        <p:txBody>
          <a:bodyPr/>
          <a:lstStyle>
            <a:lvl1pPr>
              <a:defRPr>
                <a:solidFill>
                  <a:srgbClr val="0C6066"/>
                </a:solidFill>
              </a:defRPr>
            </a:lvl1pPr>
          </a:lstStyle>
          <a:p>
            <a:endParaRPr lang="en-US" dirty="0">
              <a:latin typeface="Arial"/>
            </a:endParaRPr>
          </a:p>
        </p:txBody>
      </p:sp>
      <p:sp>
        <p:nvSpPr>
          <p:cNvPr id="6" name="Slide Number Placeholder 5"/>
          <p:cNvSpPr>
            <a:spLocks noGrp="1"/>
          </p:cNvSpPr>
          <p:nvPr>
            <p:ph type="sldNum" sz="quarter" idx="12"/>
          </p:nvPr>
        </p:nvSpPr>
        <p:spPr/>
        <p:txBody>
          <a:bodyPr/>
          <a:lstStyle>
            <a:lvl1pPr>
              <a:defRPr>
                <a:solidFill>
                  <a:srgbClr val="0C6066"/>
                </a:solidFill>
              </a:defRPr>
            </a:lvl1pPr>
          </a:lstStyle>
          <a:p>
            <a:fld id="{65D03990-6028-2947-A5B4-65D79B19772A}" type="slidenum">
              <a:rPr lang="en-US" smtClean="0">
                <a:latin typeface="Arial"/>
              </a:rPr>
              <a:pPr/>
              <a:t>‹#›</a:t>
            </a:fld>
            <a:endParaRPr lang="en-US" dirty="0">
              <a:latin typeface="Arial"/>
            </a:endParaRPr>
          </a:p>
        </p:txBody>
      </p:sp>
    </p:spTree>
    <p:extLst>
      <p:ext uri="{BB962C8B-B14F-4D97-AF65-F5344CB8AC3E}">
        <p14:creationId xmlns:p14="http://schemas.microsoft.com/office/powerpoint/2010/main" val="1770893282"/>
      </p:ext>
    </p:extLst>
  </p:cSld>
  <p:clrMapOvr>
    <a:masterClrMapping/>
  </p:clrMapOvr>
  <p:transition xmlns:p14="http://schemas.microsoft.com/office/powerpoint/2010/main"/>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98916" y="1310400"/>
            <a:ext cx="4207213" cy="488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1672" y="1310400"/>
            <a:ext cx="4288556" cy="488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11"/>
          </p:nvPr>
        </p:nvSpPr>
        <p:spPr/>
        <p:txBody>
          <a:bodyPr/>
          <a:lstStyle>
            <a:lvl1pPr>
              <a:defRPr>
                <a:solidFill>
                  <a:srgbClr val="0C6066"/>
                </a:solidFill>
              </a:defRPr>
            </a:lvl1pPr>
          </a:lstStyle>
          <a:p>
            <a:endParaRPr lang="en-US" dirty="0">
              <a:latin typeface="Arial"/>
            </a:endParaRPr>
          </a:p>
        </p:txBody>
      </p:sp>
      <p:sp>
        <p:nvSpPr>
          <p:cNvPr id="7" name="Slide Number Placeholder 6"/>
          <p:cNvSpPr>
            <a:spLocks noGrp="1"/>
          </p:cNvSpPr>
          <p:nvPr>
            <p:ph type="sldNum" sz="quarter" idx="12"/>
          </p:nvPr>
        </p:nvSpPr>
        <p:spPr/>
        <p:txBody>
          <a:bodyPr/>
          <a:lstStyle>
            <a:lvl1pPr>
              <a:defRPr>
                <a:solidFill>
                  <a:srgbClr val="0C6066"/>
                </a:solidFill>
              </a:defRPr>
            </a:lvl1pPr>
          </a:lstStyle>
          <a:p>
            <a:fld id="{65D03990-6028-2947-A5B4-65D79B19772A}" type="slidenum">
              <a:rPr lang="en-US" smtClean="0">
                <a:latin typeface="Arial"/>
              </a:rPr>
              <a:pPr/>
              <a:t>‹#›</a:t>
            </a:fld>
            <a:endParaRPr lang="en-US" dirty="0">
              <a:latin typeface="Arial"/>
            </a:endParaRPr>
          </a:p>
        </p:txBody>
      </p:sp>
    </p:spTree>
    <p:extLst>
      <p:ext uri="{BB962C8B-B14F-4D97-AF65-F5344CB8AC3E}">
        <p14:creationId xmlns:p14="http://schemas.microsoft.com/office/powerpoint/2010/main" val="2018628530"/>
      </p:ext>
    </p:extLst>
  </p:cSld>
  <p:clrMapOvr>
    <a:masterClrMapping/>
  </p:clrMapOvr>
  <p:transition xmlns:p14="http://schemas.microsoft.com/office/powerpoint/2010/main"/>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98908" y="1310401"/>
            <a:ext cx="4220082" cy="639763"/>
          </a:xfrm>
        </p:spPr>
        <p:txBody>
          <a:bodyPr anchor="b"/>
          <a:lstStyle>
            <a:lvl1pPr marL="0" indent="0">
              <a:buNone/>
              <a:defRPr sz="2400" b="1">
                <a:solidFill>
                  <a:schemeClr val="accent3">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98908" y="1950167"/>
            <a:ext cx="4220082" cy="422023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39778" y="1310401"/>
            <a:ext cx="4280450" cy="639763"/>
          </a:xfrm>
        </p:spPr>
        <p:txBody>
          <a:bodyPr anchor="b"/>
          <a:lstStyle>
            <a:lvl1pPr marL="0" indent="0">
              <a:buNone/>
              <a:defRPr sz="2400" b="1">
                <a:solidFill>
                  <a:srgbClr val="4AAD8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39778" y="1950167"/>
            <a:ext cx="4280450" cy="422023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lvl1pPr>
              <a:defRPr>
                <a:solidFill>
                  <a:srgbClr val="0C6066"/>
                </a:solidFill>
              </a:defRPr>
            </a:lvl1pPr>
          </a:lstStyle>
          <a:p>
            <a:endParaRPr lang="en-US" dirty="0">
              <a:latin typeface="Arial"/>
            </a:endParaRPr>
          </a:p>
        </p:txBody>
      </p:sp>
      <p:sp>
        <p:nvSpPr>
          <p:cNvPr id="9" name="Slide Number Placeholder 8"/>
          <p:cNvSpPr>
            <a:spLocks noGrp="1"/>
          </p:cNvSpPr>
          <p:nvPr>
            <p:ph type="sldNum" sz="quarter" idx="12"/>
          </p:nvPr>
        </p:nvSpPr>
        <p:spPr/>
        <p:txBody>
          <a:bodyPr/>
          <a:lstStyle>
            <a:lvl1pPr>
              <a:defRPr>
                <a:solidFill>
                  <a:srgbClr val="0C6066"/>
                </a:solidFill>
              </a:defRPr>
            </a:lvl1pPr>
          </a:lstStyle>
          <a:p>
            <a:fld id="{65D03990-6028-2947-A5B4-65D79B19772A}" type="slidenum">
              <a:rPr lang="en-US" smtClean="0">
                <a:latin typeface="Arial"/>
              </a:rPr>
              <a:pPr/>
              <a:t>‹#›</a:t>
            </a:fld>
            <a:endParaRPr lang="en-US" dirty="0">
              <a:latin typeface="Arial"/>
            </a:endParaRPr>
          </a:p>
        </p:txBody>
      </p:sp>
    </p:spTree>
    <p:extLst>
      <p:ext uri="{BB962C8B-B14F-4D97-AF65-F5344CB8AC3E}">
        <p14:creationId xmlns:p14="http://schemas.microsoft.com/office/powerpoint/2010/main" val="2676626843"/>
      </p:ext>
    </p:extLst>
  </p:cSld>
  <p:clrMapOvr>
    <a:masterClrMapping/>
  </p:clrMapOvr>
  <p:transition xmlns:p14="http://schemas.microsoft.com/office/powerpoint/2010/mai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endParaRPr lang="en-US" dirty="0">
              <a:solidFill>
                <a:srgbClr val="0C6066"/>
              </a:solidFill>
              <a:latin typeface="Arial"/>
            </a:endParaRPr>
          </a:p>
        </p:txBody>
      </p:sp>
      <p:sp>
        <p:nvSpPr>
          <p:cNvPr id="5" name="Slide Number Placeholder 4"/>
          <p:cNvSpPr>
            <a:spLocks noGrp="1"/>
          </p:cNvSpPr>
          <p:nvPr>
            <p:ph type="sldNum" sz="quarter" idx="12"/>
          </p:nvPr>
        </p:nvSpPr>
        <p:spPr/>
        <p:txBody>
          <a:bodyPr/>
          <a:lstStyle/>
          <a:p>
            <a:fld id="{65D03990-6028-2947-A5B4-65D79B19772A}" type="slidenum">
              <a:rPr lang="en-US" smtClean="0">
                <a:solidFill>
                  <a:srgbClr val="0C6066"/>
                </a:solidFill>
                <a:latin typeface="Arial"/>
              </a:rPr>
              <a:pPr/>
              <a:t>‹#›</a:t>
            </a:fld>
            <a:endParaRPr lang="en-US">
              <a:solidFill>
                <a:srgbClr val="0C6066"/>
              </a:solidFill>
              <a:latin typeface="Arial"/>
            </a:endParaRPr>
          </a:p>
        </p:txBody>
      </p:sp>
    </p:spTree>
    <p:extLst>
      <p:ext uri="{BB962C8B-B14F-4D97-AF65-F5344CB8AC3E}">
        <p14:creationId xmlns:p14="http://schemas.microsoft.com/office/powerpoint/2010/main" val="2477897782"/>
      </p:ext>
    </p:extLst>
  </p:cSld>
  <p:clrMapOvr>
    <a:masterClrMapping/>
  </p:clrMapOvr>
  <p:transition xmlns:p14="http://schemas.microsoft.com/office/powerpoint/2010/main"/>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solidFill>
                <a:srgbClr val="0C6066"/>
              </a:solidFill>
              <a:latin typeface="Arial"/>
            </a:endParaRPr>
          </a:p>
        </p:txBody>
      </p:sp>
      <p:sp>
        <p:nvSpPr>
          <p:cNvPr id="4" name="Slide Number Placeholder 3"/>
          <p:cNvSpPr>
            <a:spLocks noGrp="1"/>
          </p:cNvSpPr>
          <p:nvPr>
            <p:ph type="sldNum" sz="quarter" idx="12"/>
          </p:nvPr>
        </p:nvSpPr>
        <p:spPr/>
        <p:txBody>
          <a:bodyPr/>
          <a:lstStyle/>
          <a:p>
            <a:fld id="{65D03990-6028-2947-A5B4-65D79B19772A}" type="slidenum">
              <a:rPr lang="en-US" smtClean="0">
                <a:solidFill>
                  <a:srgbClr val="0C6066"/>
                </a:solidFill>
                <a:latin typeface="Arial"/>
              </a:rPr>
              <a:pPr/>
              <a:t>‹#›</a:t>
            </a:fld>
            <a:endParaRPr lang="en-US">
              <a:solidFill>
                <a:srgbClr val="0C6066"/>
              </a:solidFill>
              <a:latin typeface="Arial"/>
            </a:endParaRPr>
          </a:p>
        </p:txBody>
      </p:sp>
    </p:spTree>
    <p:extLst>
      <p:ext uri="{BB962C8B-B14F-4D97-AF65-F5344CB8AC3E}">
        <p14:creationId xmlns:p14="http://schemas.microsoft.com/office/powerpoint/2010/main" val="967323365"/>
      </p:ext>
    </p:extLst>
  </p:cSld>
  <p:clrMapOvr>
    <a:masterClrMapping/>
  </p:clrMapOvr>
  <p:transition xmlns:p14="http://schemas.microsoft.com/office/powerpoint/2010/main"/>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8907" y="360007"/>
            <a:ext cx="3180367" cy="800063"/>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488814" y="360000"/>
            <a:ext cx="5431419" cy="582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198907" y="1160064"/>
            <a:ext cx="3180367" cy="50247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lvl1pPr>
              <a:defRPr>
                <a:solidFill>
                  <a:srgbClr val="0C6066"/>
                </a:solidFill>
              </a:defRPr>
            </a:lvl1pPr>
          </a:lstStyle>
          <a:p>
            <a:endParaRPr lang="en-US" dirty="0">
              <a:latin typeface="Arial"/>
            </a:endParaRPr>
          </a:p>
        </p:txBody>
      </p:sp>
      <p:sp>
        <p:nvSpPr>
          <p:cNvPr id="7" name="Slide Number Placeholder 6"/>
          <p:cNvSpPr>
            <a:spLocks noGrp="1"/>
          </p:cNvSpPr>
          <p:nvPr>
            <p:ph type="sldNum" sz="quarter" idx="12"/>
          </p:nvPr>
        </p:nvSpPr>
        <p:spPr/>
        <p:txBody>
          <a:bodyPr/>
          <a:lstStyle>
            <a:lvl1pPr>
              <a:defRPr>
                <a:solidFill>
                  <a:srgbClr val="0C6066"/>
                </a:solidFill>
              </a:defRPr>
            </a:lvl1pPr>
          </a:lstStyle>
          <a:p>
            <a:fld id="{65D03990-6028-2947-A5B4-65D79B19772A}" type="slidenum">
              <a:rPr lang="en-US" smtClean="0">
                <a:latin typeface="Arial"/>
              </a:rPr>
              <a:pPr/>
              <a:t>‹#›</a:t>
            </a:fld>
            <a:endParaRPr lang="en-US" dirty="0">
              <a:latin typeface="Arial"/>
            </a:endParaRPr>
          </a:p>
        </p:txBody>
      </p:sp>
    </p:spTree>
    <p:extLst>
      <p:ext uri="{BB962C8B-B14F-4D97-AF65-F5344CB8AC3E}">
        <p14:creationId xmlns:p14="http://schemas.microsoft.com/office/powerpoint/2010/main" val="849488885"/>
      </p:ext>
    </p:extLst>
  </p:cSld>
  <p:clrMapOvr>
    <a:masterClrMapping/>
  </p:clrMapOvr>
  <p:transition xmlns:p14="http://schemas.microsoft.com/office/powerpoint/2010/main"/>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79726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09437"/>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4001"/>
            <a:ext cx="5486400" cy="7007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solidFill>
                <a:srgbClr val="0C6066"/>
              </a:solidFill>
              <a:latin typeface="Arial"/>
            </a:endParaRPr>
          </a:p>
        </p:txBody>
      </p:sp>
      <p:sp>
        <p:nvSpPr>
          <p:cNvPr id="7" name="Slide Number Placeholder 6"/>
          <p:cNvSpPr>
            <a:spLocks noGrp="1"/>
          </p:cNvSpPr>
          <p:nvPr>
            <p:ph type="sldNum" sz="quarter" idx="12"/>
          </p:nvPr>
        </p:nvSpPr>
        <p:spPr/>
        <p:txBody>
          <a:bodyPr/>
          <a:lstStyle/>
          <a:p>
            <a:fld id="{65D03990-6028-2947-A5B4-65D79B19772A}" type="slidenum">
              <a:rPr lang="en-US" smtClean="0">
                <a:solidFill>
                  <a:srgbClr val="0C6066"/>
                </a:solidFill>
                <a:latin typeface="Arial"/>
              </a:rPr>
              <a:pPr/>
              <a:t>‹#›</a:t>
            </a:fld>
            <a:endParaRPr lang="en-US">
              <a:solidFill>
                <a:srgbClr val="0C6066"/>
              </a:solidFill>
              <a:latin typeface="Arial"/>
            </a:endParaRPr>
          </a:p>
        </p:txBody>
      </p:sp>
    </p:spTree>
    <p:extLst>
      <p:ext uri="{BB962C8B-B14F-4D97-AF65-F5344CB8AC3E}">
        <p14:creationId xmlns:p14="http://schemas.microsoft.com/office/powerpoint/2010/main" val="2937459456"/>
      </p:ext>
    </p:extLst>
  </p:cSld>
  <p:clrMapOvr>
    <a:masterClrMapping/>
  </p:clrMapOvr>
  <p:transition xmlns:p14="http://schemas.microsoft.com/office/powerpoint/2010/mai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8908" y="1371038"/>
            <a:ext cx="8721320" cy="48519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lvl1pPr>
              <a:defRPr>
                <a:solidFill>
                  <a:srgbClr val="0C6066"/>
                </a:solidFill>
              </a:defRPr>
            </a:lvl1pPr>
          </a:lstStyle>
          <a:p>
            <a:endParaRPr lang="en-US" dirty="0">
              <a:latin typeface="Arial"/>
            </a:endParaRPr>
          </a:p>
        </p:txBody>
      </p:sp>
      <p:sp>
        <p:nvSpPr>
          <p:cNvPr id="6" name="Slide Number Placeholder 5"/>
          <p:cNvSpPr>
            <a:spLocks noGrp="1"/>
          </p:cNvSpPr>
          <p:nvPr>
            <p:ph type="sldNum" sz="quarter" idx="12"/>
          </p:nvPr>
        </p:nvSpPr>
        <p:spPr/>
        <p:txBody>
          <a:bodyPr/>
          <a:lstStyle>
            <a:lvl1pPr>
              <a:defRPr>
                <a:solidFill>
                  <a:srgbClr val="0C6066"/>
                </a:solidFill>
              </a:defRPr>
            </a:lvl1pPr>
          </a:lstStyle>
          <a:p>
            <a:fld id="{65D03990-6028-2947-A5B4-65D79B19772A}" type="slidenum">
              <a:rPr lang="en-US" smtClean="0">
                <a:latin typeface="Arial"/>
              </a:rPr>
              <a:pPr/>
              <a:t>‹#›</a:t>
            </a:fld>
            <a:endParaRPr lang="en-US" dirty="0">
              <a:latin typeface="Arial"/>
            </a:endParaRPr>
          </a:p>
        </p:txBody>
      </p:sp>
    </p:spTree>
    <p:extLst>
      <p:ext uri="{BB962C8B-B14F-4D97-AF65-F5344CB8AC3E}">
        <p14:creationId xmlns:p14="http://schemas.microsoft.com/office/powerpoint/2010/main" val="2946950495"/>
      </p:ext>
    </p:extLst>
  </p:cSld>
  <p:clrMapOvr>
    <a:masterClrMapping/>
  </p:clrMapOvr>
  <p:transition xmlns:p14="http://schemas.microsoft.com/office/powerpoint/2010/main"/>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3608" y="324001"/>
            <a:ext cx="2057400" cy="5898952"/>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198908" y="324001"/>
            <a:ext cx="6510390" cy="5898952"/>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lvl1pPr>
              <a:defRPr>
                <a:solidFill>
                  <a:srgbClr val="0C6066"/>
                </a:solidFill>
              </a:defRPr>
            </a:lvl1pPr>
          </a:lstStyle>
          <a:p>
            <a:endParaRPr lang="en-US" dirty="0">
              <a:latin typeface="Arial"/>
            </a:endParaRPr>
          </a:p>
        </p:txBody>
      </p:sp>
      <p:sp>
        <p:nvSpPr>
          <p:cNvPr id="6" name="Slide Number Placeholder 5"/>
          <p:cNvSpPr>
            <a:spLocks noGrp="1"/>
          </p:cNvSpPr>
          <p:nvPr>
            <p:ph type="sldNum" sz="quarter" idx="12"/>
          </p:nvPr>
        </p:nvSpPr>
        <p:spPr/>
        <p:txBody>
          <a:bodyPr/>
          <a:lstStyle>
            <a:lvl1pPr>
              <a:defRPr>
                <a:solidFill>
                  <a:srgbClr val="0C6066"/>
                </a:solidFill>
              </a:defRPr>
            </a:lvl1pPr>
          </a:lstStyle>
          <a:p>
            <a:fld id="{65D03990-6028-2947-A5B4-65D79B19772A}" type="slidenum">
              <a:rPr lang="en-US" smtClean="0">
                <a:latin typeface="Arial"/>
              </a:rPr>
              <a:pPr/>
              <a:t>‹#›</a:t>
            </a:fld>
            <a:endParaRPr lang="en-US" dirty="0">
              <a:latin typeface="Arial"/>
            </a:endParaRPr>
          </a:p>
        </p:txBody>
      </p:sp>
    </p:spTree>
    <p:extLst>
      <p:ext uri="{BB962C8B-B14F-4D97-AF65-F5344CB8AC3E}">
        <p14:creationId xmlns:p14="http://schemas.microsoft.com/office/powerpoint/2010/main" val="3122439829"/>
      </p:ext>
    </p:extLst>
  </p:cSld>
  <p:clrMapOvr>
    <a:masterClrMapping/>
  </p:clrMapOvr>
  <p:transition xmlns:p14="http://schemas.microsoft.com/office/powerpoint/2010/main"/>
</p:sldLayout>
</file>

<file path=ppt/slideLayouts/slideLayout39.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6" y="1981200"/>
            <a:ext cx="3818467"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39740" y="1981200"/>
            <a:ext cx="3818467"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6" y="4114800"/>
            <a:ext cx="3818467"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39740" y="4114800"/>
            <a:ext cx="3818467"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685800" y="6248400"/>
            <a:ext cx="1905000" cy="457200"/>
          </a:xfrm>
          <a:prstGeom prst="rect">
            <a:avLst/>
          </a:prstGeom>
        </p:spPr>
        <p:txBody>
          <a:bodyPr/>
          <a:lstStyle>
            <a:lvl1pPr algn="ctr" eaLnBrk="0" hangingPunct="0">
              <a:defRPr>
                <a:cs typeface="+mn-cs"/>
              </a:defRPr>
            </a:lvl1pPr>
          </a:lstStyle>
          <a:p>
            <a:pPr defTabSz="914400">
              <a:defRPr/>
            </a:pPr>
            <a:endParaRPr lang="en-US">
              <a:solidFill>
                <a:srgbClr val="000000"/>
              </a:solidFill>
              <a:latin typeface="Arial"/>
            </a:endParaRPr>
          </a:p>
        </p:txBody>
      </p:sp>
      <p:sp>
        <p:nvSpPr>
          <p:cNvPr id="8" name="Rectangle 5"/>
          <p:cNvSpPr>
            <a:spLocks noGrp="1" noChangeArrowheads="1"/>
          </p:cNvSpPr>
          <p:nvPr>
            <p:ph type="ftr" sz="quarter" idx="11"/>
          </p:nvPr>
        </p:nvSpPr>
        <p:spPr>
          <a:xfrm>
            <a:off x="5562600" y="6172200"/>
            <a:ext cx="2895600" cy="457200"/>
          </a:xfrm>
          <a:prstGeom prst="rect">
            <a:avLst/>
          </a:prstGeom>
        </p:spPr>
        <p:txBody>
          <a:bodyPr/>
          <a:lstStyle>
            <a:lvl1pPr algn="ctr" eaLnBrk="0" hangingPunct="0">
              <a:defRPr>
                <a:cs typeface="+mn-cs"/>
              </a:defRPr>
            </a:lvl1pPr>
          </a:lstStyle>
          <a:p>
            <a:pPr>
              <a:defRPr/>
            </a:pPr>
            <a:endParaRPr lang="en-US">
              <a:solidFill>
                <a:srgbClr val="0C6066"/>
              </a:solidFill>
              <a:latin typeface="Arial"/>
            </a:endParaRPr>
          </a:p>
        </p:txBody>
      </p:sp>
      <p:sp>
        <p:nvSpPr>
          <p:cNvPr id="9" name="Rectangle 6"/>
          <p:cNvSpPr>
            <a:spLocks noGrp="1" noChangeArrowheads="1"/>
          </p:cNvSpPr>
          <p:nvPr>
            <p:ph type="sldNum" sz="quarter" idx="12"/>
          </p:nvPr>
        </p:nvSpPr>
        <p:spPr>
          <a:xfrm>
            <a:off x="6502400" y="6096000"/>
            <a:ext cx="1905000" cy="457200"/>
          </a:xfrm>
          <a:prstGeom prst="rect">
            <a:avLst/>
          </a:prstGeom>
        </p:spPr>
        <p:txBody>
          <a:bodyPr/>
          <a:lstStyle>
            <a:lvl1pPr algn="ctr" eaLnBrk="0" hangingPunct="0">
              <a:defRPr>
                <a:cs typeface="+mn-cs"/>
              </a:defRPr>
            </a:lvl1pPr>
          </a:lstStyle>
          <a:p>
            <a:pPr>
              <a:defRPr/>
            </a:pPr>
            <a:fld id="{AB446E79-32EA-455C-8D92-D011604A7E29}" type="slidenum">
              <a:rPr lang="en-US">
                <a:solidFill>
                  <a:srgbClr val="0C6066"/>
                </a:solidFill>
                <a:latin typeface="Arial"/>
              </a:rPr>
              <a:pPr>
                <a:defRPr/>
              </a:pPr>
              <a:t>‹#›</a:t>
            </a:fld>
            <a:endParaRPr lang="en-US">
              <a:solidFill>
                <a:srgbClr val="0C6066"/>
              </a:solidFill>
              <a:latin typeface="Arial"/>
            </a:endParaRPr>
          </a:p>
        </p:txBody>
      </p:sp>
    </p:spTree>
    <p:extLst>
      <p:ext uri="{BB962C8B-B14F-4D97-AF65-F5344CB8AC3E}">
        <p14:creationId xmlns:p14="http://schemas.microsoft.com/office/powerpoint/2010/main" val="2408946895"/>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17FB10-08BE-4645-90F9-1204489B410A}" type="datetimeFigureOut">
              <a:rPr lang="en-US" smtClean="0"/>
              <a:pPr/>
              <a:t>06/09/17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7C57C-5C38-8F42-8428-D3041768A930}" type="slidenum">
              <a:rPr lang="en-US" smtClean="0"/>
              <a:pPr/>
              <a:t>‹#›</a:t>
            </a:fld>
            <a:endParaRPr lang="en-US"/>
          </a:p>
        </p:txBody>
      </p:sp>
    </p:spTree>
    <p:extLst>
      <p:ext uri="{BB962C8B-B14F-4D97-AF65-F5344CB8AC3E}">
        <p14:creationId xmlns:p14="http://schemas.microsoft.com/office/powerpoint/2010/main" val="37428303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E53828-E4DE-4A3F-8103-42FBC2E8BE99}" type="datetimeFigureOut">
              <a:rPr lang="en-US" smtClean="0">
                <a:solidFill>
                  <a:prstClr val="black">
                    <a:tint val="75000"/>
                  </a:prstClr>
                </a:solidFill>
                <a:latin typeface="Calibri"/>
              </a:rPr>
              <a:pPr/>
              <a:t>06/09/17</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2054E5C-F768-47C1-8F5B-9FCD5C12766A}"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100652315"/>
      </p:ext>
    </p:extLst>
  </p:cSld>
  <p:clrMapOvr>
    <a:masterClrMapping/>
  </p:clrMapOvr>
  <p:transition xmlns:p14="http://schemas.microsoft.com/office/powerpoint/2010/main"/>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E53828-E4DE-4A3F-8103-42FBC2E8BE99}" type="datetimeFigureOut">
              <a:rPr lang="en-US" smtClean="0">
                <a:solidFill>
                  <a:prstClr val="black">
                    <a:tint val="75000"/>
                  </a:prstClr>
                </a:solidFill>
                <a:latin typeface="Calibri"/>
              </a:rPr>
              <a:pPr/>
              <a:t>06/09/17</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2054E5C-F768-47C1-8F5B-9FCD5C12766A}"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002875024"/>
      </p:ext>
    </p:extLst>
  </p:cSld>
  <p:clrMapOvr>
    <a:masterClrMapping/>
  </p:clrMapOvr>
  <p:transition xmlns:p14="http://schemas.microsoft.com/office/powerpoint/2010/main"/>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E53828-E4DE-4A3F-8103-42FBC2E8BE99}" type="datetimeFigureOut">
              <a:rPr lang="en-US" smtClean="0">
                <a:solidFill>
                  <a:prstClr val="black">
                    <a:tint val="75000"/>
                  </a:prstClr>
                </a:solidFill>
                <a:latin typeface="Calibri"/>
              </a:rPr>
              <a:pPr/>
              <a:t>06/09/17</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2054E5C-F768-47C1-8F5B-9FCD5C12766A}"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704878567"/>
      </p:ext>
    </p:extLst>
  </p:cSld>
  <p:clrMapOvr>
    <a:masterClrMapping/>
  </p:clrMapOvr>
  <p:transition xmlns:p14="http://schemas.microsoft.com/office/powerpoint/2010/main"/>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E53828-E4DE-4A3F-8103-42FBC2E8BE99}" type="datetimeFigureOut">
              <a:rPr lang="en-US" smtClean="0">
                <a:solidFill>
                  <a:prstClr val="black">
                    <a:tint val="75000"/>
                  </a:prstClr>
                </a:solidFill>
                <a:latin typeface="Calibri"/>
              </a:rPr>
              <a:pPr/>
              <a:t>06/09/17</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12054E5C-F768-47C1-8F5B-9FCD5C12766A}"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532367808"/>
      </p:ext>
    </p:extLst>
  </p:cSld>
  <p:clrMapOvr>
    <a:masterClrMapping/>
  </p:clrMapOvr>
  <p:transition xmlns:p14="http://schemas.microsoft.com/office/powerpoint/2010/main"/>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E53828-E4DE-4A3F-8103-42FBC2E8BE99}" type="datetimeFigureOut">
              <a:rPr lang="en-US" smtClean="0">
                <a:solidFill>
                  <a:prstClr val="black">
                    <a:tint val="75000"/>
                  </a:prstClr>
                </a:solidFill>
                <a:latin typeface="Calibri"/>
              </a:rPr>
              <a:pPr/>
              <a:t>06/09/17</a:t>
            </a:fld>
            <a:endParaRPr lang="en-US" dirty="0">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12054E5C-F768-47C1-8F5B-9FCD5C12766A}"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247900692"/>
      </p:ext>
    </p:extLst>
  </p:cSld>
  <p:clrMapOvr>
    <a:masterClrMapping/>
  </p:clrMapOvr>
  <p:transition xmlns:p14="http://schemas.microsoft.com/office/powerpoint/2010/mai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E53828-E4DE-4A3F-8103-42FBC2E8BE99}" type="datetimeFigureOut">
              <a:rPr lang="en-US" smtClean="0">
                <a:solidFill>
                  <a:prstClr val="black">
                    <a:tint val="75000"/>
                  </a:prstClr>
                </a:solidFill>
                <a:latin typeface="Calibri"/>
              </a:rPr>
              <a:pPr/>
              <a:t>06/09/17</a:t>
            </a:fld>
            <a:endParaRPr lang="en-US" dirty="0">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12054E5C-F768-47C1-8F5B-9FCD5C12766A}"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491750366"/>
      </p:ext>
    </p:extLst>
  </p:cSld>
  <p:clrMapOvr>
    <a:masterClrMapping/>
  </p:clrMapOvr>
  <p:transition xmlns:p14="http://schemas.microsoft.com/office/powerpoint/2010/main"/>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E53828-E4DE-4A3F-8103-42FBC2E8BE99}" type="datetimeFigureOut">
              <a:rPr lang="en-US" smtClean="0">
                <a:solidFill>
                  <a:prstClr val="black">
                    <a:tint val="75000"/>
                  </a:prstClr>
                </a:solidFill>
                <a:latin typeface="Calibri"/>
              </a:rPr>
              <a:pPr/>
              <a:t>06/09/17</a:t>
            </a:fld>
            <a:endParaRPr lang="en-US" dirty="0">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12054E5C-F768-47C1-8F5B-9FCD5C12766A}"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842723090"/>
      </p:ext>
    </p:extLst>
  </p:cSld>
  <p:clrMapOvr>
    <a:masterClrMapping/>
  </p:clrMapOvr>
  <p:transition xmlns:p14="http://schemas.microsoft.com/office/powerpoint/2010/main"/>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8"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E53828-E4DE-4A3F-8103-42FBC2E8BE99}" type="datetimeFigureOut">
              <a:rPr lang="en-US" smtClean="0">
                <a:solidFill>
                  <a:prstClr val="black">
                    <a:tint val="75000"/>
                  </a:prstClr>
                </a:solidFill>
                <a:latin typeface="Calibri"/>
              </a:rPr>
              <a:pPr/>
              <a:t>06/09/17</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12054E5C-F768-47C1-8F5B-9FCD5C12766A}"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180550478"/>
      </p:ext>
    </p:extLst>
  </p:cSld>
  <p:clrMapOvr>
    <a:masterClrMapping/>
  </p:clrMapOvr>
  <p:transition xmlns:p14="http://schemas.microsoft.com/office/powerpoint/2010/main"/>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42"/>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E53828-E4DE-4A3F-8103-42FBC2E8BE99}" type="datetimeFigureOut">
              <a:rPr lang="en-US" smtClean="0">
                <a:solidFill>
                  <a:prstClr val="black">
                    <a:tint val="75000"/>
                  </a:prstClr>
                </a:solidFill>
                <a:latin typeface="Calibri"/>
              </a:rPr>
              <a:pPr/>
              <a:t>06/09/17</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12054E5C-F768-47C1-8F5B-9FCD5C12766A}"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373639116"/>
      </p:ext>
    </p:extLst>
  </p:cSld>
  <p:clrMapOvr>
    <a:masterClrMapping/>
  </p:clrMapOvr>
  <p:transition xmlns:p14="http://schemas.microsoft.com/office/powerpoint/2010/main"/>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E53828-E4DE-4A3F-8103-42FBC2E8BE99}" type="datetimeFigureOut">
              <a:rPr lang="en-US" smtClean="0">
                <a:solidFill>
                  <a:prstClr val="black">
                    <a:tint val="75000"/>
                  </a:prstClr>
                </a:solidFill>
                <a:latin typeface="Calibri"/>
              </a:rPr>
              <a:pPr/>
              <a:t>06/09/17</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2054E5C-F768-47C1-8F5B-9FCD5C12766A}"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582517309"/>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17FB10-08BE-4645-90F9-1204489B410A}" type="datetimeFigureOut">
              <a:rPr lang="en-US" smtClean="0"/>
              <a:pPr/>
              <a:t>06/09/17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7C57C-5C38-8F42-8428-D3041768A930}" type="slidenum">
              <a:rPr lang="en-US" smtClean="0"/>
              <a:pPr/>
              <a:t>‹#›</a:t>
            </a:fld>
            <a:endParaRPr lang="en-US"/>
          </a:p>
        </p:txBody>
      </p:sp>
    </p:spTree>
    <p:extLst>
      <p:ext uri="{BB962C8B-B14F-4D97-AF65-F5344CB8AC3E}">
        <p14:creationId xmlns:p14="http://schemas.microsoft.com/office/powerpoint/2010/main" val="13965721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E53828-E4DE-4A3F-8103-42FBC2E8BE99}" type="datetimeFigureOut">
              <a:rPr lang="en-US" smtClean="0">
                <a:solidFill>
                  <a:prstClr val="black">
                    <a:tint val="75000"/>
                  </a:prstClr>
                </a:solidFill>
                <a:latin typeface="Calibri"/>
              </a:rPr>
              <a:pPr/>
              <a:t>06/09/17</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2054E5C-F768-47C1-8F5B-9FCD5C12766A}"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282071730"/>
      </p:ext>
    </p:extLst>
  </p:cSld>
  <p:clrMapOvr>
    <a:masterClrMapping/>
  </p:clrMapOvr>
  <p:transition xmlns:p14="http://schemas.microsoft.com/office/powerpoint/2010/mai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2"/>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ED09715-A803-494A-8B67-0E9B419D1CC5}" type="datetimeFigureOut">
              <a:rPr lang="en-US">
                <a:solidFill>
                  <a:prstClr val="black">
                    <a:tint val="75000"/>
                  </a:prstClr>
                </a:solidFill>
                <a:latin typeface="Calibri"/>
              </a:rPr>
              <a:pPr>
                <a:defRPr/>
              </a:pPr>
              <a:t>06/09/17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482F76E7-EEB3-41B6-B12B-EA670C281996}"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83677609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B784D88-54C2-4331-B1F6-C96AD1683F6C}" type="datetimeFigureOut">
              <a:rPr lang="en-US">
                <a:solidFill>
                  <a:prstClr val="black">
                    <a:tint val="75000"/>
                  </a:prstClr>
                </a:solidFill>
                <a:latin typeface="Calibri"/>
              </a:rPr>
              <a:pPr>
                <a:defRPr/>
              </a:pPr>
              <a:t>06/09/17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715DDE62-86C9-4E23-BC26-32B0B27DCBEE}"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598102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3F9870F-5713-434E-87D3-D9526F0A679A}" type="datetimeFigureOut">
              <a:rPr lang="en-US">
                <a:solidFill>
                  <a:prstClr val="black">
                    <a:tint val="75000"/>
                  </a:prstClr>
                </a:solidFill>
                <a:latin typeface="Calibri"/>
              </a:rPr>
              <a:pPr>
                <a:defRPr/>
              </a:pPr>
              <a:t>06/09/17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793259A3-BC3A-4533-8039-C3DDC908CB75}"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0029296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336B668-F3D9-41FE-9F6F-9E5555CC6AE4}" type="datetimeFigureOut">
              <a:rPr lang="en-US">
                <a:solidFill>
                  <a:prstClr val="black">
                    <a:tint val="75000"/>
                  </a:prstClr>
                </a:solidFill>
                <a:latin typeface="Calibri"/>
              </a:rPr>
              <a:pPr>
                <a:defRPr/>
              </a:pPr>
              <a:t>06/09/17</a:t>
            </a:fld>
            <a:endParaRPr lang="en-US">
              <a:solidFill>
                <a:prstClr val="black">
                  <a:tint val="75000"/>
                </a:prstClr>
              </a:solidFill>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18B37A9D-9A04-4A05-B998-59D0CBB65152}"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489668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2"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5C5D8D2-1811-47BD-AD8E-C8B3131B80B5}" type="datetimeFigureOut">
              <a:rPr lang="en-US">
                <a:solidFill>
                  <a:prstClr val="black">
                    <a:tint val="75000"/>
                  </a:prstClr>
                </a:solidFill>
                <a:latin typeface="Calibri"/>
              </a:rPr>
              <a:pPr>
                <a:defRPr/>
              </a:pPr>
              <a:t>06/09/17</a:t>
            </a:fld>
            <a:endParaRPr lang="en-US">
              <a:solidFill>
                <a:prstClr val="black">
                  <a:tint val="75000"/>
                </a:prstClr>
              </a:solidFill>
              <a:latin typeface="Calibri"/>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9" name="Slide Number Placeholder 5"/>
          <p:cNvSpPr>
            <a:spLocks noGrp="1"/>
          </p:cNvSpPr>
          <p:nvPr>
            <p:ph type="sldNum" sz="quarter" idx="12"/>
          </p:nvPr>
        </p:nvSpPr>
        <p:spPr/>
        <p:txBody>
          <a:bodyPr/>
          <a:lstStyle>
            <a:lvl1pPr>
              <a:defRPr/>
            </a:lvl1pPr>
          </a:lstStyle>
          <a:p>
            <a:pPr>
              <a:defRPr/>
            </a:pPr>
            <a:fld id="{4279F1BB-DFA6-4EFB-9F15-73D32AA2EF6B}"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6828533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FF552AD-F667-4FA2-8E78-CE8B1A34D425}" type="datetimeFigureOut">
              <a:rPr lang="en-US">
                <a:solidFill>
                  <a:prstClr val="black">
                    <a:tint val="75000"/>
                  </a:prstClr>
                </a:solidFill>
                <a:latin typeface="Calibri"/>
              </a:rPr>
              <a:pPr>
                <a:defRPr/>
              </a:pPr>
              <a:t>06/09/17</a:t>
            </a:fld>
            <a:endParaRPr lang="en-US">
              <a:solidFill>
                <a:prstClr val="black">
                  <a:tint val="75000"/>
                </a:prstClr>
              </a:solidFill>
              <a:latin typeface="Calibri"/>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5" name="Slide Number Placeholder 5"/>
          <p:cNvSpPr>
            <a:spLocks noGrp="1"/>
          </p:cNvSpPr>
          <p:nvPr>
            <p:ph type="sldNum" sz="quarter" idx="12"/>
          </p:nvPr>
        </p:nvSpPr>
        <p:spPr/>
        <p:txBody>
          <a:bodyPr/>
          <a:lstStyle>
            <a:lvl1pPr>
              <a:defRPr/>
            </a:lvl1pPr>
          </a:lstStyle>
          <a:p>
            <a:pPr>
              <a:defRPr/>
            </a:pPr>
            <a:fld id="{A8F271CC-909A-4ABA-A44E-C0522F0BB24A}"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8792685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00B77CC-57B5-4A0C-B30F-31BC20CB3EF6}" type="datetimeFigureOut">
              <a:rPr lang="en-US">
                <a:solidFill>
                  <a:prstClr val="black">
                    <a:tint val="75000"/>
                  </a:prstClr>
                </a:solidFill>
                <a:latin typeface="Calibri"/>
              </a:rPr>
              <a:pPr>
                <a:defRPr/>
              </a:pPr>
              <a:t>06/09/17</a:t>
            </a:fld>
            <a:endParaRPr lang="en-US">
              <a:solidFill>
                <a:prstClr val="black">
                  <a:tint val="75000"/>
                </a:prstClr>
              </a:solidFill>
              <a:latin typeface="Calibri"/>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4" name="Slide Number Placeholder 5"/>
          <p:cNvSpPr>
            <a:spLocks noGrp="1"/>
          </p:cNvSpPr>
          <p:nvPr>
            <p:ph type="sldNum" sz="quarter" idx="12"/>
          </p:nvPr>
        </p:nvSpPr>
        <p:spPr/>
        <p:txBody>
          <a:bodyPr/>
          <a:lstStyle>
            <a:lvl1pPr>
              <a:defRPr/>
            </a:lvl1pPr>
          </a:lstStyle>
          <a:p>
            <a:pPr>
              <a:defRPr/>
            </a:pPr>
            <a:fld id="{2DDCB629-62C3-4FCB-9A66-0FA31E6084A4}"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7790011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7"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7"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D18CE32-5DEE-4037-B768-04C46C0C6B94}" type="datetimeFigureOut">
              <a:rPr lang="en-US">
                <a:solidFill>
                  <a:prstClr val="black">
                    <a:tint val="75000"/>
                  </a:prstClr>
                </a:solidFill>
                <a:latin typeface="Calibri"/>
              </a:rPr>
              <a:pPr>
                <a:defRPr/>
              </a:pPr>
              <a:t>06/09/17</a:t>
            </a:fld>
            <a:endParaRPr lang="en-US">
              <a:solidFill>
                <a:prstClr val="black">
                  <a:tint val="75000"/>
                </a:prstClr>
              </a:solidFill>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315FEA42-F576-4C35-943B-ADF45DC42D55}"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4534931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41"/>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E0B6E21-A7AB-49FD-AD1B-DDD7EBE77979}" type="datetimeFigureOut">
              <a:rPr lang="en-US">
                <a:solidFill>
                  <a:prstClr val="black">
                    <a:tint val="75000"/>
                  </a:prstClr>
                </a:solidFill>
                <a:latin typeface="Calibri"/>
              </a:rPr>
              <a:pPr>
                <a:defRPr/>
              </a:pPr>
              <a:t>06/09/17</a:t>
            </a:fld>
            <a:endParaRPr lang="en-US">
              <a:solidFill>
                <a:prstClr val="black">
                  <a:tint val="75000"/>
                </a:prstClr>
              </a:solidFill>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14808550-E5F1-48AF-80D2-DC3FE25B1FF8}"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34431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17FB10-08BE-4645-90F9-1204489B410A}" type="datetimeFigureOut">
              <a:rPr lang="en-US" smtClean="0"/>
              <a:pPr/>
              <a:t>06/09/17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7C57C-5C38-8F42-8428-D3041768A930}" type="slidenum">
              <a:rPr lang="en-US" smtClean="0"/>
              <a:pPr/>
              <a:t>‹#›</a:t>
            </a:fld>
            <a:endParaRPr lang="en-US"/>
          </a:p>
        </p:txBody>
      </p:sp>
    </p:spTree>
    <p:extLst>
      <p:ext uri="{BB962C8B-B14F-4D97-AF65-F5344CB8AC3E}">
        <p14:creationId xmlns:p14="http://schemas.microsoft.com/office/powerpoint/2010/main" val="357933808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EC188A7-56A0-4192-8BD2-F311870A5AED}" type="datetimeFigureOut">
              <a:rPr lang="en-US">
                <a:solidFill>
                  <a:prstClr val="black">
                    <a:tint val="75000"/>
                  </a:prstClr>
                </a:solidFill>
                <a:latin typeface="Calibri"/>
              </a:rPr>
              <a:pPr>
                <a:defRPr/>
              </a:pPr>
              <a:t>06/09/17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C9DD003F-4B86-4232-B2D0-1EE306D7142F}"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5820989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2A2F866-E82F-4CC2-A0B7-35982F41B1FE}" type="datetimeFigureOut">
              <a:rPr lang="en-US">
                <a:solidFill>
                  <a:prstClr val="black">
                    <a:tint val="75000"/>
                  </a:prstClr>
                </a:solidFill>
                <a:latin typeface="Calibri"/>
              </a:rPr>
              <a:pPr>
                <a:defRPr/>
              </a:pPr>
              <a:t>06/09/17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35A71431-77F8-4EAD-B098-DB1A1C9D0B84}"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8351496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98500" y="484188"/>
            <a:ext cx="77724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685800" y="2019300"/>
            <a:ext cx="7772400" cy="4114800"/>
          </a:xfrm>
        </p:spPr>
        <p:txBody>
          <a:bodyPr/>
          <a:lstStyle/>
          <a:p>
            <a:pPr lvl="0"/>
            <a:endParaRPr lang="en-US" noProof="0" dirty="0" smtClean="0"/>
          </a:p>
        </p:txBody>
      </p:sp>
    </p:spTree>
    <p:extLst>
      <p:ext uri="{BB962C8B-B14F-4D97-AF65-F5344CB8AC3E}">
        <p14:creationId xmlns:p14="http://schemas.microsoft.com/office/powerpoint/2010/main" val="22244815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66549" y="1275528"/>
            <a:ext cx="8513886" cy="1309272"/>
          </a:xfrm>
        </p:spPr>
        <p:txBody>
          <a:bodyPr>
            <a:normAutofit/>
          </a:bodyPr>
          <a:lstStyle>
            <a:lvl1pPr algn="ctr">
              <a:defRPr sz="2400">
                <a:solidFill>
                  <a:srgbClr val="165999"/>
                </a:solidFill>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1323092" y="2743207"/>
            <a:ext cx="6400800" cy="1536631"/>
          </a:xfrm>
        </p:spPr>
        <p:txBody>
          <a:bodyPr/>
          <a:lstStyle>
            <a:lvl1pPr marL="0" indent="0" algn="ctr">
              <a:buNone/>
              <a:defRPr>
                <a:solidFill>
                  <a:schemeClr val="accent3">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author style</a:t>
            </a:r>
            <a:endParaRPr lang="en-US" dirty="0"/>
          </a:p>
        </p:txBody>
      </p:sp>
      <p:sp>
        <p:nvSpPr>
          <p:cNvPr id="4" name="Date Placeholder 3"/>
          <p:cNvSpPr>
            <a:spLocks noGrp="1"/>
          </p:cNvSpPr>
          <p:nvPr>
            <p:ph type="dt" sz="half" idx="10"/>
          </p:nvPr>
        </p:nvSpPr>
        <p:spPr>
          <a:xfrm>
            <a:off x="709459" y="6316296"/>
            <a:ext cx="943051" cy="182101"/>
          </a:xfrm>
          <a:prstGeom prst="rect">
            <a:avLst/>
          </a:prstGeom>
        </p:spPr>
        <p:txBody>
          <a:bodyPr anchor="ctr"/>
          <a:lstStyle>
            <a:lvl1pPr>
              <a:defRPr sz="1050">
                <a:solidFill>
                  <a:srgbClr val="0C6066"/>
                </a:solidFill>
              </a:defRPr>
            </a:lvl1pPr>
          </a:lstStyle>
          <a:p>
            <a:endParaRPr lang="en-US" dirty="0">
              <a:latin typeface="Arial"/>
            </a:endParaRPr>
          </a:p>
        </p:txBody>
      </p:sp>
      <p:sp>
        <p:nvSpPr>
          <p:cNvPr id="5" name="Footer Placeholder 4"/>
          <p:cNvSpPr>
            <a:spLocks noGrp="1"/>
          </p:cNvSpPr>
          <p:nvPr>
            <p:ph type="ftr" sz="quarter" idx="11"/>
          </p:nvPr>
        </p:nvSpPr>
        <p:spPr>
          <a:xfrm>
            <a:off x="1714251" y="6316296"/>
            <a:ext cx="4800905" cy="182101"/>
          </a:xfrm>
        </p:spPr>
        <p:txBody>
          <a:bodyPr anchor="ctr"/>
          <a:lstStyle>
            <a:lvl1pPr>
              <a:defRPr sz="1050">
                <a:solidFill>
                  <a:srgbClr val="0C6066"/>
                </a:solidFill>
              </a:defRPr>
            </a:lvl1pPr>
          </a:lstStyle>
          <a:p>
            <a:endParaRPr lang="en-US" dirty="0">
              <a:latin typeface="Arial"/>
            </a:endParaRPr>
          </a:p>
        </p:txBody>
      </p:sp>
      <p:sp>
        <p:nvSpPr>
          <p:cNvPr id="6" name="Slide Number Placeholder 5"/>
          <p:cNvSpPr>
            <a:spLocks noGrp="1"/>
          </p:cNvSpPr>
          <p:nvPr>
            <p:ph type="sldNum" sz="quarter" idx="12"/>
          </p:nvPr>
        </p:nvSpPr>
        <p:spPr>
          <a:xfrm>
            <a:off x="190853" y="6316296"/>
            <a:ext cx="453451" cy="182101"/>
          </a:xfrm>
        </p:spPr>
        <p:txBody>
          <a:bodyPr anchor="ctr"/>
          <a:lstStyle>
            <a:lvl1pPr>
              <a:defRPr sz="1050">
                <a:solidFill>
                  <a:srgbClr val="0C6066"/>
                </a:solidFill>
              </a:defRPr>
            </a:lvl1pPr>
          </a:lstStyle>
          <a:p>
            <a:fld id="{65D03990-6028-2947-A5B4-65D79B19772A}" type="slidenum">
              <a:rPr lang="en-US" smtClean="0">
                <a:latin typeface="Arial"/>
              </a:rPr>
              <a:pPr/>
              <a:t>‹#›</a:t>
            </a:fld>
            <a:endParaRPr lang="en-US" dirty="0">
              <a:latin typeface="Arial"/>
            </a:endParaRPr>
          </a:p>
        </p:txBody>
      </p:sp>
    </p:spTree>
    <p:extLst>
      <p:ext uri="{BB962C8B-B14F-4D97-AF65-F5344CB8AC3E}">
        <p14:creationId xmlns:p14="http://schemas.microsoft.com/office/powerpoint/2010/main" val="673621921"/>
      </p:ext>
    </p:extLst>
  </p:cSld>
  <p:clrMapOvr>
    <a:masterClrMapping/>
  </p:clrMapOvr>
  <p:transition xmlns:p14="http://schemas.microsoft.com/office/powerpoint/2010/main"/>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lvl1pPr>
              <a:defRPr>
                <a:solidFill>
                  <a:srgbClr val="0C6066"/>
                </a:solidFill>
              </a:defRPr>
            </a:lvl1pPr>
          </a:lstStyle>
          <a:p>
            <a:endParaRPr lang="en-US" dirty="0">
              <a:latin typeface="Arial"/>
            </a:endParaRPr>
          </a:p>
        </p:txBody>
      </p:sp>
      <p:sp>
        <p:nvSpPr>
          <p:cNvPr id="6" name="Slide Number Placeholder 5"/>
          <p:cNvSpPr>
            <a:spLocks noGrp="1"/>
          </p:cNvSpPr>
          <p:nvPr>
            <p:ph type="sldNum" sz="quarter" idx="12"/>
          </p:nvPr>
        </p:nvSpPr>
        <p:spPr/>
        <p:txBody>
          <a:bodyPr/>
          <a:lstStyle>
            <a:lvl1pPr>
              <a:defRPr>
                <a:solidFill>
                  <a:srgbClr val="0C6066"/>
                </a:solidFill>
              </a:defRPr>
            </a:lvl1pPr>
          </a:lstStyle>
          <a:p>
            <a:fld id="{65D03990-6028-2947-A5B4-65D79B19772A}" type="slidenum">
              <a:rPr lang="en-US" smtClean="0">
                <a:latin typeface="Arial"/>
              </a:rPr>
              <a:pPr/>
              <a:t>‹#›</a:t>
            </a:fld>
            <a:endParaRPr lang="en-US" dirty="0">
              <a:latin typeface="Arial"/>
            </a:endParaRPr>
          </a:p>
        </p:txBody>
      </p:sp>
    </p:spTree>
    <p:extLst>
      <p:ext uri="{BB962C8B-B14F-4D97-AF65-F5344CB8AC3E}">
        <p14:creationId xmlns:p14="http://schemas.microsoft.com/office/powerpoint/2010/main" val="629971602"/>
      </p:ext>
    </p:extLst>
  </p:cSld>
  <p:clrMapOvr>
    <a:masterClrMapping/>
  </p:clrMapOvr>
  <p:transition xmlns:p14="http://schemas.microsoft.com/office/powerpoint/2010/main"/>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911" y="4406901"/>
            <a:ext cx="8751923" cy="1362075"/>
          </a:xfrm>
        </p:spPr>
        <p:txBody>
          <a:bodyPr anchor="t"/>
          <a:lstStyle>
            <a:lvl1pPr algn="l">
              <a:defRPr sz="4000" b="1" cap="all">
                <a:solidFill>
                  <a:schemeClr val="tx2"/>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98911" y="2906713"/>
            <a:ext cx="8751923"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Footer Placeholder 4"/>
          <p:cNvSpPr>
            <a:spLocks noGrp="1"/>
          </p:cNvSpPr>
          <p:nvPr>
            <p:ph type="ftr" sz="quarter" idx="11"/>
          </p:nvPr>
        </p:nvSpPr>
        <p:spPr/>
        <p:txBody>
          <a:bodyPr/>
          <a:lstStyle>
            <a:lvl1pPr>
              <a:defRPr>
                <a:solidFill>
                  <a:srgbClr val="0C6066"/>
                </a:solidFill>
              </a:defRPr>
            </a:lvl1pPr>
          </a:lstStyle>
          <a:p>
            <a:endParaRPr lang="en-US" dirty="0">
              <a:latin typeface="Arial"/>
            </a:endParaRPr>
          </a:p>
        </p:txBody>
      </p:sp>
      <p:sp>
        <p:nvSpPr>
          <p:cNvPr id="6" name="Slide Number Placeholder 5"/>
          <p:cNvSpPr>
            <a:spLocks noGrp="1"/>
          </p:cNvSpPr>
          <p:nvPr>
            <p:ph type="sldNum" sz="quarter" idx="12"/>
          </p:nvPr>
        </p:nvSpPr>
        <p:spPr/>
        <p:txBody>
          <a:bodyPr/>
          <a:lstStyle>
            <a:lvl1pPr>
              <a:defRPr>
                <a:solidFill>
                  <a:srgbClr val="0C6066"/>
                </a:solidFill>
              </a:defRPr>
            </a:lvl1pPr>
          </a:lstStyle>
          <a:p>
            <a:fld id="{65D03990-6028-2947-A5B4-65D79B19772A}" type="slidenum">
              <a:rPr lang="en-US" smtClean="0">
                <a:latin typeface="Arial"/>
              </a:rPr>
              <a:pPr/>
              <a:t>‹#›</a:t>
            </a:fld>
            <a:endParaRPr lang="en-US" dirty="0">
              <a:latin typeface="Arial"/>
            </a:endParaRPr>
          </a:p>
        </p:txBody>
      </p:sp>
    </p:spTree>
    <p:extLst>
      <p:ext uri="{BB962C8B-B14F-4D97-AF65-F5344CB8AC3E}">
        <p14:creationId xmlns:p14="http://schemas.microsoft.com/office/powerpoint/2010/main" val="2833968771"/>
      </p:ext>
    </p:extLst>
  </p:cSld>
  <p:clrMapOvr>
    <a:masterClrMapping/>
  </p:clrMapOvr>
  <p:transition xmlns:p14="http://schemas.microsoft.com/office/powerpoint/2010/main"/>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98916" y="1310400"/>
            <a:ext cx="4207213" cy="488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1672" y="1310400"/>
            <a:ext cx="4288556" cy="488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11"/>
          </p:nvPr>
        </p:nvSpPr>
        <p:spPr/>
        <p:txBody>
          <a:bodyPr/>
          <a:lstStyle>
            <a:lvl1pPr>
              <a:defRPr>
                <a:solidFill>
                  <a:srgbClr val="0C6066"/>
                </a:solidFill>
              </a:defRPr>
            </a:lvl1pPr>
          </a:lstStyle>
          <a:p>
            <a:endParaRPr lang="en-US" dirty="0">
              <a:latin typeface="Arial"/>
            </a:endParaRPr>
          </a:p>
        </p:txBody>
      </p:sp>
      <p:sp>
        <p:nvSpPr>
          <p:cNvPr id="7" name="Slide Number Placeholder 6"/>
          <p:cNvSpPr>
            <a:spLocks noGrp="1"/>
          </p:cNvSpPr>
          <p:nvPr>
            <p:ph type="sldNum" sz="quarter" idx="12"/>
          </p:nvPr>
        </p:nvSpPr>
        <p:spPr/>
        <p:txBody>
          <a:bodyPr/>
          <a:lstStyle>
            <a:lvl1pPr>
              <a:defRPr>
                <a:solidFill>
                  <a:srgbClr val="0C6066"/>
                </a:solidFill>
              </a:defRPr>
            </a:lvl1pPr>
          </a:lstStyle>
          <a:p>
            <a:fld id="{65D03990-6028-2947-A5B4-65D79B19772A}" type="slidenum">
              <a:rPr lang="en-US" smtClean="0">
                <a:latin typeface="Arial"/>
              </a:rPr>
              <a:pPr/>
              <a:t>‹#›</a:t>
            </a:fld>
            <a:endParaRPr lang="en-US" dirty="0">
              <a:latin typeface="Arial"/>
            </a:endParaRPr>
          </a:p>
        </p:txBody>
      </p:sp>
    </p:spTree>
    <p:extLst>
      <p:ext uri="{BB962C8B-B14F-4D97-AF65-F5344CB8AC3E}">
        <p14:creationId xmlns:p14="http://schemas.microsoft.com/office/powerpoint/2010/main" val="3194129116"/>
      </p:ext>
    </p:extLst>
  </p:cSld>
  <p:clrMapOvr>
    <a:masterClrMapping/>
  </p:clrMapOvr>
  <p:transition xmlns:p14="http://schemas.microsoft.com/office/powerpoint/2010/main"/>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98908" y="1310401"/>
            <a:ext cx="4220082" cy="639763"/>
          </a:xfrm>
        </p:spPr>
        <p:txBody>
          <a:bodyPr anchor="b"/>
          <a:lstStyle>
            <a:lvl1pPr marL="0" indent="0">
              <a:buNone/>
              <a:defRPr sz="2400" b="1">
                <a:solidFill>
                  <a:schemeClr val="accent3">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98908" y="1950167"/>
            <a:ext cx="4220082" cy="422023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39778" y="1310401"/>
            <a:ext cx="4280450" cy="639763"/>
          </a:xfrm>
        </p:spPr>
        <p:txBody>
          <a:bodyPr anchor="b"/>
          <a:lstStyle>
            <a:lvl1pPr marL="0" indent="0">
              <a:buNone/>
              <a:defRPr sz="2400" b="1">
                <a:solidFill>
                  <a:srgbClr val="4AAD8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39778" y="1950167"/>
            <a:ext cx="4280450" cy="422023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lvl1pPr>
              <a:defRPr>
                <a:solidFill>
                  <a:srgbClr val="0C6066"/>
                </a:solidFill>
              </a:defRPr>
            </a:lvl1pPr>
          </a:lstStyle>
          <a:p>
            <a:endParaRPr lang="en-US" dirty="0">
              <a:latin typeface="Arial"/>
            </a:endParaRPr>
          </a:p>
        </p:txBody>
      </p:sp>
      <p:sp>
        <p:nvSpPr>
          <p:cNvPr id="9" name="Slide Number Placeholder 8"/>
          <p:cNvSpPr>
            <a:spLocks noGrp="1"/>
          </p:cNvSpPr>
          <p:nvPr>
            <p:ph type="sldNum" sz="quarter" idx="12"/>
          </p:nvPr>
        </p:nvSpPr>
        <p:spPr/>
        <p:txBody>
          <a:bodyPr/>
          <a:lstStyle>
            <a:lvl1pPr>
              <a:defRPr>
                <a:solidFill>
                  <a:srgbClr val="0C6066"/>
                </a:solidFill>
              </a:defRPr>
            </a:lvl1pPr>
          </a:lstStyle>
          <a:p>
            <a:fld id="{65D03990-6028-2947-A5B4-65D79B19772A}" type="slidenum">
              <a:rPr lang="en-US" smtClean="0">
                <a:latin typeface="Arial"/>
              </a:rPr>
              <a:pPr/>
              <a:t>‹#›</a:t>
            </a:fld>
            <a:endParaRPr lang="en-US" dirty="0">
              <a:latin typeface="Arial"/>
            </a:endParaRPr>
          </a:p>
        </p:txBody>
      </p:sp>
    </p:spTree>
    <p:extLst>
      <p:ext uri="{BB962C8B-B14F-4D97-AF65-F5344CB8AC3E}">
        <p14:creationId xmlns:p14="http://schemas.microsoft.com/office/powerpoint/2010/main" val="3195276665"/>
      </p:ext>
    </p:extLst>
  </p:cSld>
  <p:clrMapOvr>
    <a:masterClrMapping/>
  </p:clrMapOvr>
  <p:transition xmlns:p14="http://schemas.microsoft.com/office/powerpoint/2010/main"/>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endParaRPr lang="en-US" dirty="0">
              <a:solidFill>
                <a:srgbClr val="0C6066"/>
              </a:solidFill>
              <a:latin typeface="Arial"/>
            </a:endParaRPr>
          </a:p>
        </p:txBody>
      </p:sp>
      <p:sp>
        <p:nvSpPr>
          <p:cNvPr id="5" name="Slide Number Placeholder 4"/>
          <p:cNvSpPr>
            <a:spLocks noGrp="1"/>
          </p:cNvSpPr>
          <p:nvPr>
            <p:ph type="sldNum" sz="quarter" idx="12"/>
          </p:nvPr>
        </p:nvSpPr>
        <p:spPr/>
        <p:txBody>
          <a:bodyPr/>
          <a:lstStyle/>
          <a:p>
            <a:fld id="{65D03990-6028-2947-A5B4-65D79B19772A}" type="slidenum">
              <a:rPr lang="en-US" smtClean="0">
                <a:solidFill>
                  <a:srgbClr val="0C6066"/>
                </a:solidFill>
                <a:latin typeface="Arial"/>
              </a:rPr>
              <a:pPr/>
              <a:t>‹#›</a:t>
            </a:fld>
            <a:endParaRPr lang="en-US">
              <a:solidFill>
                <a:srgbClr val="0C6066"/>
              </a:solidFill>
              <a:latin typeface="Arial"/>
            </a:endParaRPr>
          </a:p>
        </p:txBody>
      </p:sp>
    </p:spTree>
    <p:extLst>
      <p:ext uri="{BB962C8B-B14F-4D97-AF65-F5344CB8AC3E}">
        <p14:creationId xmlns:p14="http://schemas.microsoft.com/office/powerpoint/2010/main" val="2037101118"/>
      </p:ext>
    </p:extLst>
  </p:cSld>
  <p:clrMapOvr>
    <a:masterClrMapping/>
  </p:clrMapOvr>
  <p:transition xmlns:p14="http://schemas.microsoft.com/office/powerpoint/2010/main"/>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solidFill>
                <a:srgbClr val="0C6066"/>
              </a:solidFill>
              <a:latin typeface="Arial"/>
            </a:endParaRPr>
          </a:p>
        </p:txBody>
      </p:sp>
      <p:sp>
        <p:nvSpPr>
          <p:cNvPr id="4" name="Slide Number Placeholder 3"/>
          <p:cNvSpPr>
            <a:spLocks noGrp="1"/>
          </p:cNvSpPr>
          <p:nvPr>
            <p:ph type="sldNum" sz="quarter" idx="12"/>
          </p:nvPr>
        </p:nvSpPr>
        <p:spPr/>
        <p:txBody>
          <a:bodyPr/>
          <a:lstStyle/>
          <a:p>
            <a:fld id="{65D03990-6028-2947-A5B4-65D79B19772A}" type="slidenum">
              <a:rPr lang="en-US" smtClean="0">
                <a:solidFill>
                  <a:srgbClr val="0C6066"/>
                </a:solidFill>
                <a:latin typeface="Arial"/>
              </a:rPr>
              <a:pPr/>
              <a:t>‹#›</a:t>
            </a:fld>
            <a:endParaRPr lang="en-US">
              <a:solidFill>
                <a:srgbClr val="0C6066"/>
              </a:solidFill>
              <a:latin typeface="Arial"/>
            </a:endParaRPr>
          </a:p>
        </p:txBody>
      </p:sp>
    </p:spTree>
    <p:extLst>
      <p:ext uri="{BB962C8B-B14F-4D97-AF65-F5344CB8AC3E}">
        <p14:creationId xmlns:p14="http://schemas.microsoft.com/office/powerpoint/2010/main" val="3258891163"/>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417FB10-08BE-4645-90F9-1204489B410A}" type="datetimeFigureOut">
              <a:rPr lang="en-US" smtClean="0"/>
              <a:pPr/>
              <a:t>06/09/17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27C57C-5C38-8F42-8428-D3041768A930}" type="slidenum">
              <a:rPr lang="en-US" smtClean="0"/>
              <a:pPr/>
              <a:t>‹#›</a:t>
            </a:fld>
            <a:endParaRPr lang="en-US"/>
          </a:p>
        </p:txBody>
      </p:sp>
    </p:spTree>
    <p:extLst>
      <p:ext uri="{BB962C8B-B14F-4D97-AF65-F5344CB8AC3E}">
        <p14:creationId xmlns:p14="http://schemas.microsoft.com/office/powerpoint/2010/main" val="198035234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8907" y="360007"/>
            <a:ext cx="3180367" cy="800063"/>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488814" y="360000"/>
            <a:ext cx="5431419" cy="582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198907" y="1160064"/>
            <a:ext cx="3180367" cy="50247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lvl1pPr>
              <a:defRPr>
                <a:solidFill>
                  <a:srgbClr val="0C6066"/>
                </a:solidFill>
              </a:defRPr>
            </a:lvl1pPr>
          </a:lstStyle>
          <a:p>
            <a:endParaRPr lang="en-US" dirty="0">
              <a:latin typeface="Arial"/>
            </a:endParaRPr>
          </a:p>
        </p:txBody>
      </p:sp>
      <p:sp>
        <p:nvSpPr>
          <p:cNvPr id="7" name="Slide Number Placeholder 6"/>
          <p:cNvSpPr>
            <a:spLocks noGrp="1"/>
          </p:cNvSpPr>
          <p:nvPr>
            <p:ph type="sldNum" sz="quarter" idx="12"/>
          </p:nvPr>
        </p:nvSpPr>
        <p:spPr/>
        <p:txBody>
          <a:bodyPr/>
          <a:lstStyle>
            <a:lvl1pPr>
              <a:defRPr>
                <a:solidFill>
                  <a:srgbClr val="0C6066"/>
                </a:solidFill>
              </a:defRPr>
            </a:lvl1pPr>
          </a:lstStyle>
          <a:p>
            <a:fld id="{65D03990-6028-2947-A5B4-65D79B19772A}" type="slidenum">
              <a:rPr lang="en-US" smtClean="0">
                <a:latin typeface="Arial"/>
              </a:rPr>
              <a:pPr/>
              <a:t>‹#›</a:t>
            </a:fld>
            <a:endParaRPr lang="en-US" dirty="0">
              <a:latin typeface="Arial"/>
            </a:endParaRPr>
          </a:p>
        </p:txBody>
      </p:sp>
    </p:spTree>
    <p:extLst>
      <p:ext uri="{BB962C8B-B14F-4D97-AF65-F5344CB8AC3E}">
        <p14:creationId xmlns:p14="http://schemas.microsoft.com/office/powerpoint/2010/main" val="1000942790"/>
      </p:ext>
    </p:extLst>
  </p:cSld>
  <p:clrMapOvr>
    <a:masterClrMapping/>
  </p:clrMapOvr>
  <p:transition xmlns:p14="http://schemas.microsoft.com/office/powerpoint/2010/main"/>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79726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09437"/>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4001"/>
            <a:ext cx="5486400" cy="7007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solidFill>
                <a:srgbClr val="0C6066"/>
              </a:solidFill>
              <a:latin typeface="Arial"/>
            </a:endParaRPr>
          </a:p>
        </p:txBody>
      </p:sp>
      <p:sp>
        <p:nvSpPr>
          <p:cNvPr id="7" name="Slide Number Placeholder 6"/>
          <p:cNvSpPr>
            <a:spLocks noGrp="1"/>
          </p:cNvSpPr>
          <p:nvPr>
            <p:ph type="sldNum" sz="quarter" idx="12"/>
          </p:nvPr>
        </p:nvSpPr>
        <p:spPr/>
        <p:txBody>
          <a:bodyPr/>
          <a:lstStyle/>
          <a:p>
            <a:fld id="{65D03990-6028-2947-A5B4-65D79B19772A}" type="slidenum">
              <a:rPr lang="en-US" smtClean="0">
                <a:solidFill>
                  <a:srgbClr val="0C6066"/>
                </a:solidFill>
                <a:latin typeface="Arial"/>
              </a:rPr>
              <a:pPr/>
              <a:t>‹#›</a:t>
            </a:fld>
            <a:endParaRPr lang="en-US">
              <a:solidFill>
                <a:srgbClr val="0C6066"/>
              </a:solidFill>
              <a:latin typeface="Arial"/>
            </a:endParaRPr>
          </a:p>
        </p:txBody>
      </p:sp>
    </p:spTree>
    <p:extLst>
      <p:ext uri="{BB962C8B-B14F-4D97-AF65-F5344CB8AC3E}">
        <p14:creationId xmlns:p14="http://schemas.microsoft.com/office/powerpoint/2010/main" val="3208825907"/>
      </p:ext>
    </p:extLst>
  </p:cSld>
  <p:clrMapOvr>
    <a:masterClrMapping/>
  </p:clrMapOvr>
  <p:transition xmlns:p14="http://schemas.microsoft.com/office/powerpoint/2010/main"/>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8908" y="1371038"/>
            <a:ext cx="8721320" cy="48519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lvl1pPr>
              <a:defRPr>
                <a:solidFill>
                  <a:srgbClr val="0C6066"/>
                </a:solidFill>
              </a:defRPr>
            </a:lvl1pPr>
          </a:lstStyle>
          <a:p>
            <a:endParaRPr lang="en-US" dirty="0">
              <a:latin typeface="Arial"/>
            </a:endParaRPr>
          </a:p>
        </p:txBody>
      </p:sp>
      <p:sp>
        <p:nvSpPr>
          <p:cNvPr id="6" name="Slide Number Placeholder 5"/>
          <p:cNvSpPr>
            <a:spLocks noGrp="1"/>
          </p:cNvSpPr>
          <p:nvPr>
            <p:ph type="sldNum" sz="quarter" idx="12"/>
          </p:nvPr>
        </p:nvSpPr>
        <p:spPr/>
        <p:txBody>
          <a:bodyPr/>
          <a:lstStyle>
            <a:lvl1pPr>
              <a:defRPr>
                <a:solidFill>
                  <a:srgbClr val="0C6066"/>
                </a:solidFill>
              </a:defRPr>
            </a:lvl1pPr>
          </a:lstStyle>
          <a:p>
            <a:fld id="{65D03990-6028-2947-A5B4-65D79B19772A}" type="slidenum">
              <a:rPr lang="en-US" smtClean="0">
                <a:latin typeface="Arial"/>
              </a:rPr>
              <a:pPr/>
              <a:t>‹#›</a:t>
            </a:fld>
            <a:endParaRPr lang="en-US" dirty="0">
              <a:latin typeface="Arial"/>
            </a:endParaRPr>
          </a:p>
        </p:txBody>
      </p:sp>
    </p:spTree>
    <p:extLst>
      <p:ext uri="{BB962C8B-B14F-4D97-AF65-F5344CB8AC3E}">
        <p14:creationId xmlns:p14="http://schemas.microsoft.com/office/powerpoint/2010/main" val="1265586346"/>
      </p:ext>
    </p:extLst>
  </p:cSld>
  <p:clrMapOvr>
    <a:masterClrMapping/>
  </p:clrMapOvr>
  <p:transition xmlns:p14="http://schemas.microsoft.com/office/powerpoint/2010/main"/>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3608" y="324001"/>
            <a:ext cx="2057400" cy="5898952"/>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198908" y="324001"/>
            <a:ext cx="6510390" cy="5898952"/>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lvl1pPr>
              <a:defRPr>
                <a:solidFill>
                  <a:srgbClr val="0C6066"/>
                </a:solidFill>
              </a:defRPr>
            </a:lvl1pPr>
          </a:lstStyle>
          <a:p>
            <a:endParaRPr lang="en-US" dirty="0">
              <a:latin typeface="Arial"/>
            </a:endParaRPr>
          </a:p>
        </p:txBody>
      </p:sp>
      <p:sp>
        <p:nvSpPr>
          <p:cNvPr id="6" name="Slide Number Placeholder 5"/>
          <p:cNvSpPr>
            <a:spLocks noGrp="1"/>
          </p:cNvSpPr>
          <p:nvPr>
            <p:ph type="sldNum" sz="quarter" idx="12"/>
          </p:nvPr>
        </p:nvSpPr>
        <p:spPr/>
        <p:txBody>
          <a:bodyPr/>
          <a:lstStyle>
            <a:lvl1pPr>
              <a:defRPr>
                <a:solidFill>
                  <a:srgbClr val="0C6066"/>
                </a:solidFill>
              </a:defRPr>
            </a:lvl1pPr>
          </a:lstStyle>
          <a:p>
            <a:fld id="{65D03990-6028-2947-A5B4-65D79B19772A}" type="slidenum">
              <a:rPr lang="en-US" smtClean="0">
                <a:latin typeface="Arial"/>
              </a:rPr>
              <a:pPr/>
              <a:t>‹#›</a:t>
            </a:fld>
            <a:endParaRPr lang="en-US" dirty="0">
              <a:latin typeface="Arial"/>
            </a:endParaRPr>
          </a:p>
        </p:txBody>
      </p:sp>
    </p:spTree>
    <p:extLst>
      <p:ext uri="{BB962C8B-B14F-4D97-AF65-F5344CB8AC3E}">
        <p14:creationId xmlns:p14="http://schemas.microsoft.com/office/powerpoint/2010/main" val="3393557222"/>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417FB10-08BE-4645-90F9-1204489B410A}" type="datetimeFigureOut">
              <a:rPr lang="en-US" smtClean="0"/>
              <a:pPr/>
              <a:t>06/09/17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27C57C-5C38-8F42-8428-D3041768A930}" type="slidenum">
              <a:rPr lang="en-US" smtClean="0"/>
              <a:pPr/>
              <a:t>‹#›</a:t>
            </a:fld>
            <a:endParaRPr lang="en-US"/>
          </a:p>
        </p:txBody>
      </p:sp>
    </p:spTree>
    <p:extLst>
      <p:ext uri="{BB962C8B-B14F-4D97-AF65-F5344CB8AC3E}">
        <p14:creationId xmlns:p14="http://schemas.microsoft.com/office/powerpoint/2010/main" val="3290327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17FB10-08BE-4645-90F9-1204489B410A}" type="datetimeFigureOut">
              <a:rPr lang="en-US" smtClean="0"/>
              <a:pPr/>
              <a:t>06/09/17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27C57C-5C38-8F42-8428-D3041768A930}" type="slidenum">
              <a:rPr lang="en-US" smtClean="0"/>
              <a:pPr/>
              <a:t>‹#›</a:t>
            </a:fld>
            <a:endParaRPr lang="en-US"/>
          </a:p>
        </p:txBody>
      </p:sp>
    </p:spTree>
    <p:extLst>
      <p:ext uri="{BB962C8B-B14F-4D97-AF65-F5344CB8AC3E}">
        <p14:creationId xmlns:p14="http://schemas.microsoft.com/office/powerpoint/2010/main" val="199619183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2" Type="http://schemas.openxmlformats.org/officeDocument/2006/relationships/slideLayout" Target="../slideLayouts/slideLayout25.xml"/><Relationship Id="rId13" Type="http://schemas.openxmlformats.org/officeDocument/2006/relationships/slideLayout" Target="../slideLayouts/slideLayout26.xml"/><Relationship Id="rId14" Type="http://schemas.openxmlformats.org/officeDocument/2006/relationships/slideLayout" Target="../slideLayouts/slideLayout27.xml"/><Relationship Id="rId15" Type="http://schemas.openxmlformats.org/officeDocument/2006/relationships/theme" Target="../theme/theme2.xml"/><Relationship Id="rId16" Type="http://schemas.openxmlformats.org/officeDocument/2006/relationships/image" Target="../media/image1.jpg"/><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 Id="rId9" Type="http://schemas.openxmlformats.org/officeDocument/2006/relationships/slideLayout" Target="../slideLayouts/slideLayout22.xml"/><Relationship Id="rId10"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8.xml"/><Relationship Id="rId12" Type="http://schemas.openxmlformats.org/officeDocument/2006/relationships/slideLayout" Target="../slideLayouts/slideLayout39.xml"/><Relationship Id="rId13" Type="http://schemas.openxmlformats.org/officeDocument/2006/relationships/theme" Target="../theme/theme3.xml"/><Relationship Id="rId14" Type="http://schemas.openxmlformats.org/officeDocument/2006/relationships/image" Target="../media/image1.jpg"/><Relationship Id="rId1" Type="http://schemas.openxmlformats.org/officeDocument/2006/relationships/slideLayout" Target="../slideLayouts/slideLayout28.xml"/><Relationship Id="rId2" Type="http://schemas.openxmlformats.org/officeDocument/2006/relationships/slideLayout" Target="../slideLayouts/slideLayout29.xml"/><Relationship Id="rId3" Type="http://schemas.openxmlformats.org/officeDocument/2006/relationships/slideLayout" Target="../slideLayouts/slideLayout30.xml"/><Relationship Id="rId4" Type="http://schemas.openxmlformats.org/officeDocument/2006/relationships/slideLayout" Target="../slideLayouts/slideLayout31.xml"/><Relationship Id="rId5" Type="http://schemas.openxmlformats.org/officeDocument/2006/relationships/slideLayout" Target="../slideLayouts/slideLayout32.xml"/><Relationship Id="rId6" Type="http://schemas.openxmlformats.org/officeDocument/2006/relationships/slideLayout" Target="../slideLayouts/slideLayout33.xml"/><Relationship Id="rId7" Type="http://schemas.openxmlformats.org/officeDocument/2006/relationships/slideLayout" Target="../slideLayouts/slideLayout34.xml"/><Relationship Id="rId8" Type="http://schemas.openxmlformats.org/officeDocument/2006/relationships/slideLayout" Target="../slideLayouts/slideLayout35.xml"/><Relationship Id="rId9" Type="http://schemas.openxmlformats.org/officeDocument/2006/relationships/slideLayout" Target="../slideLayouts/slideLayout36.xml"/><Relationship Id="rId10"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50.xml"/><Relationship Id="rId12" Type="http://schemas.openxmlformats.org/officeDocument/2006/relationships/theme" Target="../theme/theme4.xml"/><Relationship Id="rId13" Type="http://schemas.openxmlformats.org/officeDocument/2006/relationships/image" Target="../media/image1.jpg"/><Relationship Id="rId1" Type="http://schemas.openxmlformats.org/officeDocument/2006/relationships/slideLayout" Target="../slideLayouts/slideLayout40.xml"/><Relationship Id="rId2" Type="http://schemas.openxmlformats.org/officeDocument/2006/relationships/slideLayout" Target="../slideLayouts/slideLayout41.xml"/><Relationship Id="rId3" Type="http://schemas.openxmlformats.org/officeDocument/2006/relationships/slideLayout" Target="../slideLayouts/slideLayout42.xml"/><Relationship Id="rId4" Type="http://schemas.openxmlformats.org/officeDocument/2006/relationships/slideLayout" Target="../slideLayouts/slideLayout43.xml"/><Relationship Id="rId5" Type="http://schemas.openxmlformats.org/officeDocument/2006/relationships/slideLayout" Target="../slideLayouts/slideLayout44.xml"/><Relationship Id="rId6" Type="http://schemas.openxmlformats.org/officeDocument/2006/relationships/slideLayout" Target="../slideLayouts/slideLayout45.xml"/><Relationship Id="rId7" Type="http://schemas.openxmlformats.org/officeDocument/2006/relationships/slideLayout" Target="../slideLayouts/slideLayout46.xml"/><Relationship Id="rId8" Type="http://schemas.openxmlformats.org/officeDocument/2006/relationships/slideLayout" Target="../slideLayouts/slideLayout47.xml"/><Relationship Id="rId9" Type="http://schemas.openxmlformats.org/officeDocument/2006/relationships/slideLayout" Target="../slideLayouts/slideLayout48.xml"/><Relationship Id="rId10" Type="http://schemas.openxmlformats.org/officeDocument/2006/relationships/slideLayout" Target="../slideLayouts/slideLayout49.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61.xml"/><Relationship Id="rId12" Type="http://schemas.openxmlformats.org/officeDocument/2006/relationships/slideLayout" Target="../slideLayouts/slideLayout62.xml"/><Relationship Id="rId13" Type="http://schemas.openxmlformats.org/officeDocument/2006/relationships/theme" Target="../theme/theme5.xml"/><Relationship Id="rId14" Type="http://schemas.openxmlformats.org/officeDocument/2006/relationships/image" Target="../media/image1.jpg"/><Relationship Id="rId1" Type="http://schemas.openxmlformats.org/officeDocument/2006/relationships/slideLayout" Target="../slideLayouts/slideLayout51.xml"/><Relationship Id="rId2" Type="http://schemas.openxmlformats.org/officeDocument/2006/relationships/slideLayout" Target="../slideLayouts/slideLayout52.xml"/><Relationship Id="rId3" Type="http://schemas.openxmlformats.org/officeDocument/2006/relationships/slideLayout" Target="../slideLayouts/slideLayout53.xml"/><Relationship Id="rId4" Type="http://schemas.openxmlformats.org/officeDocument/2006/relationships/slideLayout" Target="../slideLayouts/slideLayout54.xml"/><Relationship Id="rId5" Type="http://schemas.openxmlformats.org/officeDocument/2006/relationships/slideLayout" Target="../slideLayouts/slideLayout55.xml"/><Relationship Id="rId6" Type="http://schemas.openxmlformats.org/officeDocument/2006/relationships/slideLayout" Target="../slideLayouts/slideLayout56.xml"/><Relationship Id="rId7" Type="http://schemas.openxmlformats.org/officeDocument/2006/relationships/slideLayout" Target="../slideLayouts/slideLayout57.xml"/><Relationship Id="rId8" Type="http://schemas.openxmlformats.org/officeDocument/2006/relationships/slideLayout" Target="../slideLayouts/slideLayout58.xml"/><Relationship Id="rId9" Type="http://schemas.openxmlformats.org/officeDocument/2006/relationships/slideLayout" Target="../slideLayouts/slideLayout59.xml"/><Relationship Id="rId10" Type="http://schemas.openxmlformats.org/officeDocument/2006/relationships/slideLayout" Target="../slideLayouts/slideLayout60.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73.xml"/><Relationship Id="rId12" Type="http://schemas.openxmlformats.org/officeDocument/2006/relationships/theme" Target="../theme/theme6.xml"/><Relationship Id="rId13" Type="http://schemas.openxmlformats.org/officeDocument/2006/relationships/image" Target="../media/image1.jpg"/><Relationship Id="rId1" Type="http://schemas.openxmlformats.org/officeDocument/2006/relationships/slideLayout" Target="../slideLayouts/slideLayout63.xml"/><Relationship Id="rId2" Type="http://schemas.openxmlformats.org/officeDocument/2006/relationships/slideLayout" Target="../slideLayouts/slideLayout64.xml"/><Relationship Id="rId3" Type="http://schemas.openxmlformats.org/officeDocument/2006/relationships/slideLayout" Target="../slideLayouts/slideLayout65.xml"/><Relationship Id="rId4" Type="http://schemas.openxmlformats.org/officeDocument/2006/relationships/slideLayout" Target="../slideLayouts/slideLayout66.xml"/><Relationship Id="rId5" Type="http://schemas.openxmlformats.org/officeDocument/2006/relationships/slideLayout" Target="../slideLayouts/slideLayout67.xml"/><Relationship Id="rId6" Type="http://schemas.openxmlformats.org/officeDocument/2006/relationships/slideLayout" Target="../slideLayouts/slideLayout68.xml"/><Relationship Id="rId7" Type="http://schemas.openxmlformats.org/officeDocument/2006/relationships/slideLayout" Target="../slideLayouts/slideLayout69.xml"/><Relationship Id="rId8" Type="http://schemas.openxmlformats.org/officeDocument/2006/relationships/slideLayout" Target="../slideLayouts/slideLayout70.xml"/><Relationship Id="rId9" Type="http://schemas.openxmlformats.org/officeDocument/2006/relationships/slideLayout" Target="../slideLayouts/slideLayout71.xml"/><Relationship Id="rId10"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template_ppt_interchange2.jp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17FB10-08BE-4645-90F9-1204489B410A}" type="datetimeFigureOut">
              <a:rPr lang="en-US" smtClean="0"/>
              <a:pPr/>
              <a:t>06/09/17</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27C57C-5C38-8F42-8428-D3041768A930}" type="slidenum">
              <a:rPr lang="en-US" smtClean="0"/>
              <a:pPr/>
              <a:t>‹#›</a:t>
            </a:fld>
            <a:endParaRPr lang="en-US"/>
          </a:p>
        </p:txBody>
      </p:sp>
    </p:spTree>
    <p:extLst>
      <p:ext uri="{BB962C8B-B14F-4D97-AF65-F5344CB8AC3E}">
        <p14:creationId xmlns:p14="http://schemas.microsoft.com/office/powerpoint/2010/main" val="3860201533"/>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template_ppt_interchange2.jpg"/>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C1E53828-E4DE-4A3F-8103-42FBC2E8BE99}" type="datetimeFigureOut">
              <a:rPr lang="en-US" smtClean="0">
                <a:solidFill>
                  <a:prstClr val="black">
                    <a:tint val="75000"/>
                  </a:prstClr>
                </a:solidFill>
                <a:latin typeface="Calibri"/>
              </a:rPr>
              <a:pPr defTabSz="914400"/>
              <a:t>06/09/17</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12054E5C-F768-47C1-8F5B-9FCD5C12766A}" type="slidenum">
              <a:rPr lang="en-US" smtClean="0">
                <a:solidFill>
                  <a:prstClr val="black">
                    <a:tint val="75000"/>
                  </a:prstClr>
                </a:solidFill>
                <a:latin typeface="Calibri"/>
              </a:rPr>
              <a:pPr defTabSz="914400"/>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5945498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86" r:id="rId13"/>
    <p:sldLayoutId id="2147483724" r:id="rId14"/>
  </p:sldLayoutIdLst>
  <p:transition xmlns:p14="http://schemas.microsoft.com/office/powerpoint/2010/mai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template_ppt_interchange2.jp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198915" y="269760"/>
            <a:ext cx="8721321" cy="918709"/>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98915" y="1371032"/>
            <a:ext cx="8721321" cy="482096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718207" y="6338866"/>
            <a:ext cx="5372992" cy="169737"/>
          </a:xfrm>
          <a:prstGeom prst="rect">
            <a:avLst/>
          </a:prstGeom>
        </p:spPr>
        <p:txBody>
          <a:bodyPr vert="horz" lIns="91440" tIns="45720" rIns="91440" bIns="45720" rtlCol="0" anchor="ctr"/>
          <a:lstStyle>
            <a:lvl1pPr algn="l">
              <a:defRPr sz="1050">
                <a:solidFill>
                  <a:schemeClr val="tx2"/>
                </a:solidFill>
              </a:defRPr>
            </a:lvl1pPr>
          </a:lstStyle>
          <a:p>
            <a:endParaRPr lang="en-US" dirty="0">
              <a:solidFill>
                <a:srgbClr val="0C6066"/>
              </a:solidFill>
              <a:latin typeface="Arial"/>
            </a:endParaRPr>
          </a:p>
        </p:txBody>
      </p:sp>
      <p:sp>
        <p:nvSpPr>
          <p:cNvPr id="6" name="Slide Number Placeholder 5"/>
          <p:cNvSpPr>
            <a:spLocks noGrp="1"/>
          </p:cNvSpPr>
          <p:nvPr>
            <p:ph type="sldNum" sz="quarter" idx="4"/>
          </p:nvPr>
        </p:nvSpPr>
        <p:spPr>
          <a:xfrm>
            <a:off x="198916" y="6338866"/>
            <a:ext cx="449231" cy="169737"/>
          </a:xfrm>
          <a:prstGeom prst="rect">
            <a:avLst/>
          </a:prstGeom>
        </p:spPr>
        <p:txBody>
          <a:bodyPr vert="horz" lIns="91440" tIns="45720" rIns="91440" bIns="45720" rtlCol="0" anchor="ctr"/>
          <a:lstStyle>
            <a:lvl1pPr algn="l">
              <a:defRPr sz="1050">
                <a:solidFill>
                  <a:schemeClr val="tx2"/>
                </a:solidFill>
              </a:defRPr>
            </a:lvl1pPr>
          </a:lstStyle>
          <a:p>
            <a:fld id="{65D03990-6028-2947-A5B4-65D79B19772A}" type="slidenum">
              <a:rPr lang="en-US" smtClean="0">
                <a:solidFill>
                  <a:srgbClr val="0C6066"/>
                </a:solidFill>
                <a:latin typeface="Arial"/>
              </a:rPr>
              <a:pPr/>
              <a:t>‹#›</a:t>
            </a:fld>
            <a:endParaRPr lang="en-US" dirty="0">
              <a:solidFill>
                <a:srgbClr val="0C6066"/>
              </a:solidFill>
              <a:latin typeface="Arial"/>
            </a:endParaRPr>
          </a:p>
        </p:txBody>
      </p:sp>
    </p:spTree>
    <p:extLst>
      <p:ext uri="{BB962C8B-B14F-4D97-AF65-F5344CB8AC3E}">
        <p14:creationId xmlns:p14="http://schemas.microsoft.com/office/powerpoint/2010/main" val="159121047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ransition xmlns:p14="http://schemas.microsoft.com/office/powerpoint/2010/main"/>
  <p:hf sldNum="0" hdr="0" ftr="0" dt="0"/>
  <p:txStyles>
    <p:titleStyle>
      <a:lvl1pPr algn="ctr" defTabSz="457200" rtl="0" eaLnBrk="1" latinLnBrk="0" hangingPunct="1">
        <a:spcBef>
          <a:spcPct val="0"/>
        </a:spcBef>
        <a:buNone/>
        <a:defRPr sz="2400" b="1" kern="1200">
          <a:solidFill>
            <a:srgbClr val="165999"/>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template_ppt_interchange2.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C1E53828-E4DE-4A3F-8103-42FBC2E8BE99}" type="datetimeFigureOut">
              <a:rPr lang="en-US" smtClean="0">
                <a:solidFill>
                  <a:prstClr val="black">
                    <a:tint val="75000"/>
                  </a:prstClr>
                </a:solidFill>
                <a:latin typeface="Calibri"/>
              </a:rPr>
              <a:pPr defTabSz="914400"/>
              <a:t>06/09/17</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12054E5C-F768-47C1-8F5B-9FCD5C12766A}" type="slidenum">
              <a:rPr lang="en-US" smtClean="0">
                <a:solidFill>
                  <a:prstClr val="black">
                    <a:tint val="75000"/>
                  </a:prstClr>
                </a:solidFill>
                <a:latin typeface="Calibri"/>
              </a:rPr>
              <a:pPr defTabSz="914400"/>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041229860"/>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ransition xmlns:p14="http://schemas.microsoft.com/office/powerpoint/2010/mai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template_ppt_interchange2.jp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74" name="Title Placeholder 1"/>
          <p:cNvSpPr>
            <a:spLocks noGrp="1"/>
          </p:cNvSpPr>
          <p:nvPr>
            <p:ph type="title"/>
          </p:nvPr>
        </p:nvSpPr>
        <p:spPr bwMode="auto">
          <a:xfrm>
            <a:off x="457200" y="274639"/>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600205"/>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defTabSz="914400">
              <a:defRPr/>
            </a:pPr>
            <a:fld id="{8FD75C03-5DBE-4F51-AEAB-426E01CEA9C8}" type="datetimeFigureOut">
              <a:rPr lang="en-US">
                <a:solidFill>
                  <a:prstClr val="black">
                    <a:tint val="75000"/>
                  </a:prstClr>
                </a:solidFill>
                <a:latin typeface="Calibri"/>
              </a:rPr>
              <a:pPr defTabSz="914400">
                <a:defRPr/>
              </a:pPr>
              <a:t>06/09/17</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defTabSz="914400">
              <a:defRPr/>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defTabSz="914400">
              <a:defRPr/>
            </a:pPr>
            <a:fld id="{C3A0C8A8-758D-4CEC-90DF-19A56DFF8F57}" type="slidenum">
              <a:rPr lang="en-US">
                <a:solidFill>
                  <a:prstClr val="black">
                    <a:tint val="75000"/>
                  </a:prstClr>
                </a:solidFill>
                <a:latin typeface="Calibri"/>
              </a:rPr>
              <a:pPr defTabSz="914400">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65199135"/>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template_ppt_interchange2.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198915" y="269760"/>
            <a:ext cx="8721321" cy="918709"/>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98915" y="1371032"/>
            <a:ext cx="8721321" cy="482096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718207" y="6338866"/>
            <a:ext cx="5372992" cy="169737"/>
          </a:xfrm>
          <a:prstGeom prst="rect">
            <a:avLst/>
          </a:prstGeom>
        </p:spPr>
        <p:txBody>
          <a:bodyPr vert="horz" lIns="91440" tIns="45720" rIns="91440" bIns="45720" rtlCol="0" anchor="ctr"/>
          <a:lstStyle>
            <a:lvl1pPr algn="l">
              <a:defRPr sz="1050">
                <a:solidFill>
                  <a:schemeClr val="tx2"/>
                </a:solidFill>
              </a:defRPr>
            </a:lvl1pPr>
          </a:lstStyle>
          <a:p>
            <a:endParaRPr lang="en-US" dirty="0">
              <a:solidFill>
                <a:srgbClr val="0C6066"/>
              </a:solidFill>
              <a:latin typeface="Arial"/>
            </a:endParaRPr>
          </a:p>
        </p:txBody>
      </p:sp>
      <p:sp>
        <p:nvSpPr>
          <p:cNvPr id="6" name="Slide Number Placeholder 5"/>
          <p:cNvSpPr>
            <a:spLocks noGrp="1"/>
          </p:cNvSpPr>
          <p:nvPr>
            <p:ph type="sldNum" sz="quarter" idx="4"/>
          </p:nvPr>
        </p:nvSpPr>
        <p:spPr>
          <a:xfrm>
            <a:off x="198916" y="6338866"/>
            <a:ext cx="449231" cy="169737"/>
          </a:xfrm>
          <a:prstGeom prst="rect">
            <a:avLst/>
          </a:prstGeom>
        </p:spPr>
        <p:txBody>
          <a:bodyPr vert="horz" lIns="91440" tIns="45720" rIns="91440" bIns="45720" rtlCol="0" anchor="ctr"/>
          <a:lstStyle>
            <a:lvl1pPr algn="l">
              <a:defRPr sz="1050">
                <a:solidFill>
                  <a:schemeClr val="tx2"/>
                </a:solidFill>
              </a:defRPr>
            </a:lvl1pPr>
          </a:lstStyle>
          <a:p>
            <a:fld id="{65D03990-6028-2947-A5B4-65D79B19772A}" type="slidenum">
              <a:rPr lang="en-US" smtClean="0">
                <a:solidFill>
                  <a:srgbClr val="0C6066"/>
                </a:solidFill>
                <a:latin typeface="Arial"/>
              </a:rPr>
              <a:pPr/>
              <a:t>‹#›</a:t>
            </a:fld>
            <a:endParaRPr lang="en-US" dirty="0">
              <a:solidFill>
                <a:srgbClr val="0C6066"/>
              </a:solidFill>
              <a:latin typeface="Arial"/>
            </a:endParaRPr>
          </a:p>
        </p:txBody>
      </p:sp>
    </p:spTree>
    <p:extLst>
      <p:ext uri="{BB962C8B-B14F-4D97-AF65-F5344CB8AC3E}">
        <p14:creationId xmlns:p14="http://schemas.microsoft.com/office/powerpoint/2010/main" val="1422049751"/>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ransition xmlns:p14="http://schemas.microsoft.com/office/powerpoint/2010/main"/>
  <p:hf sldNum="0" hdr="0" ftr="0" dt="0"/>
  <p:txStyles>
    <p:titleStyle>
      <a:lvl1pPr algn="ctr" defTabSz="457200" rtl="0" eaLnBrk="1" latinLnBrk="0" hangingPunct="1">
        <a:spcBef>
          <a:spcPct val="0"/>
        </a:spcBef>
        <a:buNone/>
        <a:defRPr sz="2400" b="1" kern="1200">
          <a:solidFill>
            <a:srgbClr val="165999"/>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4.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4.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4.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4.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4.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4.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4.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4.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4.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4.xml"/><Relationship Id="rId2" Type="http://schemas.openxmlformats.org/officeDocument/2006/relationships/notesSlide" Target="../notesSlides/notesSlide16.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64.xml"/><Relationship Id="rId2" Type="http://schemas.openxmlformats.org/officeDocument/2006/relationships/notesSlide" Target="../notesSlides/notesSlide17.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64.xml"/><Relationship Id="rId2" Type="http://schemas.openxmlformats.org/officeDocument/2006/relationships/notesSlide" Target="../notesSlides/notesSlide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4.xml"/><Relationship Id="rId2" Type="http://schemas.openxmlformats.org/officeDocument/2006/relationships/notesSlide" Target="../notesSlides/notesSlide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4.xml"/><Relationship Id="rId2" Type="http://schemas.openxmlformats.org/officeDocument/2006/relationships/notesSlide" Target="../notesSlides/notesSlide20.xml"/><Relationship Id="rId3" Type="http://schemas.openxmlformats.org/officeDocument/2006/relationships/image" Target="../media/image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4.xml"/><Relationship Id="rId2" Type="http://schemas.openxmlformats.org/officeDocument/2006/relationships/notesSlide" Target="../notesSlides/notesSlide21.xml"/><Relationship Id="rId3" Type="http://schemas.openxmlformats.org/officeDocument/2006/relationships/image" Target="../media/image1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4.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4.xml"/><Relationship Id="rId2" Type="http://schemas.openxmlformats.org/officeDocument/2006/relationships/notesSlide" Target="../notesSlides/notesSlide2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4.xml"/><Relationship Id="rId2" Type="http://schemas.openxmlformats.org/officeDocument/2006/relationships/notesSlide" Target="../notesSlides/notesSlide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4.xml"/><Relationship Id="rId2" Type="http://schemas.openxmlformats.org/officeDocument/2006/relationships/notesSlide" Target="../notesSlides/notesSlide2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4.xml"/><Relationship Id="rId2" Type="http://schemas.openxmlformats.org/officeDocument/2006/relationships/notesSlide" Target="../notesSlides/notesSlide26.xml"/><Relationship Id="rId3" Type="http://schemas.openxmlformats.org/officeDocument/2006/relationships/image" Target="../media/image1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4.xml"/><Relationship Id="rId2" Type="http://schemas.openxmlformats.org/officeDocument/2006/relationships/notesSlide" Target="../notesSlides/notesSlide2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4.xml"/><Relationship Id="rId2" Type="http://schemas.openxmlformats.org/officeDocument/2006/relationships/notesSlide" Target="../notesSlides/notesSlide2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4.xml"/><Relationship Id="rId2" Type="http://schemas.openxmlformats.org/officeDocument/2006/relationships/notesSlide" Target="../notesSlides/notesSlide2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4.xml"/><Relationship Id="rId2" Type="http://schemas.openxmlformats.org/officeDocument/2006/relationships/notesSlide" Target="../notesSlides/notesSlide30.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64.xml"/><Relationship Id="rId2" Type="http://schemas.openxmlformats.org/officeDocument/2006/relationships/notesSlide" Target="../notesSlides/notesSlide3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4.xml"/><Relationship Id="rId2"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4.xml"/><Relationship Id="rId2" Type="http://schemas.openxmlformats.org/officeDocument/2006/relationships/notesSlide" Target="../notesSlides/notesSlid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4.xml"/><Relationship Id="rId2" Type="http://schemas.openxmlformats.org/officeDocument/2006/relationships/notesSlide" Target="../notesSlides/notesSlide33.xm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64.xml"/><Relationship Id="rId2" Type="http://schemas.openxmlformats.org/officeDocument/2006/relationships/notesSlide" Target="../notesSlides/notesSlide3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4.xml"/><Relationship Id="rId2" Type="http://schemas.openxmlformats.org/officeDocument/2006/relationships/notesSlide" Target="../notesSlides/notesSlide3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4.xml"/><Relationship Id="rId2" Type="http://schemas.openxmlformats.org/officeDocument/2006/relationships/notesSlide" Target="../notesSlides/notesSlide3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4.xml"/><Relationship Id="rId2" Type="http://schemas.openxmlformats.org/officeDocument/2006/relationships/notesSlide" Target="../notesSlides/notesSlide3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4.xml"/><Relationship Id="rId2" Type="http://schemas.openxmlformats.org/officeDocument/2006/relationships/notesSlide" Target="../notesSlides/notesSlide3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4.xml"/><Relationship Id="rId2" Type="http://schemas.openxmlformats.org/officeDocument/2006/relationships/notesSlide" Target="../notesSlides/notesSlide2.xml"/><Relationship Id="rId3" Type="http://schemas.openxmlformats.org/officeDocument/2006/relationships/image" Target="../media/image4.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4.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oleObject" Target="../embeddings/oleObject1.bin"/><Relationship Id="rId5" Type="http://schemas.openxmlformats.org/officeDocument/2006/relationships/image" Target="../media/image6.png"/><Relationship Id="rId1" Type="http://schemas.openxmlformats.org/officeDocument/2006/relationships/vmlDrawing" Target="../drawings/vmlDrawing1.vml"/><Relationship Id="rId2" Type="http://schemas.openxmlformats.org/officeDocument/2006/relationships/slideLayout" Target="../slideLayouts/slideLayout64.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4" Type="http://schemas.openxmlformats.org/officeDocument/2006/relationships/image" Target="../media/image8.emf"/><Relationship Id="rId1" Type="http://schemas.openxmlformats.org/officeDocument/2006/relationships/slideLayout" Target="../slideLayouts/slideLayout64.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4.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49664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98915" y="1186706"/>
            <a:ext cx="8721321" cy="759264"/>
          </a:xfrm>
        </p:spPr>
        <p:txBody>
          <a:bodyPr>
            <a:noAutofit/>
          </a:bodyPr>
          <a:lstStyle/>
          <a:p>
            <a:pPr fontAlgn="auto">
              <a:spcAft>
                <a:spcPts val="0"/>
              </a:spcAft>
              <a:defRPr/>
            </a:pPr>
            <a:r>
              <a:rPr lang="en-US" dirty="0" smtClean="0"/>
              <a:t>Axillary Management</a:t>
            </a:r>
            <a:br>
              <a:rPr lang="en-US" dirty="0" smtClean="0"/>
            </a:br>
            <a:r>
              <a:rPr lang="en-US" dirty="0" err="1" smtClean="0"/>
              <a:t>Neoadjuvant</a:t>
            </a:r>
            <a:r>
              <a:rPr lang="en-US" dirty="0" smtClean="0"/>
              <a:t> </a:t>
            </a:r>
            <a:r>
              <a:rPr lang="en-US" dirty="0"/>
              <a:t>T</a:t>
            </a:r>
            <a:r>
              <a:rPr lang="en-US" dirty="0" smtClean="0"/>
              <a:t>herapy</a:t>
            </a:r>
          </a:p>
        </p:txBody>
      </p:sp>
      <p:sp>
        <p:nvSpPr>
          <p:cNvPr id="47106" name="Rectangle 3"/>
          <p:cNvSpPr>
            <a:spLocks noGrp="1" noChangeArrowheads="1"/>
          </p:cNvSpPr>
          <p:nvPr>
            <p:ph idx="1"/>
          </p:nvPr>
        </p:nvSpPr>
        <p:spPr>
          <a:xfrm>
            <a:off x="595338" y="2660945"/>
            <a:ext cx="7928474" cy="1536109"/>
          </a:xfrm>
        </p:spPr>
        <p:txBody>
          <a:bodyPr>
            <a:normAutofit/>
          </a:bodyPr>
          <a:lstStyle/>
          <a:p>
            <a:r>
              <a:rPr lang="en-US" sz="1800" dirty="0" smtClean="0"/>
              <a:t>NAC downstages axilla ~ 40% of patients </a:t>
            </a:r>
          </a:p>
          <a:p>
            <a:endParaRPr lang="en-US" sz="1200" dirty="0" smtClean="0"/>
          </a:p>
          <a:p>
            <a:r>
              <a:rPr lang="en-US" sz="1800" dirty="0" smtClean="0"/>
              <a:t>Potential to consider SLNB after NAC – avoid ALND </a:t>
            </a:r>
          </a:p>
          <a:p>
            <a:endParaRPr lang="en-US" sz="1200" dirty="0" smtClean="0"/>
          </a:p>
          <a:p>
            <a:r>
              <a:rPr lang="en-US" sz="1800" dirty="0" smtClean="0"/>
              <a:t>Should management depend on pre-treatment clinical node stage?</a:t>
            </a:r>
          </a:p>
          <a:p>
            <a:pPr marL="457200" lvl="1" indent="0">
              <a:buNone/>
            </a:pPr>
            <a:endParaRPr lang="en-US" sz="1600" dirty="0" smtClean="0"/>
          </a:p>
        </p:txBody>
      </p:sp>
    </p:spTree>
    <p:extLst>
      <p:ext uri="{BB962C8B-B14F-4D97-AF65-F5344CB8AC3E}">
        <p14:creationId xmlns:p14="http://schemas.microsoft.com/office/powerpoint/2010/main" val="237373089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9" name="Rectangle 2"/>
          <p:cNvSpPr>
            <a:spLocks noGrp="1" noChangeArrowheads="1"/>
          </p:cNvSpPr>
          <p:nvPr>
            <p:ph type="title"/>
          </p:nvPr>
        </p:nvSpPr>
        <p:spPr>
          <a:xfrm>
            <a:off x="198915" y="1165510"/>
            <a:ext cx="8721321" cy="759264"/>
          </a:xfrm>
        </p:spPr>
        <p:txBody>
          <a:bodyPr>
            <a:noAutofit/>
          </a:bodyPr>
          <a:lstStyle/>
          <a:p>
            <a:r>
              <a:rPr lang="en-US" dirty="0" smtClean="0">
                <a:cs typeface="Arial" charset="0"/>
              </a:rPr>
              <a:t>Axillary </a:t>
            </a:r>
            <a:r>
              <a:rPr lang="en-US" dirty="0">
                <a:cs typeface="Arial" charset="0"/>
              </a:rPr>
              <a:t>Node </a:t>
            </a:r>
            <a:r>
              <a:rPr lang="en-US" dirty="0" err="1" smtClean="0">
                <a:cs typeface="Arial" charset="0"/>
              </a:rPr>
              <a:t>Downstaging</a:t>
            </a:r>
            <a:r>
              <a:rPr lang="en-US" dirty="0" smtClean="0">
                <a:cs typeface="Arial" charset="0"/>
              </a:rPr>
              <a:t> </a:t>
            </a:r>
            <a:br>
              <a:rPr lang="en-US" dirty="0" smtClean="0">
                <a:cs typeface="Arial" charset="0"/>
              </a:rPr>
            </a:br>
            <a:r>
              <a:rPr lang="en-US" dirty="0" smtClean="0">
                <a:cs typeface="Arial" charset="0"/>
              </a:rPr>
              <a:t>NSABP B18</a:t>
            </a:r>
            <a:endParaRPr lang="en-US" dirty="0">
              <a:cs typeface="Arial" charset="0"/>
            </a:endParaRPr>
          </a:p>
        </p:txBody>
      </p:sp>
      <p:graphicFrame>
        <p:nvGraphicFramePr>
          <p:cNvPr id="507907" name="Group 3"/>
          <p:cNvGraphicFramePr>
            <a:graphicFrameLocks noGrp="1"/>
          </p:cNvGraphicFramePr>
          <p:nvPr>
            <p:ph idx="1"/>
            <p:extLst>
              <p:ext uri="{D42A27DB-BD31-4B8C-83A1-F6EECF244321}">
                <p14:modId xmlns:p14="http://schemas.microsoft.com/office/powerpoint/2010/main" val="457286743"/>
              </p:ext>
            </p:extLst>
          </p:nvPr>
        </p:nvGraphicFramePr>
        <p:xfrm>
          <a:off x="94179" y="2307160"/>
          <a:ext cx="8721725" cy="2523079"/>
        </p:xfrm>
        <a:graphic>
          <a:graphicData uri="http://schemas.openxmlformats.org/drawingml/2006/table">
            <a:tbl>
              <a:tblPr>
                <a:tableStyleId>{5C22544A-7EE6-4342-B048-85BDC9FD1C3A}</a:tableStyleId>
              </a:tblPr>
              <a:tblGrid>
                <a:gridCol w="2592945"/>
                <a:gridCol w="3221538"/>
                <a:gridCol w="2907242"/>
              </a:tblGrid>
              <a:tr h="618854">
                <a:tc>
                  <a:txBody>
                    <a:bodyPr/>
                    <a:lstStyle/>
                    <a:p>
                      <a:pPr marL="0" marR="0" lvl="0" indent="0" algn="ctr" defTabSz="914400" rtl="0" eaLnBrk="0" fontAlgn="base" latinLnBrk="0" hangingPunct="0">
                        <a:lnSpc>
                          <a:spcPct val="100000"/>
                        </a:lnSpc>
                        <a:spcBef>
                          <a:spcPts val="0"/>
                        </a:spcBef>
                        <a:spcAft>
                          <a:spcPct val="0"/>
                        </a:spcAft>
                        <a:buClrTx/>
                        <a:buSzTx/>
                        <a:buFontTx/>
                        <a:buNone/>
                        <a:tabLst/>
                      </a:pPr>
                      <a:endParaRPr kumimoji="0" lang="en-US" sz="1800" b="1" i="0" u="none" strike="noStrike" cap="none" normalizeH="0" baseline="0" dirty="0" smtClean="0">
                        <a:ln>
                          <a:noFill/>
                        </a:ln>
                        <a:solidFill>
                          <a:srgbClr val="336666"/>
                        </a:solidFill>
                        <a:effectLst/>
                        <a:latin typeface="Arial" pitchFamily="34" charset="0"/>
                        <a:cs typeface="Arial" pitchFamily="34" charset="0"/>
                      </a:endParaRPr>
                    </a:p>
                  </a:txBody>
                  <a:tcPr marL="83812" marR="83812" marT="45723" marB="45723" horzOverflow="overflow">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ts val="0"/>
                        </a:spcBef>
                        <a:spcAft>
                          <a:spcPct val="0"/>
                        </a:spcAft>
                        <a:buClrTx/>
                        <a:buSzTx/>
                        <a:buFontTx/>
                        <a:buNone/>
                        <a:tabLst/>
                      </a:pPr>
                      <a:r>
                        <a:rPr kumimoji="0" lang="en-US" sz="1800" u="none" strike="noStrike" cap="none" normalizeH="0" baseline="0" dirty="0" smtClean="0">
                          <a:ln>
                            <a:noFill/>
                          </a:ln>
                          <a:solidFill>
                            <a:schemeClr val="bg1"/>
                          </a:solidFill>
                          <a:effectLst/>
                        </a:rPr>
                        <a:t>Surgery first</a:t>
                      </a:r>
                    </a:p>
                    <a:p>
                      <a:pPr marL="0" marR="0" lvl="0" indent="0" algn="ctr" defTabSz="914400" rtl="0" eaLnBrk="0" fontAlgn="base" latinLnBrk="0" hangingPunct="0">
                        <a:lnSpc>
                          <a:spcPct val="100000"/>
                        </a:lnSpc>
                        <a:spcBef>
                          <a:spcPts val="0"/>
                        </a:spcBef>
                        <a:spcAft>
                          <a:spcPct val="0"/>
                        </a:spcAft>
                        <a:buClrTx/>
                        <a:buSzTx/>
                        <a:buFontTx/>
                        <a:buNone/>
                        <a:tabLst/>
                      </a:pPr>
                      <a:r>
                        <a:rPr kumimoji="0" lang="en-US" sz="1800" u="none" strike="noStrike" cap="none" normalizeH="0" baseline="0" dirty="0" smtClean="0">
                          <a:ln>
                            <a:noFill/>
                          </a:ln>
                          <a:solidFill>
                            <a:schemeClr val="bg1"/>
                          </a:solidFill>
                          <a:effectLst/>
                        </a:rPr>
                        <a:t>(n = 743)</a:t>
                      </a:r>
                      <a:endParaRPr kumimoji="0" lang="en-US" sz="1800" b="1" i="0" u="none" strike="noStrike" cap="none" normalizeH="0" baseline="0" dirty="0" smtClean="0">
                        <a:ln>
                          <a:noFill/>
                        </a:ln>
                        <a:solidFill>
                          <a:schemeClr val="bg1"/>
                        </a:solidFill>
                        <a:effectLst/>
                        <a:latin typeface="Arial" pitchFamily="34" charset="0"/>
                        <a:cs typeface="Arial" pitchFamily="34" charset="0"/>
                      </a:endParaRPr>
                    </a:p>
                  </a:txBody>
                  <a:tcPr marL="83812" marR="83812" marT="45723" marB="45723" horzOverflow="overflow">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ts val="0"/>
                        </a:spcBef>
                        <a:spcAft>
                          <a:spcPct val="0"/>
                        </a:spcAft>
                        <a:buClrTx/>
                        <a:buSzTx/>
                        <a:buFontTx/>
                        <a:buNone/>
                        <a:tabLst/>
                      </a:pPr>
                      <a:r>
                        <a:rPr kumimoji="0" lang="en-US" sz="1800" u="none" strike="noStrike" cap="none" normalizeH="0" baseline="0" dirty="0" smtClean="0">
                          <a:ln>
                            <a:noFill/>
                          </a:ln>
                          <a:solidFill>
                            <a:schemeClr val="bg1"/>
                          </a:solidFill>
                          <a:effectLst/>
                        </a:rPr>
                        <a:t>Chemo first</a:t>
                      </a:r>
                    </a:p>
                    <a:p>
                      <a:pPr marL="0" marR="0" lvl="0" indent="0" algn="ctr" defTabSz="914400" rtl="0" eaLnBrk="0" fontAlgn="base" latinLnBrk="0" hangingPunct="0">
                        <a:lnSpc>
                          <a:spcPct val="100000"/>
                        </a:lnSpc>
                        <a:spcBef>
                          <a:spcPts val="0"/>
                        </a:spcBef>
                        <a:spcAft>
                          <a:spcPct val="0"/>
                        </a:spcAft>
                        <a:buClrTx/>
                        <a:buSzTx/>
                        <a:buFontTx/>
                        <a:buNone/>
                        <a:tabLst/>
                      </a:pPr>
                      <a:r>
                        <a:rPr kumimoji="0" lang="en-US" sz="1800" u="none" strike="noStrike" cap="none" normalizeH="0" baseline="0" dirty="0" smtClean="0">
                          <a:ln>
                            <a:noFill/>
                          </a:ln>
                          <a:solidFill>
                            <a:schemeClr val="bg1"/>
                          </a:solidFill>
                          <a:effectLst/>
                        </a:rPr>
                        <a:t>(n = 735)</a:t>
                      </a:r>
                      <a:endParaRPr kumimoji="0" lang="en-US" sz="1800" b="1" i="0" u="none" strike="noStrike" cap="none" normalizeH="0" baseline="0" dirty="0" smtClean="0">
                        <a:ln>
                          <a:noFill/>
                        </a:ln>
                        <a:solidFill>
                          <a:schemeClr val="bg1"/>
                        </a:solidFill>
                        <a:effectLst/>
                        <a:latin typeface="Arial" pitchFamily="34" charset="0"/>
                        <a:cs typeface="Arial" pitchFamily="34" charset="0"/>
                      </a:endParaRPr>
                    </a:p>
                  </a:txBody>
                  <a:tcPr marL="83812" marR="83812" marT="45723" marB="45723" horzOverflow="overflow">
                    <a:solidFill>
                      <a:schemeClr val="tx2">
                        <a:lumMod val="60000"/>
                        <a:lumOff val="40000"/>
                      </a:schemeClr>
                    </a:solidFill>
                  </a:tcPr>
                </a:tc>
              </a:tr>
              <a:tr h="345133">
                <a:tc>
                  <a:txBody>
                    <a:bodyPr/>
                    <a:lstStyle/>
                    <a:p>
                      <a:pPr marL="0" marR="0" lvl="0" indent="0" algn="l" defTabSz="914400" rtl="0" eaLnBrk="0" fontAlgn="base" latinLnBrk="0" hangingPunct="0">
                        <a:lnSpc>
                          <a:spcPct val="100000"/>
                        </a:lnSpc>
                        <a:spcBef>
                          <a:spcPts val="0"/>
                        </a:spcBef>
                        <a:spcAft>
                          <a:spcPct val="0"/>
                        </a:spcAft>
                        <a:buClrTx/>
                        <a:buSzTx/>
                        <a:buFontTx/>
                        <a:buNone/>
                        <a:tabLst/>
                      </a:pPr>
                      <a:r>
                        <a:rPr kumimoji="0" lang="en-US" sz="1800" u="none" strike="noStrike" cap="none" normalizeH="0" baseline="0" dirty="0" smtClean="0">
                          <a:ln>
                            <a:noFill/>
                          </a:ln>
                          <a:effectLst/>
                        </a:rPr>
                        <a:t>Overall node +</a:t>
                      </a:r>
                      <a:endParaRPr kumimoji="0" lang="en-US" sz="1800" b="1" i="0" u="none" strike="noStrike" cap="none" normalizeH="0" baseline="0" dirty="0" smtClean="0">
                        <a:ln>
                          <a:noFill/>
                        </a:ln>
                        <a:solidFill>
                          <a:srgbClr val="000000"/>
                        </a:solidFill>
                        <a:effectLst/>
                        <a:latin typeface="Arial" pitchFamily="34" charset="0"/>
                        <a:cs typeface="Arial" pitchFamily="34" charset="0"/>
                      </a:endParaRPr>
                    </a:p>
                  </a:txBody>
                  <a:tcPr marL="83812" marR="83812" marT="45723" marB="45723" horzOverflow="overflow">
                    <a:solidFill>
                      <a:schemeClr val="bg1">
                        <a:lumMod val="85000"/>
                      </a:schemeClr>
                    </a:solidFill>
                  </a:tcPr>
                </a:tc>
                <a:tc>
                  <a:txBody>
                    <a:bodyPr/>
                    <a:lstStyle/>
                    <a:p>
                      <a:pPr marL="0" marR="0" lvl="0" indent="0" algn="ctr" defTabSz="914400" rtl="0" eaLnBrk="0" fontAlgn="base" latinLnBrk="0" hangingPunct="0">
                        <a:lnSpc>
                          <a:spcPct val="100000"/>
                        </a:lnSpc>
                        <a:spcBef>
                          <a:spcPts val="0"/>
                        </a:spcBef>
                        <a:spcAft>
                          <a:spcPct val="0"/>
                        </a:spcAft>
                        <a:buClrTx/>
                        <a:buSzTx/>
                        <a:buFontTx/>
                        <a:buNone/>
                        <a:tabLst/>
                      </a:pPr>
                      <a:r>
                        <a:rPr kumimoji="0" lang="en-US" sz="1800" u="none" strike="noStrike" cap="none" normalizeH="0" baseline="0" dirty="0" smtClean="0">
                          <a:ln>
                            <a:noFill/>
                          </a:ln>
                          <a:effectLst/>
                        </a:rPr>
                        <a:t>57%</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txBody>
                  <a:tcPr marL="83812" marR="83812" marT="45723" marB="45723" horzOverflow="overflow">
                    <a:solidFill>
                      <a:schemeClr val="bg1">
                        <a:lumMod val="85000"/>
                      </a:schemeClr>
                    </a:solidFill>
                  </a:tcPr>
                </a:tc>
                <a:tc>
                  <a:txBody>
                    <a:bodyPr/>
                    <a:lstStyle/>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800" u="none" strike="noStrike" cap="none" normalizeH="0" baseline="0" dirty="0" smtClean="0">
                          <a:ln>
                            <a:noFill/>
                          </a:ln>
                          <a:effectLst/>
                        </a:rPr>
                        <a:t>41%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txBody>
                  <a:tcPr marL="83812" marR="83812" marT="45723" marB="45723" horzOverflow="overflow">
                    <a:solidFill>
                      <a:schemeClr val="bg1">
                        <a:lumMod val="85000"/>
                      </a:schemeClr>
                    </a:solidFill>
                  </a:tcPr>
                </a:tc>
              </a:tr>
              <a:tr h="345133">
                <a:tc>
                  <a:txBody>
                    <a:bodyPr/>
                    <a:lstStyle/>
                    <a:p>
                      <a:pPr marL="0" marR="0" lvl="0" indent="0" algn="l" defTabSz="914400" rtl="0" eaLnBrk="0" fontAlgn="base" latinLnBrk="0" hangingPunct="0">
                        <a:lnSpc>
                          <a:spcPct val="100000"/>
                        </a:lnSpc>
                        <a:spcBef>
                          <a:spcPts val="0"/>
                        </a:spcBef>
                        <a:spcAft>
                          <a:spcPct val="0"/>
                        </a:spcAft>
                        <a:buClrTx/>
                        <a:buSzTx/>
                        <a:buFontTx/>
                        <a:buNone/>
                        <a:tabLst/>
                      </a:pPr>
                      <a:r>
                        <a:rPr kumimoji="0" lang="en-US" sz="1800" u="none" strike="noStrike" cap="none" normalizeH="0" baseline="0" dirty="0" smtClean="0">
                          <a:ln>
                            <a:noFill/>
                          </a:ln>
                          <a:effectLst/>
                        </a:rPr>
                        <a:t>1-3 nodes +</a:t>
                      </a:r>
                      <a:endParaRPr kumimoji="0" lang="en-US" sz="1800" b="1" i="0" u="none" strike="noStrike" cap="none" normalizeH="0" baseline="0" dirty="0" smtClean="0">
                        <a:ln>
                          <a:noFill/>
                        </a:ln>
                        <a:solidFill>
                          <a:srgbClr val="000000"/>
                        </a:solidFill>
                        <a:effectLst/>
                        <a:latin typeface="Arial" pitchFamily="34" charset="0"/>
                        <a:cs typeface="Arial" pitchFamily="34" charset="0"/>
                      </a:endParaRPr>
                    </a:p>
                  </a:txBody>
                  <a:tcPr marL="83812" marR="83812" marT="45723" marB="45723" horzOverflow="overflow">
                    <a:solidFill>
                      <a:schemeClr val="bg1">
                        <a:lumMod val="95000"/>
                      </a:schemeClr>
                    </a:solidFill>
                  </a:tcPr>
                </a:tc>
                <a:tc>
                  <a:txBody>
                    <a:bodyPr/>
                    <a:lstStyle/>
                    <a:p>
                      <a:pPr marL="0" marR="0" lvl="0" indent="0" algn="ctr" defTabSz="914400" rtl="0" eaLnBrk="0" fontAlgn="base" latinLnBrk="0" hangingPunct="0">
                        <a:lnSpc>
                          <a:spcPct val="100000"/>
                        </a:lnSpc>
                        <a:spcBef>
                          <a:spcPts val="0"/>
                        </a:spcBef>
                        <a:spcAft>
                          <a:spcPct val="0"/>
                        </a:spcAft>
                        <a:buClrTx/>
                        <a:buSzTx/>
                        <a:buFontTx/>
                        <a:buNone/>
                        <a:tabLst/>
                      </a:pPr>
                      <a:r>
                        <a:rPr kumimoji="0" lang="en-US" sz="1800" u="none" strike="noStrike" cap="none" normalizeH="0" baseline="0" dirty="0" smtClean="0">
                          <a:ln>
                            <a:noFill/>
                          </a:ln>
                          <a:effectLst/>
                        </a:rPr>
                        <a:t>30%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txBody>
                  <a:tcPr marL="83812" marR="83812" marT="45723" marB="45723" horzOverflow="overflow">
                    <a:solidFill>
                      <a:schemeClr val="bg1">
                        <a:lumMod val="95000"/>
                      </a:schemeClr>
                    </a:solidFill>
                  </a:tcPr>
                </a:tc>
                <a:tc>
                  <a:txBody>
                    <a:bodyPr/>
                    <a:lstStyle/>
                    <a:p>
                      <a:pPr marL="0" marR="0" lvl="0" indent="0" algn="ctr" defTabSz="914400" rtl="0" eaLnBrk="0" fontAlgn="base" latinLnBrk="0" hangingPunct="0">
                        <a:lnSpc>
                          <a:spcPct val="100000"/>
                        </a:lnSpc>
                        <a:spcBef>
                          <a:spcPts val="0"/>
                        </a:spcBef>
                        <a:spcAft>
                          <a:spcPct val="0"/>
                        </a:spcAft>
                        <a:buClrTx/>
                        <a:buSzTx/>
                        <a:buFontTx/>
                        <a:buNone/>
                        <a:tabLst/>
                      </a:pPr>
                      <a:r>
                        <a:rPr kumimoji="0" lang="en-US" sz="1800" u="none" strike="noStrike" cap="none" normalizeH="0" baseline="0" dirty="0" smtClean="0">
                          <a:ln>
                            <a:noFill/>
                          </a:ln>
                          <a:effectLst/>
                        </a:rPr>
                        <a:t>24%</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txBody>
                  <a:tcPr marL="83812" marR="83812" marT="45723" marB="45723" horzOverflow="overflow">
                    <a:solidFill>
                      <a:schemeClr val="bg1">
                        <a:lumMod val="95000"/>
                      </a:schemeClr>
                    </a:solidFill>
                  </a:tcPr>
                </a:tc>
              </a:tr>
              <a:tr h="345133">
                <a:tc>
                  <a:txBody>
                    <a:bodyPr/>
                    <a:lstStyle/>
                    <a:p>
                      <a:pPr marL="0" marR="0" lvl="0" indent="0" algn="l" defTabSz="914400" rtl="0" eaLnBrk="0" fontAlgn="base" latinLnBrk="0" hangingPunct="0">
                        <a:lnSpc>
                          <a:spcPct val="100000"/>
                        </a:lnSpc>
                        <a:spcBef>
                          <a:spcPts val="0"/>
                        </a:spcBef>
                        <a:spcAft>
                          <a:spcPct val="0"/>
                        </a:spcAft>
                        <a:buClrTx/>
                        <a:buSzTx/>
                        <a:buFontTx/>
                        <a:buNone/>
                        <a:tabLst/>
                      </a:pPr>
                      <a:r>
                        <a:rPr kumimoji="0" lang="en-US" sz="1800" u="none" strike="noStrike" cap="none" normalizeH="0" baseline="0" dirty="0" smtClean="0">
                          <a:ln>
                            <a:noFill/>
                          </a:ln>
                          <a:effectLst/>
                        </a:rPr>
                        <a:t>4-9 nodes +</a:t>
                      </a:r>
                      <a:endParaRPr kumimoji="0" lang="en-US" sz="1800" b="1" i="0" u="none" strike="noStrike" cap="none" normalizeH="0" baseline="0" dirty="0" smtClean="0">
                        <a:ln>
                          <a:noFill/>
                        </a:ln>
                        <a:solidFill>
                          <a:srgbClr val="000000"/>
                        </a:solidFill>
                        <a:effectLst/>
                        <a:latin typeface="Arial" pitchFamily="34" charset="0"/>
                        <a:cs typeface="Arial" pitchFamily="34" charset="0"/>
                      </a:endParaRPr>
                    </a:p>
                  </a:txBody>
                  <a:tcPr marL="83812" marR="83812" marT="45723" marB="45723" horzOverflow="overflow">
                    <a:solidFill>
                      <a:srgbClr val="D9D9D9"/>
                    </a:solidFill>
                  </a:tcPr>
                </a:tc>
                <a:tc>
                  <a:txBody>
                    <a:bodyPr/>
                    <a:lstStyle/>
                    <a:p>
                      <a:pPr marL="0" marR="0" lvl="0" indent="0" algn="ctr" defTabSz="914400" rtl="0" eaLnBrk="0" fontAlgn="base" latinLnBrk="0" hangingPunct="0">
                        <a:lnSpc>
                          <a:spcPct val="100000"/>
                        </a:lnSpc>
                        <a:spcBef>
                          <a:spcPts val="0"/>
                        </a:spcBef>
                        <a:spcAft>
                          <a:spcPct val="0"/>
                        </a:spcAft>
                        <a:buClrTx/>
                        <a:buSzTx/>
                        <a:buFontTx/>
                        <a:buNone/>
                        <a:tabLst/>
                      </a:pPr>
                      <a:r>
                        <a:rPr kumimoji="0" lang="en-US" sz="1800" u="none" strike="noStrike" cap="none" normalizeH="0" baseline="0" dirty="0" smtClean="0">
                          <a:ln>
                            <a:noFill/>
                          </a:ln>
                          <a:effectLst/>
                        </a:rPr>
                        <a:t>17%</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txBody>
                  <a:tcPr marL="83812" marR="83812" marT="45723" marB="45723" horzOverflow="overflow">
                    <a:solidFill>
                      <a:srgbClr val="D9D9D9"/>
                    </a:solidFill>
                  </a:tcPr>
                </a:tc>
                <a:tc>
                  <a:txBody>
                    <a:bodyPr/>
                    <a:lstStyle/>
                    <a:p>
                      <a:pPr marL="0" marR="0" lvl="0" indent="0" algn="ctr" defTabSz="914400" rtl="0" eaLnBrk="0" fontAlgn="base" latinLnBrk="0" hangingPunct="0">
                        <a:lnSpc>
                          <a:spcPct val="100000"/>
                        </a:lnSpc>
                        <a:spcBef>
                          <a:spcPts val="0"/>
                        </a:spcBef>
                        <a:spcAft>
                          <a:spcPct val="0"/>
                        </a:spcAft>
                        <a:buClrTx/>
                        <a:buSzTx/>
                        <a:buFontTx/>
                        <a:buNone/>
                        <a:tabLst/>
                      </a:pPr>
                      <a:r>
                        <a:rPr kumimoji="0" lang="en-US" sz="1800" u="none" strike="noStrike" cap="none" normalizeH="0" baseline="0" dirty="0" smtClean="0">
                          <a:ln>
                            <a:noFill/>
                          </a:ln>
                          <a:effectLst/>
                        </a:rPr>
                        <a:t>12%</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txBody>
                  <a:tcPr marL="83812" marR="83812" marT="45723" marB="45723" horzOverflow="overflow">
                    <a:solidFill>
                      <a:srgbClr val="D9D9D9"/>
                    </a:solidFill>
                  </a:tcPr>
                </a:tc>
              </a:tr>
              <a:tr h="345133">
                <a:tc>
                  <a:txBody>
                    <a:bodyPr/>
                    <a:lstStyle/>
                    <a:p>
                      <a:pPr marL="0" marR="0" lvl="0" indent="0" algn="l" defTabSz="914400" rtl="0" eaLnBrk="0" fontAlgn="base" latinLnBrk="0" hangingPunct="0">
                        <a:lnSpc>
                          <a:spcPct val="100000"/>
                        </a:lnSpc>
                        <a:spcBef>
                          <a:spcPts val="0"/>
                        </a:spcBef>
                        <a:spcAft>
                          <a:spcPct val="0"/>
                        </a:spcAft>
                        <a:buClrTx/>
                        <a:buSzTx/>
                        <a:buFontTx/>
                        <a:buNone/>
                        <a:tabLst/>
                      </a:pPr>
                      <a:r>
                        <a:rPr kumimoji="0" lang="en-US" sz="1800" u="none" strike="noStrike" cap="none" normalizeH="0" baseline="0" dirty="0" smtClean="0">
                          <a:ln>
                            <a:noFill/>
                          </a:ln>
                          <a:effectLst/>
                        </a:rPr>
                        <a:t>&gt; 10 nodes +</a:t>
                      </a:r>
                      <a:endParaRPr kumimoji="0" lang="en-US" sz="1800" b="1" i="0" u="none" strike="noStrike" cap="none" normalizeH="0" baseline="0" dirty="0" smtClean="0">
                        <a:ln>
                          <a:noFill/>
                        </a:ln>
                        <a:solidFill>
                          <a:srgbClr val="000000"/>
                        </a:solidFill>
                        <a:effectLst/>
                        <a:latin typeface="Arial" pitchFamily="34" charset="0"/>
                        <a:cs typeface="Arial" pitchFamily="34" charset="0"/>
                      </a:endParaRPr>
                    </a:p>
                  </a:txBody>
                  <a:tcPr marL="83812" marR="83812" marT="45723" marB="45723" horzOverflow="overflow"/>
                </a:tc>
                <a:tc>
                  <a:txBody>
                    <a:bodyPr/>
                    <a:lstStyle/>
                    <a:p>
                      <a:pPr marL="0" marR="0" lvl="0" indent="0" algn="ctr" defTabSz="914400" rtl="0" eaLnBrk="0" fontAlgn="base" latinLnBrk="0" hangingPunct="0">
                        <a:lnSpc>
                          <a:spcPct val="100000"/>
                        </a:lnSpc>
                        <a:spcBef>
                          <a:spcPts val="0"/>
                        </a:spcBef>
                        <a:spcAft>
                          <a:spcPct val="0"/>
                        </a:spcAft>
                        <a:buClrTx/>
                        <a:buSzTx/>
                        <a:buFontTx/>
                        <a:buNone/>
                        <a:tabLst/>
                      </a:pPr>
                      <a:r>
                        <a:rPr kumimoji="0" lang="en-US" sz="1800" u="none" strike="noStrike" cap="none" normalizeH="0" baseline="0" dirty="0" smtClean="0">
                          <a:ln>
                            <a:noFill/>
                          </a:ln>
                          <a:effectLst/>
                        </a:rPr>
                        <a:t>10%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txBody>
                  <a:tcPr marL="83812" marR="83812" marT="45723" marB="45723" horzOverflow="overflow"/>
                </a:tc>
                <a:tc>
                  <a:txBody>
                    <a:bodyPr/>
                    <a:lstStyle/>
                    <a:p>
                      <a:pPr marL="0" marR="0" lvl="0" indent="0" algn="ctr" defTabSz="914400" rtl="0" eaLnBrk="0" fontAlgn="base" latinLnBrk="0" hangingPunct="0">
                        <a:lnSpc>
                          <a:spcPct val="100000"/>
                        </a:lnSpc>
                        <a:spcBef>
                          <a:spcPts val="0"/>
                        </a:spcBef>
                        <a:spcAft>
                          <a:spcPct val="0"/>
                        </a:spcAft>
                        <a:buClrTx/>
                        <a:buSzTx/>
                        <a:buFontTx/>
                        <a:buNone/>
                        <a:tabLst/>
                      </a:pPr>
                      <a:r>
                        <a:rPr kumimoji="0" lang="en-US" sz="1800" u="none" strike="noStrike" cap="none" normalizeH="0" baseline="0" dirty="0" smtClean="0">
                          <a:ln>
                            <a:noFill/>
                          </a:ln>
                          <a:effectLst/>
                        </a:rPr>
                        <a:t>4%</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txBody>
                  <a:tcPr marL="83812" marR="83812" marT="45723" marB="45723" horzOverflow="overflow"/>
                </a:tc>
              </a:tr>
              <a:tr h="419929">
                <a:tc>
                  <a:txBody>
                    <a:bodyPr/>
                    <a:lstStyle/>
                    <a:p>
                      <a:endParaRPr lang="en-US" sz="1600" dirty="0">
                        <a:solidFill>
                          <a:srgbClr val="000000"/>
                        </a:solidFill>
                      </a:endParaRPr>
                    </a:p>
                  </a:txBody>
                  <a:tcPr marL="83812" marR="83812" marT="45723" marB="45723" horzOverflow="overflow">
                    <a:solidFill>
                      <a:srgbClr val="D9D9D9"/>
                    </a:solidFill>
                  </a:tcPr>
                </a:tc>
                <a:tc>
                  <a:txBody>
                    <a:bodyPr/>
                    <a:lstStyle/>
                    <a:p>
                      <a:endParaRPr lang="en-US" sz="1600" dirty="0">
                        <a:solidFill>
                          <a:schemeClr val="tx1"/>
                        </a:solidFill>
                      </a:endParaRPr>
                    </a:p>
                  </a:txBody>
                  <a:tcPr marL="83812" marR="83812" marT="45723" marB="45723" horzOverflow="overflow">
                    <a:solidFill>
                      <a:srgbClr val="D9D9D9"/>
                    </a:solidFill>
                  </a:tcPr>
                </a:tc>
                <a:tc>
                  <a:txBody>
                    <a:bodyPr/>
                    <a:lstStyle/>
                    <a:p>
                      <a:pPr marL="0" marR="0" lvl="0" indent="0" algn="ctr" defTabSz="914400" rtl="0" eaLnBrk="0" fontAlgn="base" latinLnBrk="0" hangingPunct="0">
                        <a:lnSpc>
                          <a:spcPct val="100000"/>
                        </a:lnSpc>
                        <a:spcBef>
                          <a:spcPts val="0"/>
                        </a:spcBef>
                        <a:spcAft>
                          <a:spcPct val="0"/>
                        </a:spcAft>
                        <a:buClrTx/>
                        <a:buSzTx/>
                        <a:buFontTx/>
                        <a:buNone/>
                        <a:tabLst/>
                      </a:pPr>
                      <a:r>
                        <a:rPr kumimoji="0" lang="en-US" sz="1800" u="none" strike="noStrike" cap="none" normalizeH="0" baseline="0" dirty="0" smtClean="0">
                          <a:ln>
                            <a:noFill/>
                          </a:ln>
                          <a:effectLst/>
                        </a:rPr>
                        <a:t>p &lt; 0.001</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txBody>
                  <a:tcPr marL="83812" marR="83812" marT="45723" marB="45723" horzOverflow="overflow">
                    <a:solidFill>
                      <a:srgbClr val="D9D9D9"/>
                    </a:solidFill>
                  </a:tcPr>
                </a:tc>
              </a:tr>
            </a:tbl>
          </a:graphicData>
        </a:graphic>
      </p:graphicFrame>
      <p:sp>
        <p:nvSpPr>
          <p:cNvPr id="152578" name="Footer Placeholder 4"/>
          <p:cNvSpPr>
            <a:spLocks noGrp="1"/>
          </p:cNvSpPr>
          <p:nvPr>
            <p:ph type="ftr" sz="quarter" idx="11"/>
          </p:nvPr>
        </p:nvSpPr>
        <p:spPr>
          <a:xfrm>
            <a:off x="838200" y="6477000"/>
            <a:ext cx="5372992" cy="1697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800" b="1">
                <a:solidFill>
                  <a:schemeClr val="tx1"/>
                </a:solidFill>
                <a:latin typeface="Arial" charset="0"/>
                <a:ea typeface="ＭＳ Ｐゴシック" charset="0"/>
                <a:cs typeface="ＭＳ Ｐゴシック" charset="0"/>
              </a:defRPr>
            </a:lvl1pPr>
            <a:lvl2pPr marL="742950" indent="-285750" eaLnBrk="0" hangingPunct="0">
              <a:defRPr sz="4800" b="1">
                <a:solidFill>
                  <a:schemeClr val="tx1"/>
                </a:solidFill>
                <a:latin typeface="Arial" charset="0"/>
                <a:ea typeface="ＭＳ Ｐゴシック" charset="0"/>
              </a:defRPr>
            </a:lvl2pPr>
            <a:lvl3pPr marL="1143000" indent="-228600" eaLnBrk="0" hangingPunct="0">
              <a:defRPr sz="4800" b="1">
                <a:solidFill>
                  <a:schemeClr val="tx1"/>
                </a:solidFill>
                <a:latin typeface="Arial" charset="0"/>
                <a:ea typeface="ＭＳ Ｐゴシック" charset="0"/>
              </a:defRPr>
            </a:lvl3pPr>
            <a:lvl4pPr marL="1600200" indent="-228600" eaLnBrk="0" hangingPunct="0">
              <a:defRPr sz="4800" b="1">
                <a:solidFill>
                  <a:schemeClr val="tx1"/>
                </a:solidFill>
                <a:latin typeface="Arial" charset="0"/>
                <a:ea typeface="ＭＳ Ｐゴシック" charset="0"/>
              </a:defRPr>
            </a:lvl4pPr>
            <a:lvl5pPr marL="2057400" indent="-228600" eaLnBrk="0" hangingPunct="0">
              <a:defRPr sz="4800" b="1">
                <a:solidFill>
                  <a:schemeClr val="tx1"/>
                </a:solidFill>
                <a:latin typeface="Arial" charset="0"/>
                <a:ea typeface="ＭＳ Ｐゴシック" charset="0"/>
              </a:defRPr>
            </a:lvl5pPr>
            <a:lvl6pPr marL="2514600" indent="-228600" eaLnBrk="0" fontAlgn="base" hangingPunct="0">
              <a:spcBef>
                <a:spcPct val="0"/>
              </a:spcBef>
              <a:spcAft>
                <a:spcPct val="0"/>
              </a:spcAft>
              <a:defRPr sz="4800" b="1">
                <a:solidFill>
                  <a:schemeClr val="tx1"/>
                </a:solidFill>
                <a:latin typeface="Arial" charset="0"/>
                <a:ea typeface="ＭＳ Ｐゴシック" charset="0"/>
              </a:defRPr>
            </a:lvl6pPr>
            <a:lvl7pPr marL="2971800" indent="-228600" eaLnBrk="0" fontAlgn="base" hangingPunct="0">
              <a:spcBef>
                <a:spcPct val="0"/>
              </a:spcBef>
              <a:spcAft>
                <a:spcPct val="0"/>
              </a:spcAft>
              <a:defRPr sz="4800" b="1">
                <a:solidFill>
                  <a:schemeClr val="tx1"/>
                </a:solidFill>
                <a:latin typeface="Arial" charset="0"/>
                <a:ea typeface="ＭＳ Ｐゴシック" charset="0"/>
              </a:defRPr>
            </a:lvl7pPr>
            <a:lvl8pPr marL="3429000" indent="-228600" eaLnBrk="0" fontAlgn="base" hangingPunct="0">
              <a:spcBef>
                <a:spcPct val="0"/>
              </a:spcBef>
              <a:spcAft>
                <a:spcPct val="0"/>
              </a:spcAft>
              <a:defRPr sz="4800" b="1">
                <a:solidFill>
                  <a:schemeClr val="tx1"/>
                </a:solidFill>
                <a:latin typeface="Arial" charset="0"/>
                <a:ea typeface="ＭＳ Ｐゴシック" charset="0"/>
              </a:defRPr>
            </a:lvl8pPr>
            <a:lvl9pPr marL="3886200" indent="-228600" eaLnBrk="0" fontAlgn="base" hangingPunct="0">
              <a:spcBef>
                <a:spcPct val="0"/>
              </a:spcBef>
              <a:spcAft>
                <a:spcPct val="0"/>
              </a:spcAft>
              <a:defRPr sz="4800" b="1">
                <a:solidFill>
                  <a:schemeClr val="tx1"/>
                </a:solidFill>
                <a:latin typeface="Arial" charset="0"/>
                <a:ea typeface="ＭＳ Ｐゴシック" charset="0"/>
              </a:defRPr>
            </a:lvl9pPr>
          </a:lstStyle>
          <a:p>
            <a:pPr algn="l" eaLnBrk="1" hangingPunct="1"/>
            <a:r>
              <a:rPr lang="en-US" sz="1050" b="0" dirty="0">
                <a:solidFill>
                  <a:srgbClr val="1F497D"/>
                </a:solidFill>
                <a:latin typeface="Calibri"/>
                <a:cs typeface="Calibri"/>
              </a:rPr>
              <a:t>Fisher B, J </a:t>
            </a:r>
            <a:r>
              <a:rPr lang="en-US" sz="1050" b="0" dirty="0" err="1">
                <a:solidFill>
                  <a:srgbClr val="1F497D"/>
                </a:solidFill>
                <a:latin typeface="Calibri"/>
                <a:cs typeface="Calibri"/>
              </a:rPr>
              <a:t>Clin</a:t>
            </a:r>
            <a:r>
              <a:rPr lang="en-US" sz="1050" b="0" dirty="0">
                <a:solidFill>
                  <a:srgbClr val="1F497D"/>
                </a:solidFill>
                <a:latin typeface="Calibri"/>
                <a:cs typeface="Calibri"/>
              </a:rPr>
              <a:t> </a:t>
            </a:r>
            <a:r>
              <a:rPr lang="en-US" sz="1050" b="0" dirty="0" err="1">
                <a:solidFill>
                  <a:srgbClr val="1F497D"/>
                </a:solidFill>
                <a:latin typeface="Calibri"/>
                <a:cs typeface="Calibri"/>
              </a:rPr>
              <a:t>Oncol</a:t>
            </a:r>
            <a:r>
              <a:rPr lang="en-US" sz="1050" b="0" dirty="0">
                <a:solidFill>
                  <a:srgbClr val="1F497D"/>
                </a:solidFill>
                <a:latin typeface="Calibri"/>
                <a:cs typeface="Calibri"/>
              </a:rPr>
              <a:t> 1997;15:2483</a:t>
            </a:r>
          </a:p>
        </p:txBody>
      </p:sp>
      <p:sp>
        <p:nvSpPr>
          <p:cNvPr id="2" name="TextBox 1"/>
          <p:cNvSpPr txBox="1"/>
          <p:nvPr/>
        </p:nvSpPr>
        <p:spPr>
          <a:xfrm>
            <a:off x="2124680" y="4830239"/>
            <a:ext cx="4894639" cy="369332"/>
          </a:xfrm>
          <a:prstGeom prst="rect">
            <a:avLst/>
          </a:prstGeom>
          <a:noFill/>
        </p:spPr>
        <p:txBody>
          <a:bodyPr wrap="none" rtlCol="0">
            <a:spAutoFit/>
          </a:bodyPr>
          <a:lstStyle/>
          <a:p>
            <a:pPr algn="ctr" defTabSz="914400"/>
            <a:r>
              <a:rPr lang="en-US" dirty="0" smtClean="0">
                <a:solidFill>
                  <a:prstClr val="black"/>
                </a:solidFill>
                <a:latin typeface="Calibri"/>
              </a:rPr>
              <a:t>Can we do SLN biopsy after NAC and avoid ALND ?</a:t>
            </a:r>
            <a:endParaRPr lang="en-US" dirty="0">
              <a:solidFill>
                <a:prstClr val="black"/>
              </a:solidFill>
              <a:latin typeface="Calibri"/>
            </a:endParaRPr>
          </a:p>
        </p:txBody>
      </p:sp>
    </p:spTree>
    <p:extLst>
      <p:ext uri="{BB962C8B-B14F-4D97-AF65-F5344CB8AC3E}">
        <p14:creationId xmlns:p14="http://schemas.microsoft.com/office/powerpoint/2010/main" val="284102661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7075" name="Rectangle 3"/>
          <p:cNvSpPr>
            <a:spLocks noGrp="1" noChangeArrowheads="1"/>
          </p:cNvSpPr>
          <p:nvPr>
            <p:ph type="title"/>
          </p:nvPr>
        </p:nvSpPr>
        <p:spPr>
          <a:xfrm>
            <a:off x="198915" y="1177174"/>
            <a:ext cx="8721321" cy="835190"/>
          </a:xfrm>
        </p:spPr>
        <p:txBody>
          <a:bodyPr lIns="92820" tIns="45221" rIns="92820" bIns="45221">
            <a:noAutofit/>
          </a:bodyPr>
          <a:lstStyle/>
          <a:p>
            <a:pPr algn="ctr">
              <a:defRPr/>
            </a:pPr>
            <a:r>
              <a:rPr lang="en-US" dirty="0" smtClean="0">
                <a:latin typeface="Calibri"/>
                <a:cs typeface="Calibri"/>
              </a:rPr>
              <a:t>SNB </a:t>
            </a:r>
            <a:r>
              <a:rPr lang="en-US" u="sng" dirty="0" smtClean="0">
                <a:latin typeface="Calibri"/>
                <a:cs typeface="Calibri"/>
              </a:rPr>
              <a:t>Before</a:t>
            </a:r>
            <a:r>
              <a:rPr lang="en-US" dirty="0" smtClean="0">
                <a:latin typeface="Calibri"/>
                <a:cs typeface="Calibri"/>
              </a:rPr>
              <a:t> </a:t>
            </a:r>
            <a:r>
              <a:rPr lang="en-US" dirty="0" err="1" smtClean="0">
                <a:latin typeface="Calibri"/>
                <a:cs typeface="Calibri"/>
              </a:rPr>
              <a:t>Neoadjuvant</a:t>
            </a:r>
            <a:r>
              <a:rPr lang="en-US" dirty="0" smtClean="0">
                <a:latin typeface="Calibri"/>
                <a:cs typeface="Calibri"/>
              </a:rPr>
              <a:t> Therapy</a:t>
            </a:r>
            <a:br>
              <a:rPr lang="en-US" dirty="0" smtClean="0">
                <a:latin typeface="Calibri"/>
                <a:cs typeface="Calibri"/>
              </a:rPr>
            </a:br>
            <a:r>
              <a:rPr lang="en-US" dirty="0" smtClean="0">
                <a:latin typeface="Calibri"/>
                <a:cs typeface="Calibri"/>
              </a:rPr>
              <a:t> Arguments in Favor</a:t>
            </a:r>
            <a:endParaRPr lang="en-US" baseline="50000" dirty="0" smtClean="0">
              <a:latin typeface="Calibri"/>
              <a:cs typeface="Calibri"/>
            </a:endParaRPr>
          </a:p>
        </p:txBody>
      </p:sp>
      <p:sp>
        <p:nvSpPr>
          <p:cNvPr id="1667074" name="Rectangle 2"/>
          <p:cNvSpPr>
            <a:spLocks noGrp="1" noChangeArrowheads="1"/>
          </p:cNvSpPr>
          <p:nvPr>
            <p:ph idx="1"/>
          </p:nvPr>
        </p:nvSpPr>
        <p:spPr>
          <a:xfrm>
            <a:off x="198915" y="2584140"/>
            <a:ext cx="8721321" cy="1689720"/>
          </a:xfrm>
        </p:spPr>
        <p:txBody>
          <a:bodyPr lIns="92820" tIns="45221" rIns="92820" bIns="45221">
            <a:normAutofit/>
          </a:bodyPr>
          <a:lstStyle/>
          <a:p>
            <a:pPr>
              <a:spcBef>
                <a:spcPct val="65000"/>
              </a:spcBef>
              <a:defRPr/>
            </a:pPr>
            <a:r>
              <a:rPr lang="en-US" sz="1600" dirty="0" smtClean="0">
                <a:latin typeface="Calibri" pitchFamily="34" charset="0"/>
                <a:cs typeface="Calibri" pitchFamily="34" charset="0"/>
              </a:rPr>
              <a:t>Need information on the status of SLN without the confounding effects of neoadjuvant therapy</a:t>
            </a:r>
          </a:p>
          <a:p>
            <a:pPr marL="1092995" lvl="1" indent="-483395">
              <a:spcBef>
                <a:spcPct val="65000"/>
              </a:spcBef>
              <a:defRPr/>
            </a:pPr>
            <a:r>
              <a:rPr lang="en-US" sz="1600" dirty="0" smtClean="0">
                <a:latin typeface="Calibri" pitchFamily="34" charset="0"/>
                <a:cs typeface="Calibri" pitchFamily="34" charset="0"/>
              </a:rPr>
              <a:t>Further surgical management of the axilla</a:t>
            </a:r>
          </a:p>
          <a:p>
            <a:pPr marL="1092995" lvl="1" indent="-483395">
              <a:spcBef>
                <a:spcPct val="65000"/>
              </a:spcBef>
              <a:defRPr/>
            </a:pPr>
            <a:r>
              <a:rPr lang="en-US" sz="1600" dirty="0" smtClean="0">
                <a:latin typeface="Calibri" pitchFamily="34" charset="0"/>
                <a:cs typeface="Calibri" pitchFamily="34" charset="0"/>
              </a:rPr>
              <a:t>Selection of optimal local-regional XRT</a:t>
            </a:r>
          </a:p>
          <a:p>
            <a:pPr marL="552450">
              <a:spcBef>
                <a:spcPct val="65000"/>
              </a:spcBef>
              <a:buFont typeface="Wingdings" charset="2"/>
              <a:buChar char="Ø"/>
              <a:defRPr/>
            </a:pPr>
            <a:r>
              <a:rPr lang="en-US" sz="1600" dirty="0" smtClean="0">
                <a:latin typeface="Calibri" pitchFamily="34" charset="0"/>
                <a:cs typeface="Calibri" pitchFamily="34" charset="0"/>
              </a:rPr>
              <a:t>Limited information on axillary recurrence rates with SLN after NAC</a:t>
            </a:r>
          </a:p>
        </p:txBody>
      </p:sp>
    </p:spTree>
    <p:extLst>
      <p:ext uri="{BB962C8B-B14F-4D97-AF65-F5344CB8AC3E}">
        <p14:creationId xmlns:p14="http://schemas.microsoft.com/office/powerpoint/2010/main" val="397410816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6883" name="Rectangle 3"/>
          <p:cNvSpPr>
            <a:spLocks noGrp="1" noChangeArrowheads="1"/>
          </p:cNvSpPr>
          <p:nvPr>
            <p:ph type="title"/>
          </p:nvPr>
        </p:nvSpPr>
        <p:spPr>
          <a:xfrm>
            <a:off x="198915" y="1192375"/>
            <a:ext cx="8721321" cy="759264"/>
          </a:xfrm>
        </p:spPr>
        <p:txBody>
          <a:bodyPr lIns="92820" tIns="45221" rIns="92820" bIns="45221">
            <a:noAutofit/>
          </a:bodyPr>
          <a:lstStyle/>
          <a:p>
            <a:pPr algn="ctr">
              <a:defRPr/>
            </a:pPr>
            <a:r>
              <a:rPr lang="en-US" dirty="0" smtClean="0">
                <a:latin typeface="Calibri"/>
                <a:cs typeface="Calibri"/>
              </a:rPr>
              <a:t>SNB </a:t>
            </a:r>
            <a:r>
              <a:rPr lang="en-US" u="sng" dirty="0" smtClean="0">
                <a:latin typeface="Calibri"/>
                <a:cs typeface="Calibri"/>
              </a:rPr>
              <a:t>Before</a:t>
            </a:r>
            <a:r>
              <a:rPr lang="en-US" dirty="0" smtClean="0">
                <a:latin typeface="Calibri"/>
                <a:cs typeface="Calibri"/>
              </a:rPr>
              <a:t> </a:t>
            </a:r>
            <a:r>
              <a:rPr lang="en-US" dirty="0" err="1" smtClean="0">
                <a:latin typeface="Calibri"/>
                <a:cs typeface="Calibri"/>
              </a:rPr>
              <a:t>Neoadjuvant</a:t>
            </a:r>
            <a:r>
              <a:rPr lang="en-US" dirty="0" smtClean="0">
                <a:latin typeface="Calibri"/>
                <a:cs typeface="Calibri"/>
              </a:rPr>
              <a:t> Therapy</a:t>
            </a:r>
            <a:br>
              <a:rPr lang="en-US" dirty="0" smtClean="0">
                <a:latin typeface="Calibri"/>
                <a:cs typeface="Calibri"/>
              </a:rPr>
            </a:br>
            <a:r>
              <a:rPr lang="en-US" dirty="0" smtClean="0">
                <a:latin typeface="Calibri"/>
                <a:cs typeface="Calibri"/>
              </a:rPr>
              <a:t>  Disadvantages</a:t>
            </a:r>
          </a:p>
        </p:txBody>
      </p:sp>
      <p:sp>
        <p:nvSpPr>
          <p:cNvPr id="1786882" name="Rectangle 2"/>
          <p:cNvSpPr>
            <a:spLocks noGrp="1" noChangeArrowheads="1"/>
          </p:cNvSpPr>
          <p:nvPr>
            <p:ph idx="1"/>
          </p:nvPr>
        </p:nvSpPr>
        <p:spPr>
          <a:xfrm>
            <a:off x="198915" y="2424883"/>
            <a:ext cx="8721321" cy="1689720"/>
          </a:xfrm>
        </p:spPr>
        <p:txBody>
          <a:bodyPr lIns="92820" tIns="45221" rIns="92820" bIns="45221">
            <a:noAutofit/>
          </a:bodyPr>
          <a:lstStyle/>
          <a:p>
            <a:pPr marL="438150" indent="-438150">
              <a:lnSpc>
                <a:spcPct val="120000"/>
              </a:lnSpc>
              <a:spcBef>
                <a:spcPct val="65000"/>
              </a:spcBef>
              <a:defRPr/>
            </a:pPr>
            <a:r>
              <a:rPr lang="en-US" sz="1600" dirty="0" smtClean="0">
                <a:latin typeface="Calibri" pitchFamily="34" charset="0"/>
                <a:cs typeface="Calibri" pitchFamily="34" charset="0"/>
              </a:rPr>
              <a:t>Requires two surgical procedures</a:t>
            </a:r>
          </a:p>
          <a:p>
            <a:pPr marL="438150" indent="-438150">
              <a:lnSpc>
                <a:spcPct val="120000"/>
              </a:lnSpc>
              <a:spcBef>
                <a:spcPct val="65000"/>
              </a:spcBef>
              <a:defRPr/>
            </a:pPr>
            <a:r>
              <a:rPr lang="en-US" sz="1600" dirty="0" smtClean="0">
                <a:latin typeface="Calibri" pitchFamily="34" charset="0"/>
                <a:cs typeface="Calibri" pitchFamily="34" charset="0"/>
              </a:rPr>
              <a:t>Does not take advantage of the potential </a:t>
            </a:r>
            <a:r>
              <a:rPr lang="en-US" sz="1600" dirty="0" err="1" smtClean="0">
                <a:latin typeface="Calibri" pitchFamily="34" charset="0"/>
                <a:cs typeface="Calibri" pitchFamily="34" charset="0"/>
              </a:rPr>
              <a:t>downstaging</a:t>
            </a:r>
            <a:r>
              <a:rPr lang="en-US" sz="1600" dirty="0" smtClean="0">
                <a:latin typeface="Calibri" pitchFamily="34" charset="0"/>
                <a:cs typeface="Calibri" pitchFamily="34" charset="0"/>
              </a:rPr>
              <a:t> effects on lymph nodes </a:t>
            </a:r>
          </a:p>
          <a:p>
            <a:pPr marL="438150" indent="-438150">
              <a:lnSpc>
                <a:spcPct val="120000"/>
              </a:lnSpc>
              <a:spcBef>
                <a:spcPct val="65000"/>
              </a:spcBef>
              <a:defRPr/>
            </a:pPr>
            <a:r>
              <a:rPr lang="en-US" sz="1600" dirty="0" smtClean="0">
                <a:latin typeface="Calibri" pitchFamily="34" charset="0"/>
                <a:cs typeface="Calibri" pitchFamily="34" charset="0"/>
              </a:rPr>
              <a:t>Uncertain prognostic value of negative nodes after NAC if the SLN was the only positive node and was removed </a:t>
            </a:r>
          </a:p>
        </p:txBody>
      </p:sp>
    </p:spTree>
    <p:extLst>
      <p:ext uri="{BB962C8B-B14F-4D97-AF65-F5344CB8AC3E}">
        <p14:creationId xmlns:p14="http://schemas.microsoft.com/office/powerpoint/2010/main" val="405770840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8850" name="Rectangle 2"/>
          <p:cNvSpPr>
            <a:spLocks noGrp="1" noChangeArrowheads="1"/>
          </p:cNvSpPr>
          <p:nvPr>
            <p:ph type="title"/>
          </p:nvPr>
        </p:nvSpPr>
        <p:spPr>
          <a:xfrm>
            <a:off x="198915" y="1096500"/>
            <a:ext cx="8721321" cy="690240"/>
          </a:xfrm>
        </p:spPr>
        <p:txBody>
          <a:bodyPr>
            <a:noAutofit/>
          </a:bodyPr>
          <a:lstStyle/>
          <a:p>
            <a:pPr algn="ctr">
              <a:defRPr/>
            </a:pPr>
            <a:r>
              <a:rPr lang="en-US" dirty="0" smtClean="0">
                <a:latin typeface="Calibri"/>
                <a:cs typeface="Calibri"/>
              </a:rPr>
              <a:t>Sentinel Lymph Node Biopsy </a:t>
            </a:r>
            <a:br>
              <a:rPr lang="en-US" dirty="0" smtClean="0">
                <a:latin typeface="Calibri"/>
                <a:cs typeface="Calibri"/>
              </a:rPr>
            </a:br>
            <a:r>
              <a:rPr lang="en-US" dirty="0" err="1" smtClean="0">
                <a:latin typeface="Calibri"/>
                <a:cs typeface="Calibri"/>
              </a:rPr>
              <a:t>Neoadjuvant</a:t>
            </a:r>
            <a:r>
              <a:rPr lang="en-US" dirty="0" smtClean="0">
                <a:latin typeface="Calibri"/>
                <a:cs typeface="Calibri"/>
              </a:rPr>
              <a:t> Therapy </a:t>
            </a:r>
            <a:endParaRPr lang="en-US" dirty="0">
              <a:latin typeface="Calibri"/>
              <a:cs typeface="Calibri"/>
            </a:endParaRPr>
          </a:p>
        </p:txBody>
      </p:sp>
      <p:sp>
        <p:nvSpPr>
          <p:cNvPr id="40963" name="Oval 3"/>
          <p:cNvSpPr>
            <a:spLocks noChangeArrowheads="1"/>
          </p:cNvSpPr>
          <p:nvPr/>
        </p:nvSpPr>
        <p:spPr bwMode="auto">
          <a:xfrm>
            <a:off x="1314197" y="4444760"/>
            <a:ext cx="311856" cy="395288"/>
          </a:xfrm>
          <a:prstGeom prst="ellipse">
            <a:avLst/>
          </a:prstGeom>
          <a:solidFill>
            <a:srgbClr val="EDB7A5"/>
          </a:solidFill>
          <a:ln w="12700">
            <a:solidFill>
              <a:schemeClr val="tx1"/>
            </a:solidFill>
            <a:round/>
            <a:headEnd/>
            <a:tailEnd/>
          </a:ln>
        </p:spPr>
        <p:txBody>
          <a:bodyPr wrap="none" anchor="ctr"/>
          <a:lstStyle/>
          <a:p>
            <a:pPr algn="ctr" defTabSz="914400" eaLnBrk="0" hangingPunct="0"/>
            <a:endParaRPr lang="en-US">
              <a:solidFill>
                <a:srgbClr val="000000"/>
              </a:solidFill>
              <a:latin typeface="Arial"/>
            </a:endParaRPr>
          </a:p>
        </p:txBody>
      </p:sp>
      <p:sp>
        <p:nvSpPr>
          <p:cNvPr id="40964" name="Line 7"/>
          <p:cNvSpPr>
            <a:spLocks noChangeShapeType="1"/>
          </p:cNvSpPr>
          <p:nvPr/>
        </p:nvSpPr>
        <p:spPr bwMode="auto">
          <a:xfrm flipV="1">
            <a:off x="2723444" y="3565529"/>
            <a:ext cx="1706034" cy="320675"/>
          </a:xfrm>
          <a:prstGeom prst="line">
            <a:avLst/>
          </a:prstGeom>
          <a:noFill/>
          <a:ln w="63500">
            <a:solidFill>
              <a:schemeClr val="tx1"/>
            </a:solidFill>
            <a:round/>
            <a:headEnd/>
            <a:tailEnd type="triangle" w="med" len="med"/>
          </a:ln>
        </p:spPr>
        <p:txBody>
          <a:bodyPr wrap="none" anchor="ctr"/>
          <a:lstStyle/>
          <a:p>
            <a:pPr defTabSz="914400"/>
            <a:endParaRPr lang="en-US">
              <a:solidFill>
                <a:srgbClr val="000000"/>
              </a:solidFill>
              <a:latin typeface="Arial"/>
            </a:endParaRPr>
          </a:p>
        </p:txBody>
      </p:sp>
      <p:sp>
        <p:nvSpPr>
          <p:cNvPr id="40965" name="Line 8"/>
          <p:cNvSpPr>
            <a:spLocks noChangeShapeType="1"/>
          </p:cNvSpPr>
          <p:nvPr/>
        </p:nvSpPr>
        <p:spPr bwMode="auto">
          <a:xfrm>
            <a:off x="2738009" y="4413010"/>
            <a:ext cx="1557867" cy="793751"/>
          </a:xfrm>
          <a:prstGeom prst="line">
            <a:avLst/>
          </a:prstGeom>
          <a:noFill/>
          <a:ln w="63500">
            <a:solidFill>
              <a:schemeClr val="tx1"/>
            </a:solidFill>
            <a:round/>
            <a:headEnd/>
            <a:tailEnd type="triangle" w="med" len="med"/>
          </a:ln>
        </p:spPr>
        <p:txBody>
          <a:bodyPr wrap="none" anchor="ctr"/>
          <a:lstStyle/>
          <a:p>
            <a:pPr defTabSz="914400"/>
            <a:endParaRPr lang="en-US">
              <a:solidFill>
                <a:srgbClr val="000000"/>
              </a:solidFill>
              <a:latin typeface="Arial"/>
            </a:endParaRPr>
          </a:p>
        </p:txBody>
      </p:sp>
      <p:sp>
        <p:nvSpPr>
          <p:cNvPr id="38930" name="Rectangle 18"/>
          <p:cNvSpPr>
            <a:spLocks noChangeArrowheads="1"/>
          </p:cNvSpPr>
          <p:nvPr/>
        </p:nvSpPr>
        <p:spPr bwMode="auto">
          <a:xfrm>
            <a:off x="6908800" y="3962402"/>
            <a:ext cx="2235200" cy="1134670"/>
          </a:xfrm>
          <a:prstGeom prst="rect">
            <a:avLst/>
          </a:prstGeom>
          <a:noFill/>
          <a:ln w="12700">
            <a:noFill/>
            <a:miter lim="800000"/>
            <a:headEnd/>
            <a:tailEnd/>
          </a:ln>
        </p:spPr>
        <p:txBody>
          <a:bodyPr>
            <a:spAutoFit/>
          </a:bodyPr>
          <a:lstStyle/>
          <a:p>
            <a:pPr algn="ctr" defTabSz="914400" eaLnBrk="0" hangingPunct="0">
              <a:lnSpc>
                <a:spcPct val="90000"/>
              </a:lnSpc>
              <a:spcBef>
                <a:spcPct val="30000"/>
              </a:spcBef>
            </a:pPr>
            <a:r>
              <a:rPr lang="en-US" sz="3200">
                <a:solidFill>
                  <a:srgbClr val="FFFFFF"/>
                </a:solidFill>
                <a:latin typeface="Arial"/>
              </a:rPr>
              <a:t>  </a:t>
            </a:r>
          </a:p>
          <a:p>
            <a:pPr algn="ctr" defTabSz="914400" eaLnBrk="0" hangingPunct="0">
              <a:lnSpc>
                <a:spcPct val="90000"/>
              </a:lnSpc>
              <a:spcBef>
                <a:spcPct val="30000"/>
              </a:spcBef>
            </a:pPr>
            <a:r>
              <a:rPr lang="en-US" sz="3200">
                <a:solidFill>
                  <a:srgbClr val="FFFFFF"/>
                </a:solidFill>
                <a:latin typeface="Arial"/>
              </a:rPr>
              <a:t> </a:t>
            </a:r>
          </a:p>
        </p:txBody>
      </p:sp>
      <p:sp>
        <p:nvSpPr>
          <p:cNvPr id="40967" name="TextBox 25"/>
          <p:cNvSpPr txBox="1">
            <a:spLocks noChangeArrowheads="1"/>
          </p:cNvSpPr>
          <p:nvPr/>
        </p:nvSpPr>
        <p:spPr bwMode="auto">
          <a:xfrm>
            <a:off x="304806" y="1973238"/>
            <a:ext cx="8583789" cy="400110"/>
          </a:xfrm>
          <a:prstGeom prst="rect">
            <a:avLst/>
          </a:prstGeom>
          <a:noFill/>
          <a:ln w="9525">
            <a:noFill/>
            <a:miter lim="800000"/>
            <a:headEnd/>
            <a:tailEnd/>
          </a:ln>
        </p:spPr>
        <p:txBody>
          <a:bodyPr>
            <a:spAutoFit/>
          </a:bodyPr>
          <a:lstStyle/>
          <a:p>
            <a:pPr algn="ctr" defTabSz="914400" eaLnBrk="0" hangingPunct="0"/>
            <a:r>
              <a:rPr lang="en-US" sz="2000" dirty="0">
                <a:solidFill>
                  <a:srgbClr val="000000"/>
                </a:solidFill>
                <a:latin typeface="Calibri"/>
                <a:cs typeface="Calibri"/>
              </a:rPr>
              <a:t>Clinically node negative; before or after ?</a:t>
            </a:r>
          </a:p>
        </p:txBody>
      </p:sp>
      <p:sp>
        <p:nvSpPr>
          <p:cNvPr id="40969" name="TextBox 22"/>
          <p:cNvSpPr txBox="1">
            <a:spLocks noChangeArrowheads="1"/>
          </p:cNvSpPr>
          <p:nvPr/>
        </p:nvSpPr>
        <p:spPr bwMode="auto">
          <a:xfrm>
            <a:off x="6180763" y="3779842"/>
            <a:ext cx="184666" cy="1200329"/>
          </a:xfrm>
          <a:prstGeom prst="rect">
            <a:avLst/>
          </a:prstGeom>
          <a:noFill/>
          <a:ln w="9525">
            <a:noFill/>
            <a:miter lim="800000"/>
            <a:headEnd/>
            <a:tailEnd/>
          </a:ln>
        </p:spPr>
        <p:txBody>
          <a:bodyPr wrap="none">
            <a:spAutoFit/>
          </a:bodyPr>
          <a:lstStyle/>
          <a:p>
            <a:pPr algn="ctr" defTabSz="914400" eaLnBrk="0" hangingPunct="0"/>
            <a:endParaRPr lang="en-US" sz="3600">
              <a:solidFill>
                <a:srgbClr val="FFFFFF"/>
              </a:solidFill>
              <a:latin typeface="Arial"/>
            </a:endParaRPr>
          </a:p>
          <a:p>
            <a:pPr algn="ctr" defTabSz="914400" eaLnBrk="0" hangingPunct="0"/>
            <a:endParaRPr lang="en-US" sz="3600">
              <a:solidFill>
                <a:srgbClr val="FFFFFF"/>
              </a:solidFill>
              <a:latin typeface="Arial"/>
            </a:endParaRPr>
          </a:p>
        </p:txBody>
      </p:sp>
      <p:sp>
        <p:nvSpPr>
          <p:cNvPr id="40970" name="Oval 3"/>
          <p:cNvSpPr>
            <a:spLocks noChangeArrowheads="1"/>
          </p:cNvSpPr>
          <p:nvPr/>
        </p:nvSpPr>
        <p:spPr bwMode="auto">
          <a:xfrm>
            <a:off x="1611948" y="4444760"/>
            <a:ext cx="311855" cy="395288"/>
          </a:xfrm>
          <a:prstGeom prst="ellipse">
            <a:avLst/>
          </a:prstGeom>
          <a:solidFill>
            <a:srgbClr val="EDB7A5"/>
          </a:solidFill>
          <a:ln w="12700">
            <a:solidFill>
              <a:schemeClr val="tx1"/>
            </a:solidFill>
            <a:round/>
            <a:headEnd/>
            <a:tailEnd/>
          </a:ln>
        </p:spPr>
        <p:txBody>
          <a:bodyPr wrap="none" anchor="ctr"/>
          <a:lstStyle/>
          <a:p>
            <a:pPr algn="ctr" defTabSz="914400" eaLnBrk="0" hangingPunct="0"/>
            <a:endParaRPr lang="en-US">
              <a:solidFill>
                <a:srgbClr val="000000"/>
              </a:solidFill>
              <a:latin typeface="Arial"/>
            </a:endParaRPr>
          </a:p>
        </p:txBody>
      </p:sp>
      <p:sp>
        <p:nvSpPr>
          <p:cNvPr id="40971" name="Oval 3"/>
          <p:cNvSpPr>
            <a:spLocks noChangeArrowheads="1"/>
          </p:cNvSpPr>
          <p:nvPr/>
        </p:nvSpPr>
        <p:spPr bwMode="auto">
          <a:xfrm>
            <a:off x="1978831" y="4474928"/>
            <a:ext cx="310444" cy="395287"/>
          </a:xfrm>
          <a:prstGeom prst="ellipse">
            <a:avLst/>
          </a:prstGeom>
          <a:solidFill>
            <a:srgbClr val="EDB7A5"/>
          </a:solidFill>
          <a:ln w="12700">
            <a:solidFill>
              <a:schemeClr val="tx1"/>
            </a:solidFill>
            <a:round/>
            <a:headEnd/>
            <a:tailEnd/>
          </a:ln>
        </p:spPr>
        <p:txBody>
          <a:bodyPr wrap="none" anchor="ctr"/>
          <a:lstStyle/>
          <a:p>
            <a:pPr algn="ctr" defTabSz="914400" eaLnBrk="0" hangingPunct="0"/>
            <a:endParaRPr lang="en-US">
              <a:solidFill>
                <a:srgbClr val="000000"/>
              </a:solidFill>
              <a:latin typeface="Arial"/>
            </a:endParaRPr>
          </a:p>
        </p:txBody>
      </p:sp>
      <p:sp>
        <p:nvSpPr>
          <p:cNvPr id="22" name="Oval 3"/>
          <p:cNvSpPr>
            <a:spLocks noChangeArrowheads="1"/>
          </p:cNvSpPr>
          <p:nvPr/>
        </p:nvSpPr>
        <p:spPr bwMode="auto">
          <a:xfrm>
            <a:off x="2032459" y="4017728"/>
            <a:ext cx="311855" cy="395287"/>
          </a:xfrm>
          <a:prstGeom prst="ellipse">
            <a:avLst/>
          </a:prstGeom>
          <a:solidFill>
            <a:srgbClr val="0000FF"/>
          </a:solidFill>
          <a:ln w="12700">
            <a:solidFill>
              <a:schemeClr val="tx1"/>
            </a:solidFill>
            <a:round/>
            <a:headEnd/>
            <a:tailEnd/>
          </a:ln>
        </p:spPr>
        <p:txBody>
          <a:bodyPr wrap="none" anchor="ctr"/>
          <a:lstStyle/>
          <a:p>
            <a:pPr algn="ctr" defTabSz="914400" eaLnBrk="0" hangingPunct="0">
              <a:defRPr/>
            </a:pPr>
            <a:r>
              <a:rPr lang="en-US" dirty="0">
                <a:solidFill>
                  <a:srgbClr val="000000"/>
                </a:solidFill>
                <a:latin typeface="Arial" pitchFamily="34" charset="0"/>
              </a:rPr>
              <a:t>+</a:t>
            </a:r>
          </a:p>
        </p:txBody>
      </p:sp>
      <p:sp>
        <p:nvSpPr>
          <p:cNvPr id="40973" name="Oval 3"/>
          <p:cNvSpPr>
            <a:spLocks noChangeArrowheads="1"/>
          </p:cNvSpPr>
          <p:nvPr/>
        </p:nvSpPr>
        <p:spPr bwMode="auto">
          <a:xfrm>
            <a:off x="1504697" y="4093928"/>
            <a:ext cx="310444" cy="395287"/>
          </a:xfrm>
          <a:prstGeom prst="ellipse">
            <a:avLst/>
          </a:prstGeom>
          <a:solidFill>
            <a:srgbClr val="EDB7A5"/>
          </a:solidFill>
          <a:ln w="12700">
            <a:solidFill>
              <a:schemeClr val="tx1"/>
            </a:solidFill>
            <a:round/>
            <a:headEnd/>
            <a:tailEnd/>
          </a:ln>
        </p:spPr>
        <p:txBody>
          <a:bodyPr wrap="none" anchor="ctr"/>
          <a:lstStyle/>
          <a:p>
            <a:pPr algn="ctr" defTabSz="914400" eaLnBrk="0" hangingPunct="0"/>
            <a:endParaRPr lang="en-US">
              <a:solidFill>
                <a:srgbClr val="000000"/>
              </a:solidFill>
              <a:latin typeface="Arial"/>
            </a:endParaRPr>
          </a:p>
        </p:txBody>
      </p:sp>
      <p:sp>
        <p:nvSpPr>
          <p:cNvPr id="40974" name="Oval 3"/>
          <p:cNvSpPr>
            <a:spLocks noChangeArrowheads="1"/>
          </p:cNvSpPr>
          <p:nvPr/>
        </p:nvSpPr>
        <p:spPr bwMode="auto">
          <a:xfrm>
            <a:off x="1693792" y="3773250"/>
            <a:ext cx="311855" cy="396875"/>
          </a:xfrm>
          <a:prstGeom prst="ellipse">
            <a:avLst/>
          </a:prstGeom>
          <a:solidFill>
            <a:srgbClr val="EDB7A5"/>
          </a:solidFill>
          <a:ln w="12700">
            <a:solidFill>
              <a:schemeClr val="tx1"/>
            </a:solidFill>
            <a:round/>
            <a:headEnd/>
            <a:tailEnd/>
          </a:ln>
        </p:spPr>
        <p:txBody>
          <a:bodyPr wrap="none" anchor="ctr"/>
          <a:lstStyle/>
          <a:p>
            <a:pPr algn="ctr" defTabSz="914400" eaLnBrk="0" hangingPunct="0"/>
            <a:r>
              <a:rPr lang="en-US" dirty="0">
                <a:solidFill>
                  <a:srgbClr val="000000"/>
                </a:solidFill>
                <a:latin typeface="Arial"/>
              </a:rPr>
              <a:t>+</a:t>
            </a:r>
          </a:p>
        </p:txBody>
      </p:sp>
      <p:sp>
        <p:nvSpPr>
          <p:cNvPr id="40975" name="Oval 3"/>
          <p:cNvSpPr>
            <a:spLocks noChangeArrowheads="1"/>
          </p:cNvSpPr>
          <p:nvPr/>
        </p:nvSpPr>
        <p:spPr bwMode="auto">
          <a:xfrm>
            <a:off x="1301497" y="3651014"/>
            <a:ext cx="310444" cy="396875"/>
          </a:xfrm>
          <a:prstGeom prst="ellipse">
            <a:avLst/>
          </a:prstGeom>
          <a:solidFill>
            <a:srgbClr val="EDB7A5"/>
          </a:solidFill>
          <a:ln w="12700">
            <a:solidFill>
              <a:schemeClr val="tx1"/>
            </a:solidFill>
            <a:round/>
            <a:headEnd/>
            <a:tailEnd/>
          </a:ln>
        </p:spPr>
        <p:txBody>
          <a:bodyPr wrap="none" anchor="ctr"/>
          <a:lstStyle/>
          <a:p>
            <a:pPr algn="ctr" defTabSz="914400" eaLnBrk="0" hangingPunct="0"/>
            <a:endParaRPr lang="en-US">
              <a:solidFill>
                <a:srgbClr val="000000"/>
              </a:solidFill>
              <a:latin typeface="Arial"/>
            </a:endParaRPr>
          </a:p>
        </p:txBody>
      </p:sp>
      <p:sp>
        <p:nvSpPr>
          <p:cNvPr id="40976" name="Oval 3"/>
          <p:cNvSpPr>
            <a:spLocks noChangeArrowheads="1"/>
          </p:cNvSpPr>
          <p:nvPr/>
        </p:nvSpPr>
        <p:spPr bwMode="auto">
          <a:xfrm>
            <a:off x="1151921" y="4565414"/>
            <a:ext cx="311855" cy="396875"/>
          </a:xfrm>
          <a:prstGeom prst="ellipse">
            <a:avLst/>
          </a:prstGeom>
          <a:solidFill>
            <a:srgbClr val="EDB7A5"/>
          </a:solidFill>
          <a:ln w="12700">
            <a:solidFill>
              <a:schemeClr val="tx1"/>
            </a:solidFill>
            <a:round/>
            <a:headEnd/>
            <a:tailEnd/>
          </a:ln>
        </p:spPr>
        <p:txBody>
          <a:bodyPr wrap="none" anchor="ctr"/>
          <a:lstStyle/>
          <a:p>
            <a:pPr algn="ctr" defTabSz="914400" eaLnBrk="0" hangingPunct="0"/>
            <a:endParaRPr lang="en-US">
              <a:solidFill>
                <a:srgbClr val="000000"/>
              </a:solidFill>
              <a:latin typeface="Arial"/>
            </a:endParaRPr>
          </a:p>
        </p:txBody>
      </p:sp>
      <p:sp>
        <p:nvSpPr>
          <p:cNvPr id="28" name="Oval 3"/>
          <p:cNvSpPr>
            <a:spLocks noChangeArrowheads="1"/>
          </p:cNvSpPr>
          <p:nvPr/>
        </p:nvSpPr>
        <p:spPr bwMode="auto">
          <a:xfrm>
            <a:off x="1707897" y="4809886"/>
            <a:ext cx="310444" cy="396875"/>
          </a:xfrm>
          <a:prstGeom prst="ellipse">
            <a:avLst/>
          </a:prstGeom>
          <a:solidFill>
            <a:srgbClr val="0000FF"/>
          </a:solidFill>
          <a:ln w="12700">
            <a:solidFill>
              <a:schemeClr val="tx1"/>
            </a:solidFill>
            <a:round/>
            <a:headEnd/>
            <a:tailEnd/>
          </a:ln>
        </p:spPr>
        <p:txBody>
          <a:bodyPr wrap="none" anchor="ctr"/>
          <a:lstStyle/>
          <a:p>
            <a:pPr algn="ctr" defTabSz="914400" eaLnBrk="0" hangingPunct="0">
              <a:defRPr/>
            </a:pPr>
            <a:endParaRPr lang="en-US" dirty="0">
              <a:solidFill>
                <a:srgbClr val="000000"/>
              </a:solidFill>
              <a:latin typeface="Arial" pitchFamily="34" charset="0"/>
            </a:endParaRPr>
          </a:p>
        </p:txBody>
      </p:sp>
      <p:sp>
        <p:nvSpPr>
          <p:cNvPr id="40978" name="Oval 3"/>
          <p:cNvSpPr>
            <a:spLocks noChangeArrowheads="1"/>
          </p:cNvSpPr>
          <p:nvPr/>
        </p:nvSpPr>
        <p:spPr bwMode="auto">
          <a:xfrm>
            <a:off x="1166031" y="3849450"/>
            <a:ext cx="310444" cy="396875"/>
          </a:xfrm>
          <a:prstGeom prst="ellipse">
            <a:avLst/>
          </a:prstGeom>
          <a:solidFill>
            <a:srgbClr val="EDB7A5"/>
          </a:solidFill>
          <a:ln w="12700">
            <a:solidFill>
              <a:schemeClr val="tx1"/>
            </a:solidFill>
            <a:round/>
            <a:headEnd/>
            <a:tailEnd/>
          </a:ln>
        </p:spPr>
        <p:txBody>
          <a:bodyPr wrap="none" anchor="ctr"/>
          <a:lstStyle/>
          <a:p>
            <a:pPr algn="ctr" defTabSz="914400" eaLnBrk="0" hangingPunct="0"/>
            <a:r>
              <a:rPr lang="en-US" dirty="0">
                <a:solidFill>
                  <a:srgbClr val="000000"/>
                </a:solidFill>
                <a:latin typeface="Arial"/>
              </a:rPr>
              <a:t>+</a:t>
            </a:r>
          </a:p>
        </p:txBody>
      </p:sp>
      <p:sp>
        <p:nvSpPr>
          <p:cNvPr id="40979" name="Oval 3"/>
          <p:cNvSpPr>
            <a:spLocks noChangeArrowheads="1"/>
          </p:cNvSpPr>
          <p:nvPr/>
        </p:nvSpPr>
        <p:spPr bwMode="auto">
          <a:xfrm>
            <a:off x="1640164" y="3225560"/>
            <a:ext cx="310444" cy="395288"/>
          </a:xfrm>
          <a:prstGeom prst="ellipse">
            <a:avLst/>
          </a:prstGeom>
          <a:solidFill>
            <a:srgbClr val="EDB7A5"/>
          </a:solidFill>
          <a:ln w="12700">
            <a:solidFill>
              <a:schemeClr val="tx1"/>
            </a:solidFill>
            <a:round/>
            <a:headEnd/>
            <a:tailEnd/>
          </a:ln>
        </p:spPr>
        <p:txBody>
          <a:bodyPr wrap="none" anchor="ctr"/>
          <a:lstStyle/>
          <a:p>
            <a:pPr algn="ctr" defTabSz="914400" eaLnBrk="0" hangingPunct="0"/>
            <a:r>
              <a:rPr lang="en-US" dirty="0">
                <a:solidFill>
                  <a:srgbClr val="000000"/>
                </a:solidFill>
                <a:latin typeface="Arial"/>
              </a:rPr>
              <a:t>+</a:t>
            </a:r>
          </a:p>
        </p:txBody>
      </p:sp>
      <p:sp>
        <p:nvSpPr>
          <p:cNvPr id="40980" name="Oval 3"/>
          <p:cNvSpPr>
            <a:spLocks noChangeArrowheads="1"/>
          </p:cNvSpPr>
          <p:nvPr/>
        </p:nvSpPr>
        <p:spPr bwMode="auto">
          <a:xfrm>
            <a:off x="2141108" y="3392250"/>
            <a:ext cx="310444" cy="396875"/>
          </a:xfrm>
          <a:prstGeom prst="ellipse">
            <a:avLst/>
          </a:prstGeom>
          <a:solidFill>
            <a:schemeClr val="accent1">
              <a:lumMod val="40000"/>
              <a:lumOff val="60000"/>
            </a:schemeClr>
          </a:solidFill>
          <a:ln w="12700">
            <a:solidFill>
              <a:schemeClr val="tx1"/>
            </a:solidFill>
            <a:round/>
            <a:headEnd/>
            <a:tailEnd/>
          </a:ln>
        </p:spPr>
        <p:txBody>
          <a:bodyPr wrap="none" anchor="ctr"/>
          <a:lstStyle/>
          <a:p>
            <a:pPr algn="ctr" defTabSz="914400" eaLnBrk="0" hangingPunct="0"/>
            <a:endParaRPr lang="en-US">
              <a:solidFill>
                <a:srgbClr val="000000"/>
              </a:solidFill>
              <a:latin typeface="Arial"/>
            </a:endParaRPr>
          </a:p>
        </p:txBody>
      </p:sp>
      <p:sp>
        <p:nvSpPr>
          <p:cNvPr id="40981" name="Oval 3"/>
          <p:cNvSpPr>
            <a:spLocks noChangeArrowheads="1"/>
          </p:cNvSpPr>
          <p:nvPr/>
        </p:nvSpPr>
        <p:spPr bwMode="auto">
          <a:xfrm>
            <a:off x="1449663" y="4597160"/>
            <a:ext cx="311856" cy="395288"/>
          </a:xfrm>
          <a:prstGeom prst="ellipse">
            <a:avLst/>
          </a:prstGeom>
          <a:solidFill>
            <a:srgbClr val="EDB7A5"/>
          </a:solidFill>
          <a:ln w="12700">
            <a:solidFill>
              <a:schemeClr val="tx1"/>
            </a:solidFill>
            <a:round/>
            <a:headEnd/>
            <a:tailEnd/>
          </a:ln>
        </p:spPr>
        <p:txBody>
          <a:bodyPr wrap="none" anchor="ctr"/>
          <a:lstStyle/>
          <a:p>
            <a:pPr algn="ctr" defTabSz="914400" eaLnBrk="0" hangingPunct="0"/>
            <a:endParaRPr lang="en-US">
              <a:solidFill>
                <a:srgbClr val="000000"/>
              </a:solidFill>
              <a:latin typeface="Arial"/>
            </a:endParaRPr>
          </a:p>
        </p:txBody>
      </p:sp>
      <p:sp>
        <p:nvSpPr>
          <p:cNvPr id="40982" name="Oval 3"/>
          <p:cNvSpPr>
            <a:spLocks noChangeArrowheads="1"/>
          </p:cNvSpPr>
          <p:nvPr/>
        </p:nvSpPr>
        <p:spPr bwMode="auto">
          <a:xfrm>
            <a:off x="5270947" y="5784609"/>
            <a:ext cx="311856" cy="396875"/>
          </a:xfrm>
          <a:prstGeom prst="ellipse">
            <a:avLst/>
          </a:prstGeom>
          <a:solidFill>
            <a:srgbClr val="EDB7A5"/>
          </a:solidFill>
          <a:ln w="12700">
            <a:solidFill>
              <a:schemeClr val="tx1"/>
            </a:solidFill>
            <a:round/>
            <a:headEnd/>
            <a:tailEnd/>
          </a:ln>
        </p:spPr>
        <p:txBody>
          <a:bodyPr wrap="none" anchor="ctr"/>
          <a:lstStyle/>
          <a:p>
            <a:pPr algn="ctr" defTabSz="914400" eaLnBrk="0" hangingPunct="0"/>
            <a:endParaRPr lang="en-US">
              <a:solidFill>
                <a:srgbClr val="000000"/>
              </a:solidFill>
              <a:latin typeface="Arial"/>
            </a:endParaRPr>
          </a:p>
        </p:txBody>
      </p:sp>
      <p:sp>
        <p:nvSpPr>
          <p:cNvPr id="34" name="Oval 3"/>
          <p:cNvSpPr>
            <a:spLocks noChangeArrowheads="1"/>
          </p:cNvSpPr>
          <p:nvPr/>
        </p:nvSpPr>
        <p:spPr bwMode="auto">
          <a:xfrm>
            <a:off x="2167926" y="4170128"/>
            <a:ext cx="311855" cy="395287"/>
          </a:xfrm>
          <a:prstGeom prst="ellipse">
            <a:avLst/>
          </a:prstGeom>
          <a:solidFill>
            <a:srgbClr val="0000FF"/>
          </a:solidFill>
          <a:ln w="12700">
            <a:solidFill>
              <a:schemeClr val="tx1"/>
            </a:solidFill>
            <a:round/>
            <a:headEnd/>
            <a:tailEnd/>
          </a:ln>
        </p:spPr>
        <p:txBody>
          <a:bodyPr wrap="none" anchor="ctr"/>
          <a:lstStyle/>
          <a:p>
            <a:pPr algn="ctr" defTabSz="914400" eaLnBrk="0" hangingPunct="0">
              <a:defRPr/>
            </a:pPr>
            <a:r>
              <a:rPr lang="en-US" dirty="0">
                <a:solidFill>
                  <a:srgbClr val="000000"/>
                </a:solidFill>
                <a:latin typeface="Arial" pitchFamily="34" charset="0"/>
              </a:rPr>
              <a:t>+</a:t>
            </a:r>
          </a:p>
        </p:txBody>
      </p:sp>
      <p:sp>
        <p:nvSpPr>
          <p:cNvPr id="40984" name="Oval 3"/>
          <p:cNvSpPr>
            <a:spLocks noChangeArrowheads="1"/>
          </p:cNvSpPr>
          <p:nvPr/>
        </p:nvSpPr>
        <p:spPr bwMode="auto">
          <a:xfrm>
            <a:off x="1640164" y="4246328"/>
            <a:ext cx="310444" cy="395287"/>
          </a:xfrm>
          <a:prstGeom prst="ellipse">
            <a:avLst/>
          </a:prstGeom>
          <a:solidFill>
            <a:srgbClr val="EDB7A5"/>
          </a:solidFill>
          <a:ln w="12700">
            <a:solidFill>
              <a:schemeClr val="tx1"/>
            </a:solidFill>
            <a:round/>
            <a:headEnd/>
            <a:tailEnd/>
          </a:ln>
        </p:spPr>
        <p:txBody>
          <a:bodyPr wrap="none" anchor="ctr"/>
          <a:lstStyle/>
          <a:p>
            <a:pPr algn="ctr" defTabSz="914400" eaLnBrk="0" hangingPunct="0"/>
            <a:endParaRPr lang="en-US">
              <a:solidFill>
                <a:srgbClr val="000000"/>
              </a:solidFill>
              <a:latin typeface="Arial"/>
            </a:endParaRPr>
          </a:p>
        </p:txBody>
      </p:sp>
      <p:sp>
        <p:nvSpPr>
          <p:cNvPr id="40985" name="Oval 3"/>
          <p:cNvSpPr>
            <a:spLocks noChangeArrowheads="1"/>
          </p:cNvSpPr>
          <p:nvPr/>
        </p:nvSpPr>
        <p:spPr bwMode="auto">
          <a:xfrm>
            <a:off x="1829258" y="3651014"/>
            <a:ext cx="311855" cy="396875"/>
          </a:xfrm>
          <a:prstGeom prst="ellipse">
            <a:avLst/>
          </a:prstGeom>
          <a:solidFill>
            <a:srgbClr val="EDB7A5"/>
          </a:solidFill>
          <a:ln w="12700">
            <a:solidFill>
              <a:schemeClr val="tx1"/>
            </a:solidFill>
            <a:round/>
            <a:headEnd/>
            <a:tailEnd/>
          </a:ln>
        </p:spPr>
        <p:txBody>
          <a:bodyPr wrap="none" anchor="ctr"/>
          <a:lstStyle/>
          <a:p>
            <a:pPr algn="ctr" defTabSz="914400" eaLnBrk="0" hangingPunct="0"/>
            <a:r>
              <a:rPr lang="en-US" dirty="0">
                <a:solidFill>
                  <a:srgbClr val="000000"/>
                </a:solidFill>
                <a:latin typeface="Arial"/>
              </a:rPr>
              <a:t>+</a:t>
            </a:r>
          </a:p>
        </p:txBody>
      </p:sp>
      <p:sp>
        <p:nvSpPr>
          <p:cNvPr id="40986" name="Oval 3"/>
          <p:cNvSpPr>
            <a:spLocks noChangeArrowheads="1"/>
          </p:cNvSpPr>
          <p:nvPr/>
        </p:nvSpPr>
        <p:spPr bwMode="auto">
          <a:xfrm>
            <a:off x="1436964" y="3803410"/>
            <a:ext cx="310444" cy="396875"/>
          </a:xfrm>
          <a:prstGeom prst="ellipse">
            <a:avLst/>
          </a:prstGeom>
          <a:solidFill>
            <a:srgbClr val="EDB7A5"/>
          </a:solidFill>
          <a:ln w="12700">
            <a:solidFill>
              <a:schemeClr val="tx1"/>
            </a:solidFill>
            <a:round/>
            <a:headEnd/>
            <a:tailEnd/>
          </a:ln>
        </p:spPr>
        <p:txBody>
          <a:bodyPr wrap="none" anchor="ctr"/>
          <a:lstStyle/>
          <a:p>
            <a:pPr algn="ctr" defTabSz="914400" eaLnBrk="0" hangingPunct="0"/>
            <a:endParaRPr lang="en-US">
              <a:solidFill>
                <a:srgbClr val="000000"/>
              </a:solidFill>
              <a:latin typeface="Arial"/>
            </a:endParaRPr>
          </a:p>
        </p:txBody>
      </p:sp>
      <p:sp>
        <p:nvSpPr>
          <p:cNvPr id="40987" name="Oval 3"/>
          <p:cNvSpPr>
            <a:spLocks noChangeArrowheads="1"/>
          </p:cNvSpPr>
          <p:nvPr/>
        </p:nvSpPr>
        <p:spPr bwMode="auto">
          <a:xfrm>
            <a:off x="4688163" y="5465519"/>
            <a:ext cx="311855" cy="395288"/>
          </a:xfrm>
          <a:prstGeom prst="ellipse">
            <a:avLst/>
          </a:prstGeom>
          <a:solidFill>
            <a:srgbClr val="EDB7A5"/>
          </a:solidFill>
          <a:ln w="12700">
            <a:solidFill>
              <a:schemeClr val="tx1"/>
            </a:solidFill>
            <a:round/>
            <a:headEnd/>
            <a:tailEnd/>
          </a:ln>
        </p:spPr>
        <p:txBody>
          <a:bodyPr wrap="none" anchor="ctr"/>
          <a:lstStyle/>
          <a:p>
            <a:pPr algn="ctr" defTabSz="914400" eaLnBrk="0" hangingPunct="0"/>
            <a:endParaRPr lang="en-US">
              <a:solidFill>
                <a:srgbClr val="000000"/>
              </a:solidFill>
              <a:latin typeface="Arial"/>
            </a:endParaRPr>
          </a:p>
        </p:txBody>
      </p:sp>
      <p:sp>
        <p:nvSpPr>
          <p:cNvPr id="40988" name="Oval 3"/>
          <p:cNvSpPr>
            <a:spLocks noChangeArrowheads="1"/>
          </p:cNvSpPr>
          <p:nvPr/>
        </p:nvSpPr>
        <p:spPr bwMode="auto">
          <a:xfrm>
            <a:off x="1301497" y="4001850"/>
            <a:ext cx="310444" cy="396875"/>
          </a:xfrm>
          <a:prstGeom prst="ellipse">
            <a:avLst/>
          </a:prstGeom>
          <a:solidFill>
            <a:srgbClr val="EDB7A5"/>
          </a:solidFill>
          <a:ln w="12700">
            <a:solidFill>
              <a:schemeClr val="tx1"/>
            </a:solidFill>
            <a:round/>
            <a:headEnd/>
            <a:tailEnd/>
          </a:ln>
        </p:spPr>
        <p:txBody>
          <a:bodyPr wrap="none" anchor="ctr"/>
          <a:lstStyle/>
          <a:p>
            <a:pPr algn="ctr" defTabSz="914400" eaLnBrk="0" hangingPunct="0"/>
            <a:r>
              <a:rPr lang="en-US" dirty="0">
                <a:solidFill>
                  <a:srgbClr val="000000"/>
                </a:solidFill>
                <a:latin typeface="Arial"/>
              </a:rPr>
              <a:t>+</a:t>
            </a:r>
          </a:p>
        </p:txBody>
      </p:sp>
      <p:sp>
        <p:nvSpPr>
          <p:cNvPr id="40989" name="Oval 3"/>
          <p:cNvSpPr>
            <a:spLocks noChangeArrowheads="1"/>
          </p:cNvSpPr>
          <p:nvPr/>
        </p:nvSpPr>
        <p:spPr bwMode="auto">
          <a:xfrm>
            <a:off x="2276575" y="3544650"/>
            <a:ext cx="310444" cy="396875"/>
          </a:xfrm>
          <a:prstGeom prst="ellipse">
            <a:avLst/>
          </a:prstGeom>
          <a:solidFill>
            <a:srgbClr val="EDB7A5"/>
          </a:solidFill>
          <a:ln w="12700">
            <a:solidFill>
              <a:schemeClr val="tx1"/>
            </a:solidFill>
            <a:round/>
            <a:headEnd/>
            <a:tailEnd/>
          </a:ln>
        </p:spPr>
        <p:txBody>
          <a:bodyPr wrap="none" anchor="ctr"/>
          <a:lstStyle/>
          <a:p>
            <a:pPr algn="ctr" defTabSz="914400" eaLnBrk="0" hangingPunct="0"/>
            <a:endParaRPr lang="en-US">
              <a:solidFill>
                <a:srgbClr val="000000"/>
              </a:solidFill>
              <a:latin typeface="Arial"/>
            </a:endParaRPr>
          </a:p>
        </p:txBody>
      </p:sp>
      <p:pic>
        <p:nvPicPr>
          <p:cNvPr id="40990" name="Picture 3"/>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4286962" y="2173293"/>
            <a:ext cx="1842911" cy="2511425"/>
          </a:xfrm>
          <a:prstGeom prst="rect">
            <a:avLst/>
          </a:prstGeom>
          <a:noFill/>
          <a:ln w="12700">
            <a:noFill/>
            <a:miter lim="800000"/>
            <a:headEnd/>
            <a:tailEnd/>
          </a:ln>
        </p:spPr>
      </p:pic>
      <p:sp>
        <p:nvSpPr>
          <p:cNvPr id="40991" name="Oval 3"/>
          <p:cNvSpPr>
            <a:spLocks noChangeArrowheads="1"/>
          </p:cNvSpPr>
          <p:nvPr/>
        </p:nvSpPr>
        <p:spPr bwMode="auto">
          <a:xfrm>
            <a:off x="5000014" y="5357573"/>
            <a:ext cx="311856" cy="396875"/>
          </a:xfrm>
          <a:prstGeom prst="ellipse">
            <a:avLst/>
          </a:prstGeom>
          <a:solidFill>
            <a:srgbClr val="EDB7A5"/>
          </a:solidFill>
          <a:ln w="12700">
            <a:solidFill>
              <a:schemeClr val="tx1"/>
            </a:solidFill>
            <a:round/>
            <a:headEnd/>
            <a:tailEnd/>
          </a:ln>
        </p:spPr>
        <p:txBody>
          <a:bodyPr wrap="none" anchor="ctr"/>
          <a:lstStyle/>
          <a:p>
            <a:pPr algn="ctr" defTabSz="914400" eaLnBrk="0" hangingPunct="0"/>
            <a:endParaRPr lang="en-US">
              <a:solidFill>
                <a:srgbClr val="000000"/>
              </a:solidFill>
              <a:latin typeface="Arial"/>
            </a:endParaRPr>
          </a:p>
        </p:txBody>
      </p:sp>
      <p:sp>
        <p:nvSpPr>
          <p:cNvPr id="40992" name="Oval 3"/>
          <p:cNvSpPr>
            <a:spLocks noChangeArrowheads="1"/>
          </p:cNvSpPr>
          <p:nvPr/>
        </p:nvSpPr>
        <p:spPr bwMode="auto">
          <a:xfrm>
            <a:off x="5352792" y="5205173"/>
            <a:ext cx="310444" cy="396875"/>
          </a:xfrm>
          <a:prstGeom prst="ellipse">
            <a:avLst/>
          </a:prstGeom>
          <a:solidFill>
            <a:srgbClr val="EDB7A5"/>
          </a:solidFill>
          <a:ln w="12700">
            <a:solidFill>
              <a:schemeClr val="tx1"/>
            </a:solidFill>
            <a:round/>
            <a:headEnd/>
            <a:tailEnd/>
          </a:ln>
        </p:spPr>
        <p:txBody>
          <a:bodyPr wrap="none" anchor="ctr"/>
          <a:lstStyle/>
          <a:p>
            <a:pPr algn="ctr" defTabSz="914400" eaLnBrk="0" hangingPunct="0"/>
            <a:endParaRPr lang="en-US">
              <a:solidFill>
                <a:srgbClr val="000000"/>
              </a:solidFill>
              <a:latin typeface="Arial"/>
            </a:endParaRPr>
          </a:p>
        </p:txBody>
      </p:sp>
      <p:sp>
        <p:nvSpPr>
          <p:cNvPr id="40993" name="Oval 3"/>
          <p:cNvSpPr>
            <a:spLocks noChangeArrowheads="1"/>
          </p:cNvSpPr>
          <p:nvPr/>
        </p:nvSpPr>
        <p:spPr bwMode="auto">
          <a:xfrm>
            <a:off x="4580915" y="5190887"/>
            <a:ext cx="310444" cy="395287"/>
          </a:xfrm>
          <a:prstGeom prst="ellipse">
            <a:avLst/>
          </a:prstGeom>
          <a:solidFill>
            <a:srgbClr val="EDB7A5"/>
          </a:solidFill>
          <a:ln w="12700">
            <a:solidFill>
              <a:schemeClr val="tx1"/>
            </a:solidFill>
            <a:round/>
            <a:headEnd/>
            <a:tailEnd/>
          </a:ln>
        </p:spPr>
        <p:txBody>
          <a:bodyPr wrap="none" anchor="ctr"/>
          <a:lstStyle/>
          <a:p>
            <a:pPr algn="ctr" defTabSz="914400" eaLnBrk="0" hangingPunct="0"/>
            <a:endParaRPr lang="en-US">
              <a:solidFill>
                <a:srgbClr val="000000"/>
              </a:solidFill>
              <a:latin typeface="Arial"/>
            </a:endParaRPr>
          </a:p>
        </p:txBody>
      </p:sp>
      <p:sp>
        <p:nvSpPr>
          <p:cNvPr id="47" name="Oval 3"/>
          <p:cNvSpPr>
            <a:spLocks noChangeArrowheads="1"/>
          </p:cNvSpPr>
          <p:nvPr/>
        </p:nvSpPr>
        <p:spPr bwMode="auto">
          <a:xfrm>
            <a:off x="5541881" y="5694119"/>
            <a:ext cx="311856" cy="395288"/>
          </a:xfrm>
          <a:prstGeom prst="ellipse">
            <a:avLst/>
          </a:prstGeom>
          <a:solidFill>
            <a:srgbClr val="0000FF"/>
          </a:solidFill>
          <a:ln w="12700">
            <a:solidFill>
              <a:schemeClr val="tx1"/>
            </a:solidFill>
            <a:round/>
            <a:headEnd/>
            <a:tailEnd/>
          </a:ln>
        </p:spPr>
        <p:txBody>
          <a:bodyPr wrap="none" anchor="ctr"/>
          <a:lstStyle/>
          <a:p>
            <a:pPr algn="ctr" defTabSz="914400" eaLnBrk="0" hangingPunct="0">
              <a:defRPr/>
            </a:pPr>
            <a:endParaRPr lang="en-US">
              <a:solidFill>
                <a:srgbClr val="000000"/>
              </a:solidFill>
              <a:latin typeface="Arial" pitchFamily="34" charset="0"/>
            </a:endParaRPr>
          </a:p>
        </p:txBody>
      </p:sp>
      <p:sp>
        <p:nvSpPr>
          <p:cNvPr id="48" name="Oval 3"/>
          <p:cNvSpPr>
            <a:spLocks noChangeArrowheads="1"/>
          </p:cNvSpPr>
          <p:nvPr/>
        </p:nvSpPr>
        <p:spPr bwMode="auto">
          <a:xfrm>
            <a:off x="5650537" y="5128973"/>
            <a:ext cx="311855" cy="396875"/>
          </a:xfrm>
          <a:prstGeom prst="ellipse">
            <a:avLst/>
          </a:prstGeom>
          <a:solidFill>
            <a:srgbClr val="0000FF"/>
          </a:solidFill>
          <a:ln w="12700">
            <a:solidFill>
              <a:schemeClr val="tx1"/>
            </a:solidFill>
            <a:round/>
            <a:headEnd/>
            <a:tailEnd/>
          </a:ln>
        </p:spPr>
        <p:txBody>
          <a:bodyPr wrap="none" anchor="ctr"/>
          <a:lstStyle/>
          <a:p>
            <a:pPr algn="ctr" defTabSz="914400" eaLnBrk="0" hangingPunct="0">
              <a:defRPr/>
            </a:pPr>
            <a:endParaRPr lang="en-US">
              <a:solidFill>
                <a:srgbClr val="000000"/>
              </a:solidFill>
              <a:latin typeface="Arial" pitchFamily="34" charset="0"/>
            </a:endParaRPr>
          </a:p>
        </p:txBody>
      </p:sp>
      <p:sp>
        <p:nvSpPr>
          <p:cNvPr id="40996" name="Oval 3"/>
          <p:cNvSpPr>
            <a:spLocks noChangeArrowheads="1"/>
          </p:cNvSpPr>
          <p:nvPr/>
        </p:nvSpPr>
        <p:spPr bwMode="auto">
          <a:xfrm>
            <a:off x="4837743" y="4870209"/>
            <a:ext cx="311855" cy="396875"/>
          </a:xfrm>
          <a:prstGeom prst="ellipse">
            <a:avLst/>
          </a:prstGeom>
          <a:solidFill>
            <a:srgbClr val="EDB7A5"/>
          </a:solidFill>
          <a:ln w="12700">
            <a:solidFill>
              <a:schemeClr val="tx1"/>
            </a:solidFill>
            <a:round/>
            <a:headEnd/>
            <a:tailEnd/>
          </a:ln>
        </p:spPr>
        <p:txBody>
          <a:bodyPr wrap="none" anchor="ctr"/>
          <a:lstStyle/>
          <a:p>
            <a:pPr algn="ctr" defTabSz="914400" eaLnBrk="0" hangingPunct="0"/>
            <a:r>
              <a:rPr lang="en-US" sz="3200" b="1" dirty="0">
                <a:solidFill>
                  <a:srgbClr val="000000"/>
                </a:solidFill>
                <a:latin typeface="Arial"/>
              </a:rPr>
              <a:t>+</a:t>
            </a:r>
          </a:p>
        </p:txBody>
      </p:sp>
      <p:sp>
        <p:nvSpPr>
          <p:cNvPr id="40997" name="Oval 3"/>
          <p:cNvSpPr>
            <a:spLocks noChangeArrowheads="1"/>
          </p:cNvSpPr>
          <p:nvPr/>
        </p:nvSpPr>
        <p:spPr bwMode="auto">
          <a:xfrm>
            <a:off x="5162299" y="4886087"/>
            <a:ext cx="311855" cy="395287"/>
          </a:xfrm>
          <a:prstGeom prst="ellipse">
            <a:avLst/>
          </a:prstGeom>
          <a:solidFill>
            <a:srgbClr val="EDB7A5"/>
          </a:solidFill>
          <a:ln w="12700">
            <a:solidFill>
              <a:schemeClr val="tx1"/>
            </a:solidFill>
            <a:round/>
            <a:headEnd/>
            <a:tailEnd/>
          </a:ln>
        </p:spPr>
        <p:txBody>
          <a:bodyPr wrap="none" anchor="ctr"/>
          <a:lstStyle/>
          <a:p>
            <a:pPr algn="ctr" defTabSz="914400" eaLnBrk="0" hangingPunct="0"/>
            <a:endParaRPr lang="en-US">
              <a:solidFill>
                <a:srgbClr val="000000"/>
              </a:solidFill>
              <a:latin typeface="Arial"/>
            </a:endParaRPr>
          </a:p>
        </p:txBody>
      </p:sp>
      <p:sp>
        <p:nvSpPr>
          <p:cNvPr id="40998" name="Oval 3"/>
          <p:cNvSpPr>
            <a:spLocks noChangeArrowheads="1"/>
          </p:cNvSpPr>
          <p:nvPr/>
        </p:nvSpPr>
        <p:spPr bwMode="auto">
          <a:xfrm>
            <a:off x="4810925" y="5784609"/>
            <a:ext cx="310444" cy="396875"/>
          </a:xfrm>
          <a:prstGeom prst="ellipse">
            <a:avLst/>
          </a:prstGeom>
          <a:solidFill>
            <a:srgbClr val="EDB7A5"/>
          </a:solidFill>
          <a:ln w="12700">
            <a:solidFill>
              <a:schemeClr val="tx1"/>
            </a:solidFill>
            <a:round/>
            <a:headEnd/>
            <a:tailEnd/>
          </a:ln>
        </p:spPr>
        <p:txBody>
          <a:bodyPr wrap="none" anchor="ctr"/>
          <a:lstStyle/>
          <a:p>
            <a:pPr algn="ctr" defTabSz="914400" eaLnBrk="0" hangingPunct="0"/>
            <a:endParaRPr lang="en-US">
              <a:solidFill>
                <a:srgbClr val="000000"/>
              </a:solidFill>
              <a:latin typeface="Arial"/>
            </a:endParaRPr>
          </a:p>
        </p:txBody>
      </p:sp>
      <p:sp>
        <p:nvSpPr>
          <p:cNvPr id="40999" name="TextBox 51"/>
          <p:cNvSpPr txBox="1">
            <a:spLocks noChangeArrowheads="1"/>
          </p:cNvSpPr>
          <p:nvPr/>
        </p:nvSpPr>
        <p:spPr bwMode="auto">
          <a:xfrm>
            <a:off x="6231576" y="4740275"/>
            <a:ext cx="1966880" cy="400110"/>
          </a:xfrm>
          <a:prstGeom prst="rect">
            <a:avLst/>
          </a:prstGeom>
          <a:noFill/>
          <a:ln w="9525">
            <a:noFill/>
            <a:miter lim="800000"/>
            <a:headEnd/>
            <a:tailEnd/>
          </a:ln>
        </p:spPr>
        <p:txBody>
          <a:bodyPr wrap="none">
            <a:spAutoFit/>
          </a:bodyPr>
          <a:lstStyle/>
          <a:p>
            <a:pPr algn="ctr" defTabSz="914400" eaLnBrk="0" hangingPunct="0"/>
            <a:r>
              <a:rPr lang="en-US" sz="2000" dirty="0">
                <a:solidFill>
                  <a:srgbClr val="000000"/>
                </a:solidFill>
                <a:latin typeface="Arial"/>
              </a:rPr>
              <a:t>False neg rate?</a:t>
            </a:r>
          </a:p>
        </p:txBody>
      </p:sp>
      <p:sp>
        <p:nvSpPr>
          <p:cNvPr id="41000" name="TextBox 52"/>
          <p:cNvSpPr txBox="1">
            <a:spLocks noChangeArrowheads="1"/>
          </p:cNvSpPr>
          <p:nvPr/>
        </p:nvSpPr>
        <p:spPr bwMode="auto">
          <a:xfrm>
            <a:off x="6247583" y="4221164"/>
            <a:ext cx="2280592" cy="400110"/>
          </a:xfrm>
          <a:prstGeom prst="rect">
            <a:avLst/>
          </a:prstGeom>
          <a:noFill/>
          <a:ln w="9525">
            <a:noFill/>
            <a:miter lim="800000"/>
            <a:headEnd/>
            <a:tailEnd/>
          </a:ln>
        </p:spPr>
        <p:txBody>
          <a:bodyPr wrap="none">
            <a:spAutoFit/>
          </a:bodyPr>
          <a:lstStyle/>
          <a:p>
            <a:pPr algn="ctr" defTabSz="914400" eaLnBrk="0" hangingPunct="0"/>
            <a:r>
              <a:rPr lang="en-US" sz="2000" dirty="0">
                <a:solidFill>
                  <a:srgbClr val="000000"/>
                </a:solidFill>
                <a:latin typeface="Arial"/>
              </a:rPr>
              <a:t>Identification rate?</a:t>
            </a:r>
          </a:p>
        </p:txBody>
      </p:sp>
      <p:sp>
        <p:nvSpPr>
          <p:cNvPr id="41001" name="TextBox 40"/>
          <p:cNvSpPr txBox="1">
            <a:spLocks noChangeArrowheads="1"/>
          </p:cNvSpPr>
          <p:nvPr/>
        </p:nvSpPr>
        <p:spPr bwMode="auto">
          <a:xfrm>
            <a:off x="2524587" y="4159251"/>
            <a:ext cx="1724162" cy="369332"/>
          </a:xfrm>
          <a:prstGeom prst="rect">
            <a:avLst/>
          </a:prstGeom>
          <a:noFill/>
          <a:ln w="9525">
            <a:noFill/>
            <a:miter lim="800000"/>
            <a:headEnd/>
            <a:tailEnd/>
          </a:ln>
        </p:spPr>
        <p:txBody>
          <a:bodyPr wrap="none">
            <a:spAutoFit/>
          </a:bodyPr>
          <a:lstStyle/>
          <a:p>
            <a:pPr algn="ctr" defTabSz="914400" eaLnBrk="0" hangingPunct="0"/>
            <a:r>
              <a:rPr lang="en-US">
                <a:solidFill>
                  <a:srgbClr val="FFFFFF"/>
                </a:solidFill>
                <a:latin typeface="Arial"/>
              </a:rPr>
              <a:t>After treatment</a:t>
            </a:r>
          </a:p>
        </p:txBody>
      </p:sp>
      <p:sp>
        <p:nvSpPr>
          <p:cNvPr id="42" name="Oval 3"/>
          <p:cNvSpPr>
            <a:spLocks noChangeArrowheads="1"/>
          </p:cNvSpPr>
          <p:nvPr/>
        </p:nvSpPr>
        <p:spPr bwMode="auto">
          <a:xfrm flipH="1">
            <a:off x="5181606" y="4114801"/>
            <a:ext cx="345723" cy="396875"/>
          </a:xfrm>
          <a:prstGeom prst="ellipse">
            <a:avLst/>
          </a:prstGeom>
          <a:solidFill>
            <a:srgbClr val="0000FF"/>
          </a:solidFill>
          <a:ln w="12700">
            <a:solidFill>
              <a:schemeClr val="tx1"/>
            </a:solidFill>
            <a:round/>
            <a:headEnd/>
            <a:tailEnd/>
          </a:ln>
        </p:spPr>
        <p:txBody>
          <a:bodyPr wrap="none" anchor="ctr"/>
          <a:lstStyle/>
          <a:p>
            <a:pPr algn="ctr" defTabSz="914400" eaLnBrk="0" hangingPunct="0"/>
            <a:r>
              <a:rPr lang="en-US" sz="3200" b="1" dirty="0">
                <a:solidFill>
                  <a:srgbClr val="000000"/>
                </a:solidFill>
                <a:latin typeface="Arial"/>
              </a:rPr>
              <a:t>+</a:t>
            </a:r>
          </a:p>
        </p:txBody>
      </p:sp>
      <p:sp>
        <p:nvSpPr>
          <p:cNvPr id="44" name="Oval 3"/>
          <p:cNvSpPr>
            <a:spLocks noChangeArrowheads="1"/>
          </p:cNvSpPr>
          <p:nvPr/>
        </p:nvSpPr>
        <p:spPr bwMode="auto">
          <a:xfrm>
            <a:off x="5486406" y="3352801"/>
            <a:ext cx="311855" cy="396875"/>
          </a:xfrm>
          <a:prstGeom prst="ellipse">
            <a:avLst/>
          </a:prstGeom>
          <a:solidFill>
            <a:srgbClr val="0000FF"/>
          </a:solidFill>
          <a:ln w="12700">
            <a:solidFill>
              <a:schemeClr val="tx1"/>
            </a:solidFill>
            <a:round/>
            <a:headEnd/>
            <a:tailEnd/>
          </a:ln>
        </p:spPr>
        <p:txBody>
          <a:bodyPr wrap="none" anchor="ctr"/>
          <a:lstStyle/>
          <a:p>
            <a:pPr algn="ctr" defTabSz="914400" eaLnBrk="0" hangingPunct="0"/>
            <a:r>
              <a:rPr lang="en-US" sz="3200" b="1" dirty="0">
                <a:solidFill>
                  <a:srgbClr val="000000"/>
                </a:solidFill>
                <a:latin typeface="Arial"/>
              </a:rPr>
              <a:t>+</a:t>
            </a:r>
          </a:p>
        </p:txBody>
      </p:sp>
    </p:spTree>
    <p:extLst>
      <p:ext uri="{BB962C8B-B14F-4D97-AF65-F5344CB8AC3E}">
        <p14:creationId xmlns:p14="http://schemas.microsoft.com/office/powerpoint/2010/main" val="286345166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9618" name="Rectangle 2"/>
          <p:cNvSpPr>
            <a:spLocks noGrp="1" noChangeArrowheads="1"/>
          </p:cNvSpPr>
          <p:nvPr>
            <p:ph type="title"/>
          </p:nvPr>
        </p:nvSpPr>
        <p:spPr>
          <a:xfrm>
            <a:off x="198915" y="1137177"/>
            <a:ext cx="8721321" cy="759264"/>
          </a:xfrm>
        </p:spPr>
        <p:txBody>
          <a:bodyPr>
            <a:noAutofit/>
          </a:bodyPr>
          <a:lstStyle/>
          <a:p>
            <a:pPr>
              <a:defRPr/>
            </a:pPr>
            <a:r>
              <a:rPr lang="en-US" dirty="0" smtClean="0"/>
              <a:t>SLN Biopsy and </a:t>
            </a:r>
            <a:r>
              <a:rPr lang="en-US" dirty="0" err="1" smtClean="0"/>
              <a:t>Neoadjuvant</a:t>
            </a:r>
            <a:r>
              <a:rPr lang="en-US" dirty="0" smtClean="0"/>
              <a:t> Therapy  </a:t>
            </a:r>
            <a:br>
              <a:rPr lang="en-US" dirty="0" smtClean="0"/>
            </a:br>
            <a:r>
              <a:rPr lang="en-US" dirty="0" smtClean="0"/>
              <a:t>clinically node </a:t>
            </a:r>
            <a:r>
              <a:rPr lang="en-US" dirty="0" smtClean="0"/>
              <a:t>negative</a:t>
            </a:r>
            <a:endParaRPr lang="en-US" b="1" dirty="0" smtClean="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460251870"/>
              </p:ext>
            </p:extLst>
          </p:nvPr>
        </p:nvGraphicFramePr>
        <p:xfrm>
          <a:off x="198438" y="2044488"/>
          <a:ext cx="8721726" cy="3657599"/>
        </p:xfrm>
        <a:graphic>
          <a:graphicData uri="http://schemas.openxmlformats.org/drawingml/2006/table">
            <a:tbl>
              <a:tblPr firstRow="1" bandRow="1">
                <a:tableStyleId>{5C22544A-7EE6-4342-B048-85BDC9FD1C3A}</a:tableStyleId>
              </a:tblPr>
              <a:tblGrid>
                <a:gridCol w="2907242"/>
                <a:gridCol w="2907242"/>
                <a:gridCol w="2907242"/>
              </a:tblGrid>
              <a:tr h="285326">
                <a:tc>
                  <a:txBody>
                    <a:bodyPr/>
                    <a:lstStyle/>
                    <a:p>
                      <a:endParaRPr lang="en-US" sz="1400" dirty="0"/>
                    </a:p>
                  </a:txBody>
                  <a:tcPr marL="96908" marR="96908"/>
                </a:tc>
                <a:tc>
                  <a:txBody>
                    <a:bodyPr/>
                    <a:lstStyle/>
                    <a:p>
                      <a:pPr algn="ctr"/>
                      <a:r>
                        <a:rPr lang="en-US" sz="1400" dirty="0" smtClean="0"/>
                        <a:t>SLN Identification</a:t>
                      </a:r>
                      <a:r>
                        <a:rPr lang="en-US" sz="1400" baseline="0" dirty="0" smtClean="0"/>
                        <a:t> rate</a:t>
                      </a:r>
                      <a:endParaRPr lang="en-US" sz="1400" dirty="0"/>
                    </a:p>
                  </a:txBody>
                  <a:tcPr marL="96908" marR="96908"/>
                </a:tc>
                <a:tc>
                  <a:txBody>
                    <a:bodyPr/>
                    <a:lstStyle/>
                    <a:p>
                      <a:pPr algn="ctr"/>
                      <a:r>
                        <a:rPr lang="en-US" sz="1400" dirty="0" smtClean="0"/>
                        <a:t>False-negative</a:t>
                      </a:r>
                      <a:r>
                        <a:rPr lang="en-US" sz="1400" baseline="0" dirty="0" smtClean="0"/>
                        <a:t> rate</a:t>
                      </a:r>
                      <a:endParaRPr lang="en-US" sz="1400" dirty="0"/>
                    </a:p>
                  </a:txBody>
                  <a:tcPr marL="96908" marR="96908"/>
                </a:tc>
              </a:tr>
              <a:tr h="285326">
                <a:tc>
                  <a:txBody>
                    <a:bodyPr/>
                    <a:lstStyle/>
                    <a:p>
                      <a:pPr algn="ctr"/>
                      <a:r>
                        <a:rPr lang="en-US" sz="1400" b="1" dirty="0" smtClean="0"/>
                        <a:t>BEFORE</a:t>
                      </a:r>
                      <a:endParaRPr lang="en-US" sz="1400" b="1" dirty="0"/>
                    </a:p>
                  </a:txBody>
                  <a:tcPr marL="96908" marR="96908"/>
                </a:tc>
                <a:tc>
                  <a:txBody>
                    <a:bodyPr/>
                    <a:lstStyle/>
                    <a:p>
                      <a:endParaRPr lang="en-US" sz="1400" dirty="0"/>
                    </a:p>
                  </a:txBody>
                  <a:tcPr marL="96908" marR="96908"/>
                </a:tc>
                <a:tc>
                  <a:txBody>
                    <a:bodyPr/>
                    <a:lstStyle/>
                    <a:p>
                      <a:endParaRPr lang="en-US" sz="1400"/>
                    </a:p>
                  </a:txBody>
                  <a:tcPr marL="96908" marR="96908"/>
                </a:tc>
              </a:tr>
              <a:tr h="285326">
                <a:tc>
                  <a:txBody>
                    <a:bodyPr/>
                    <a:lstStyle/>
                    <a:p>
                      <a:r>
                        <a:rPr lang="en-US" sz="1400" dirty="0" smtClean="0"/>
                        <a:t>McMasters et al (2000)</a:t>
                      </a:r>
                      <a:endParaRPr lang="en-US" sz="1400" dirty="0"/>
                    </a:p>
                  </a:txBody>
                  <a:tcPr marL="96908" marR="96908"/>
                </a:tc>
                <a:tc>
                  <a:txBody>
                    <a:bodyPr/>
                    <a:lstStyle/>
                    <a:p>
                      <a:pPr algn="ctr"/>
                      <a:r>
                        <a:rPr lang="en-US" sz="1400" dirty="0" smtClean="0"/>
                        <a:t>86%</a:t>
                      </a:r>
                      <a:r>
                        <a:rPr lang="en-US" sz="1400" baseline="0" dirty="0" smtClean="0"/>
                        <a:t> and </a:t>
                      </a:r>
                      <a:r>
                        <a:rPr lang="en-US" sz="1400" dirty="0" smtClean="0"/>
                        <a:t>90%</a:t>
                      </a:r>
                      <a:r>
                        <a:rPr lang="en-US" sz="1400" baseline="30000" dirty="0" smtClean="0"/>
                        <a:t>¥</a:t>
                      </a:r>
                      <a:endParaRPr lang="en-US" sz="1400" baseline="30000" dirty="0"/>
                    </a:p>
                  </a:txBody>
                  <a:tcPr marL="96908" marR="9690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5.8</a:t>
                      </a:r>
                      <a:r>
                        <a:rPr lang="en-US" sz="1400" baseline="0" dirty="0" smtClean="0"/>
                        <a:t> and</a:t>
                      </a:r>
                      <a:r>
                        <a:rPr lang="en-US" sz="1400" dirty="0" smtClean="0"/>
                        <a:t>11.8%</a:t>
                      </a:r>
                      <a:r>
                        <a:rPr lang="en-US" sz="1400" baseline="30000" dirty="0" smtClean="0"/>
                        <a:t>¥</a:t>
                      </a:r>
                    </a:p>
                  </a:txBody>
                  <a:tcPr marL="96908" marR="96908"/>
                </a:tc>
              </a:tr>
              <a:tr h="285326">
                <a:tc>
                  <a:txBody>
                    <a:bodyPr/>
                    <a:lstStyle/>
                    <a:p>
                      <a:r>
                        <a:rPr lang="en-US" sz="1400" dirty="0" smtClean="0"/>
                        <a:t>ALMANAC trial</a:t>
                      </a:r>
                      <a:r>
                        <a:rPr lang="en-US" sz="1400" baseline="0" dirty="0" smtClean="0"/>
                        <a:t> (2006)</a:t>
                      </a:r>
                      <a:endParaRPr lang="en-US" sz="1400" dirty="0"/>
                    </a:p>
                  </a:txBody>
                  <a:tcPr marL="96908" marR="96908"/>
                </a:tc>
                <a:tc>
                  <a:txBody>
                    <a:bodyPr/>
                    <a:lstStyle/>
                    <a:p>
                      <a:pPr algn="ctr"/>
                      <a:r>
                        <a:rPr lang="en-US" sz="1400" dirty="0" smtClean="0"/>
                        <a:t>96.1%</a:t>
                      </a:r>
                      <a:endParaRPr lang="en-US" sz="1400" dirty="0"/>
                    </a:p>
                  </a:txBody>
                  <a:tcPr marL="96908" marR="96908"/>
                </a:tc>
                <a:tc>
                  <a:txBody>
                    <a:bodyPr/>
                    <a:lstStyle/>
                    <a:p>
                      <a:pPr algn="ctr"/>
                      <a:r>
                        <a:rPr lang="en-US" sz="1400" dirty="0" smtClean="0"/>
                        <a:t>6.7%</a:t>
                      </a:r>
                      <a:endParaRPr lang="en-US" sz="1400" dirty="0"/>
                    </a:p>
                  </a:txBody>
                  <a:tcPr marL="96908" marR="96908"/>
                </a:tc>
              </a:tr>
              <a:tr h="285326">
                <a:tc>
                  <a:txBody>
                    <a:bodyPr/>
                    <a:lstStyle/>
                    <a:p>
                      <a:r>
                        <a:rPr lang="en-US" sz="1400" dirty="0" smtClean="0"/>
                        <a:t>NSABP B32 (2007)</a:t>
                      </a:r>
                      <a:endParaRPr lang="en-US" sz="1400" dirty="0"/>
                    </a:p>
                  </a:txBody>
                  <a:tcPr marL="96908" marR="96908"/>
                </a:tc>
                <a:tc>
                  <a:txBody>
                    <a:bodyPr/>
                    <a:lstStyle/>
                    <a:p>
                      <a:pPr algn="ctr"/>
                      <a:r>
                        <a:rPr lang="en-US" sz="1400" dirty="0" smtClean="0"/>
                        <a:t>97.2%</a:t>
                      </a:r>
                      <a:endParaRPr lang="en-US" sz="1400" dirty="0"/>
                    </a:p>
                  </a:txBody>
                  <a:tcPr marL="96908" marR="96908"/>
                </a:tc>
                <a:tc>
                  <a:txBody>
                    <a:bodyPr/>
                    <a:lstStyle/>
                    <a:p>
                      <a:pPr algn="ctr"/>
                      <a:r>
                        <a:rPr lang="en-US" sz="1400" dirty="0" smtClean="0"/>
                        <a:t>9.8%</a:t>
                      </a:r>
                      <a:endParaRPr lang="en-US" sz="1400" dirty="0"/>
                    </a:p>
                  </a:txBody>
                  <a:tcPr marL="96908" marR="96908"/>
                </a:tc>
              </a:tr>
              <a:tr h="285326">
                <a:tc>
                  <a:txBody>
                    <a:bodyPr/>
                    <a:lstStyle/>
                    <a:p>
                      <a:r>
                        <a:rPr lang="en-US" sz="1400" dirty="0" smtClean="0"/>
                        <a:t>Kim et al* (2006)</a:t>
                      </a:r>
                      <a:endParaRPr lang="en-US" sz="1400" dirty="0"/>
                    </a:p>
                  </a:txBody>
                  <a:tcPr marL="96908" marR="96908"/>
                </a:tc>
                <a:tc>
                  <a:txBody>
                    <a:bodyPr/>
                    <a:lstStyle/>
                    <a:p>
                      <a:pPr algn="ctr"/>
                      <a:r>
                        <a:rPr lang="en-US" sz="1400" dirty="0" smtClean="0"/>
                        <a:t>96% (41-100%)</a:t>
                      </a:r>
                      <a:endParaRPr lang="en-US" sz="1400" dirty="0"/>
                    </a:p>
                  </a:txBody>
                  <a:tcPr marL="96908" marR="96908"/>
                </a:tc>
                <a:tc>
                  <a:txBody>
                    <a:bodyPr/>
                    <a:lstStyle/>
                    <a:p>
                      <a:pPr algn="ctr"/>
                      <a:r>
                        <a:rPr lang="en-US" sz="1400" dirty="0" smtClean="0"/>
                        <a:t>7.3% (0-29%)</a:t>
                      </a:r>
                      <a:endParaRPr lang="en-US" sz="1400" dirty="0"/>
                    </a:p>
                  </a:txBody>
                  <a:tcPr marL="96908" marR="96908"/>
                </a:tc>
              </a:tr>
              <a:tr h="285326">
                <a:tc>
                  <a:txBody>
                    <a:bodyPr/>
                    <a:lstStyle/>
                    <a:p>
                      <a:pPr algn="ctr"/>
                      <a:endParaRPr lang="en-US" sz="1400" b="1" dirty="0"/>
                    </a:p>
                  </a:txBody>
                  <a:tcPr marL="96908" marR="96908"/>
                </a:tc>
                <a:tc>
                  <a:txBody>
                    <a:bodyPr/>
                    <a:lstStyle/>
                    <a:p>
                      <a:pPr algn="ctr"/>
                      <a:endParaRPr lang="en-US" sz="1400" dirty="0"/>
                    </a:p>
                  </a:txBody>
                  <a:tcPr marL="96908" marR="96908"/>
                </a:tc>
                <a:tc>
                  <a:txBody>
                    <a:bodyPr/>
                    <a:lstStyle/>
                    <a:p>
                      <a:pPr algn="ctr"/>
                      <a:endParaRPr lang="en-US" sz="1400" dirty="0"/>
                    </a:p>
                  </a:txBody>
                  <a:tcPr marL="96908" marR="96908"/>
                </a:tc>
              </a:tr>
              <a:tr h="285326">
                <a:tc>
                  <a:txBody>
                    <a:bodyPr/>
                    <a:lstStyle/>
                    <a:p>
                      <a:pPr algn="ctr"/>
                      <a:r>
                        <a:rPr lang="en-US" sz="1400" b="1" dirty="0" smtClean="0"/>
                        <a:t>AFTER</a:t>
                      </a:r>
                      <a:endParaRPr lang="en-US" sz="1400" b="1" dirty="0"/>
                    </a:p>
                  </a:txBody>
                  <a:tcPr marL="96908" marR="96908"/>
                </a:tc>
                <a:tc>
                  <a:txBody>
                    <a:bodyPr/>
                    <a:lstStyle/>
                    <a:p>
                      <a:pPr algn="ctr"/>
                      <a:endParaRPr lang="en-US" sz="1400" dirty="0"/>
                    </a:p>
                  </a:txBody>
                  <a:tcPr marL="96908" marR="96908"/>
                </a:tc>
                <a:tc>
                  <a:txBody>
                    <a:bodyPr/>
                    <a:lstStyle/>
                    <a:p>
                      <a:pPr algn="ctr"/>
                      <a:endParaRPr lang="en-US" sz="1400" dirty="0"/>
                    </a:p>
                  </a:txBody>
                  <a:tcPr marL="96908" marR="96908"/>
                </a:tc>
              </a:tr>
              <a:tr h="285326">
                <a:tc>
                  <a:txBody>
                    <a:bodyPr/>
                    <a:lstStyle/>
                    <a:p>
                      <a:r>
                        <a:rPr lang="en-US" sz="1400" dirty="0" smtClean="0"/>
                        <a:t>NSABP B27 (2005)</a:t>
                      </a:r>
                      <a:endParaRPr lang="en-US" sz="1400" dirty="0"/>
                    </a:p>
                  </a:txBody>
                  <a:tcPr marL="96908" marR="96908"/>
                </a:tc>
                <a:tc>
                  <a:txBody>
                    <a:bodyPr/>
                    <a:lstStyle/>
                    <a:p>
                      <a:pPr algn="ctr"/>
                      <a:r>
                        <a:rPr lang="en-US" sz="1400" dirty="0" smtClean="0"/>
                        <a:t>85%</a:t>
                      </a:r>
                      <a:endParaRPr lang="en-US" sz="1400" dirty="0"/>
                    </a:p>
                  </a:txBody>
                  <a:tcPr marL="96908" marR="96908"/>
                </a:tc>
                <a:tc>
                  <a:txBody>
                    <a:bodyPr/>
                    <a:lstStyle/>
                    <a:p>
                      <a:pPr algn="ctr"/>
                      <a:r>
                        <a:rPr lang="en-US" sz="1400" dirty="0" smtClean="0"/>
                        <a:t>10.7%</a:t>
                      </a:r>
                      <a:endParaRPr lang="en-US" sz="1400" dirty="0"/>
                    </a:p>
                  </a:txBody>
                  <a:tcPr marL="96908" marR="96908"/>
                </a:tc>
              </a:tr>
              <a:tr h="285326">
                <a:tc>
                  <a:txBody>
                    <a:bodyPr/>
                    <a:lstStyle/>
                    <a:p>
                      <a:r>
                        <a:rPr lang="en-US" sz="1400" dirty="0" smtClean="0"/>
                        <a:t>Hunt et al (2009)</a:t>
                      </a:r>
                      <a:endParaRPr lang="en-US" sz="1400" dirty="0"/>
                    </a:p>
                  </a:txBody>
                  <a:tcPr marL="96908" marR="96908"/>
                </a:tc>
                <a:tc>
                  <a:txBody>
                    <a:bodyPr/>
                    <a:lstStyle/>
                    <a:p>
                      <a:pPr algn="ctr"/>
                      <a:r>
                        <a:rPr lang="en-US" sz="1400" dirty="0" smtClean="0"/>
                        <a:t>97.4%</a:t>
                      </a:r>
                      <a:endParaRPr lang="en-US" sz="1400" dirty="0"/>
                    </a:p>
                  </a:txBody>
                  <a:tcPr marL="96908" marR="96908"/>
                </a:tc>
                <a:tc>
                  <a:txBody>
                    <a:bodyPr/>
                    <a:lstStyle/>
                    <a:p>
                      <a:pPr algn="ctr"/>
                      <a:r>
                        <a:rPr lang="en-US" sz="1400" dirty="0" smtClean="0"/>
                        <a:t>5.9%</a:t>
                      </a:r>
                      <a:endParaRPr lang="en-US" sz="1400" dirty="0"/>
                    </a:p>
                  </a:txBody>
                  <a:tcPr marL="96908" marR="96908"/>
                </a:tc>
              </a:tr>
              <a:tr h="285326">
                <a:tc>
                  <a:txBody>
                    <a:bodyPr/>
                    <a:lstStyle/>
                    <a:p>
                      <a:r>
                        <a:rPr lang="en-US" sz="1400" dirty="0" smtClean="0"/>
                        <a:t>Xing et al**(2006)</a:t>
                      </a:r>
                      <a:endParaRPr lang="en-US" sz="1400" dirty="0"/>
                    </a:p>
                  </a:txBody>
                  <a:tcPr marL="96908" marR="96908"/>
                </a:tc>
                <a:tc>
                  <a:txBody>
                    <a:bodyPr/>
                    <a:lstStyle/>
                    <a:p>
                      <a:pPr algn="ctr"/>
                      <a:r>
                        <a:rPr lang="en-US" sz="1400" dirty="0" smtClean="0"/>
                        <a:t>90% (72-100%)</a:t>
                      </a:r>
                      <a:endParaRPr lang="en-US" sz="1400" dirty="0"/>
                    </a:p>
                  </a:txBody>
                  <a:tcPr marL="96908" marR="96908"/>
                </a:tc>
                <a:tc>
                  <a:txBody>
                    <a:bodyPr/>
                    <a:lstStyle/>
                    <a:p>
                      <a:pPr algn="ctr"/>
                      <a:r>
                        <a:rPr lang="en-US" sz="1400" dirty="0" smtClean="0"/>
                        <a:t>12% (0-33%)</a:t>
                      </a:r>
                      <a:endParaRPr lang="en-US" sz="1400" dirty="0"/>
                    </a:p>
                  </a:txBody>
                  <a:tcPr marL="96908" marR="96908"/>
                </a:tc>
              </a:tr>
              <a:tr h="285326">
                <a:tc>
                  <a:txBody>
                    <a:bodyPr/>
                    <a:lstStyle/>
                    <a:p>
                      <a:r>
                        <a:rPr lang="en-US" sz="1400" dirty="0" smtClean="0"/>
                        <a:t>Kelly et al***(2009)</a:t>
                      </a:r>
                      <a:endParaRPr lang="en-US" sz="1400" dirty="0"/>
                    </a:p>
                  </a:txBody>
                  <a:tcPr marL="96908" marR="96908"/>
                </a:tc>
                <a:tc>
                  <a:txBody>
                    <a:bodyPr/>
                    <a:lstStyle/>
                    <a:p>
                      <a:pPr algn="ctr"/>
                      <a:r>
                        <a:rPr lang="en-US" sz="1400" dirty="0" smtClean="0"/>
                        <a:t>89.6% (95%CI 86.0-92.3)</a:t>
                      </a:r>
                      <a:endParaRPr lang="en-US" sz="1400" dirty="0"/>
                    </a:p>
                  </a:txBody>
                  <a:tcPr marL="96908" marR="96908"/>
                </a:tc>
                <a:tc>
                  <a:txBody>
                    <a:bodyPr/>
                    <a:lstStyle/>
                    <a:p>
                      <a:pPr algn="ctr"/>
                      <a:r>
                        <a:rPr lang="en-US" sz="1400" dirty="0" smtClean="0"/>
                        <a:t>8.4 (95%CI 6.4-10.9)</a:t>
                      </a:r>
                      <a:endParaRPr lang="en-US" sz="1400" dirty="0"/>
                    </a:p>
                  </a:txBody>
                  <a:tcPr marL="96908" marR="96908"/>
                </a:tc>
              </a:tr>
            </a:tbl>
          </a:graphicData>
        </a:graphic>
      </p:graphicFrame>
      <p:sp>
        <p:nvSpPr>
          <p:cNvPr id="4" name="TextBox 3"/>
          <p:cNvSpPr txBox="1"/>
          <p:nvPr/>
        </p:nvSpPr>
        <p:spPr>
          <a:xfrm>
            <a:off x="198915" y="5722743"/>
            <a:ext cx="8610600" cy="461665"/>
          </a:xfrm>
          <a:prstGeom prst="rect">
            <a:avLst/>
          </a:prstGeom>
          <a:noFill/>
        </p:spPr>
        <p:txBody>
          <a:bodyPr wrap="square" rtlCol="0">
            <a:spAutoFit/>
          </a:bodyPr>
          <a:lstStyle/>
          <a:p>
            <a:pPr defTabSz="914400"/>
            <a:r>
              <a:rPr lang="en-US" sz="1200" baseline="30000" dirty="0">
                <a:solidFill>
                  <a:prstClr val="black"/>
                </a:solidFill>
                <a:latin typeface="Calibri"/>
              </a:rPr>
              <a:t>¥</a:t>
            </a:r>
            <a:r>
              <a:rPr lang="en-US" sz="1200" dirty="0">
                <a:solidFill>
                  <a:prstClr val="black"/>
                </a:solidFill>
                <a:latin typeface="Calibri"/>
              </a:rPr>
              <a:t> single agent </a:t>
            </a:r>
            <a:r>
              <a:rPr lang="en-US" sz="1200" dirty="0" err="1">
                <a:solidFill>
                  <a:prstClr val="black"/>
                </a:solidFill>
                <a:latin typeface="Calibri"/>
              </a:rPr>
              <a:t>vs</a:t>
            </a:r>
            <a:r>
              <a:rPr lang="en-US" sz="1200" dirty="0">
                <a:solidFill>
                  <a:prstClr val="black"/>
                </a:solidFill>
                <a:latin typeface="Calibri"/>
              </a:rPr>
              <a:t> dual agent</a:t>
            </a:r>
          </a:p>
          <a:p>
            <a:pPr defTabSz="914400"/>
            <a:r>
              <a:rPr lang="en-US" sz="1200" dirty="0">
                <a:solidFill>
                  <a:prstClr val="black"/>
                </a:solidFill>
                <a:latin typeface="Calibri"/>
              </a:rPr>
              <a:t>*</a:t>
            </a:r>
            <a:r>
              <a:rPr lang="en-US" sz="1200" dirty="0" err="1">
                <a:solidFill>
                  <a:prstClr val="black"/>
                </a:solidFill>
                <a:latin typeface="Calibri"/>
              </a:rPr>
              <a:t>Metanalysis</a:t>
            </a:r>
            <a:r>
              <a:rPr lang="en-US" sz="1200" dirty="0">
                <a:solidFill>
                  <a:prstClr val="black"/>
                </a:solidFill>
                <a:latin typeface="Calibri"/>
              </a:rPr>
              <a:t> 69 trials, 8059 </a:t>
            </a:r>
            <a:r>
              <a:rPr lang="en-US" sz="1200" dirty="0" err="1">
                <a:solidFill>
                  <a:prstClr val="black"/>
                </a:solidFill>
                <a:latin typeface="Calibri"/>
              </a:rPr>
              <a:t>pts</a:t>
            </a:r>
            <a:r>
              <a:rPr lang="en-US" sz="1200" dirty="0">
                <a:solidFill>
                  <a:prstClr val="black"/>
                </a:solidFill>
                <a:latin typeface="Calibri"/>
              </a:rPr>
              <a:t>; ** </a:t>
            </a:r>
            <a:r>
              <a:rPr lang="en-US" sz="1200" dirty="0" err="1">
                <a:solidFill>
                  <a:prstClr val="black"/>
                </a:solidFill>
                <a:latin typeface="Calibri"/>
              </a:rPr>
              <a:t>metaanalysis</a:t>
            </a:r>
            <a:r>
              <a:rPr lang="en-US" sz="1200" dirty="0">
                <a:solidFill>
                  <a:prstClr val="black"/>
                </a:solidFill>
                <a:latin typeface="Calibri"/>
              </a:rPr>
              <a:t> 21 trials, 1273 </a:t>
            </a:r>
            <a:r>
              <a:rPr lang="en-US" sz="1200" dirty="0" err="1">
                <a:solidFill>
                  <a:prstClr val="black"/>
                </a:solidFill>
                <a:latin typeface="Calibri"/>
              </a:rPr>
              <a:t>pts</a:t>
            </a:r>
            <a:r>
              <a:rPr lang="en-US" sz="1200" dirty="0">
                <a:solidFill>
                  <a:prstClr val="black"/>
                </a:solidFill>
                <a:latin typeface="Calibri"/>
              </a:rPr>
              <a:t>; ***</a:t>
            </a:r>
            <a:r>
              <a:rPr lang="en-US" sz="1200" dirty="0" err="1">
                <a:solidFill>
                  <a:prstClr val="black"/>
                </a:solidFill>
                <a:latin typeface="Calibri"/>
              </a:rPr>
              <a:t>metaanalysis</a:t>
            </a:r>
            <a:r>
              <a:rPr lang="en-US" sz="1200" dirty="0">
                <a:solidFill>
                  <a:prstClr val="black"/>
                </a:solidFill>
                <a:latin typeface="Calibri"/>
              </a:rPr>
              <a:t> 24 trials, 1799 </a:t>
            </a:r>
            <a:r>
              <a:rPr lang="en-US" sz="1200" dirty="0" err="1">
                <a:solidFill>
                  <a:prstClr val="black"/>
                </a:solidFill>
                <a:latin typeface="Calibri"/>
              </a:rPr>
              <a:t>pts</a:t>
            </a:r>
            <a:endParaRPr lang="en-US" sz="1200" dirty="0">
              <a:solidFill>
                <a:prstClr val="black"/>
              </a:solidFill>
              <a:latin typeface="Calibri"/>
            </a:endParaRPr>
          </a:p>
        </p:txBody>
      </p:sp>
      <p:sp>
        <p:nvSpPr>
          <p:cNvPr id="2" name="Rectangle 1"/>
          <p:cNvSpPr/>
          <p:nvPr/>
        </p:nvSpPr>
        <p:spPr>
          <a:xfrm>
            <a:off x="228600" y="4191000"/>
            <a:ext cx="5715000" cy="1524000"/>
          </a:xfrm>
          <a:prstGeom prst="rect">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6" name="Rectangle 5"/>
          <p:cNvSpPr/>
          <p:nvPr/>
        </p:nvSpPr>
        <p:spPr>
          <a:xfrm>
            <a:off x="228600" y="2350366"/>
            <a:ext cx="5715000" cy="1535833"/>
          </a:xfrm>
          <a:prstGeom prst="rect">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5" name="Rectangle 4"/>
          <p:cNvSpPr/>
          <p:nvPr/>
        </p:nvSpPr>
        <p:spPr>
          <a:xfrm>
            <a:off x="6019800" y="2362200"/>
            <a:ext cx="2895600" cy="3352800"/>
          </a:xfrm>
          <a:prstGeom prst="rect">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latin typeface="Calibri"/>
            </a:endParaRPr>
          </a:p>
        </p:txBody>
      </p:sp>
    </p:spTree>
    <p:extLst>
      <p:ext uri="{BB962C8B-B14F-4D97-AF65-F5344CB8AC3E}">
        <p14:creationId xmlns:p14="http://schemas.microsoft.com/office/powerpoint/2010/main" val="175431765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6"/>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6" grpId="0" animBg="1"/>
      <p:bldP spid="6" grpId="1"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74" name="Rectangle 2"/>
          <p:cNvSpPr>
            <a:spLocks noGrp="1" noChangeArrowheads="1"/>
          </p:cNvSpPr>
          <p:nvPr>
            <p:ph type="title"/>
          </p:nvPr>
        </p:nvSpPr>
        <p:spPr>
          <a:xfrm>
            <a:off x="198915" y="1177229"/>
            <a:ext cx="8721321" cy="759264"/>
          </a:xfrm>
        </p:spPr>
        <p:txBody>
          <a:bodyPr>
            <a:noAutofit/>
          </a:bodyPr>
          <a:lstStyle/>
          <a:p>
            <a:r>
              <a:rPr lang="en-US" dirty="0" smtClean="0">
                <a:cs typeface="Arial" charset="0"/>
              </a:rPr>
              <a:t>SLN </a:t>
            </a:r>
            <a:r>
              <a:rPr lang="en-US" dirty="0">
                <a:cs typeface="Arial" charset="0"/>
              </a:rPr>
              <a:t>Biopsy After </a:t>
            </a:r>
            <a:r>
              <a:rPr lang="en-US" dirty="0" smtClean="0">
                <a:cs typeface="Arial" charset="0"/>
              </a:rPr>
              <a:t/>
            </a:r>
            <a:br>
              <a:rPr lang="en-US" dirty="0" smtClean="0">
                <a:cs typeface="Arial" charset="0"/>
              </a:rPr>
            </a:br>
            <a:r>
              <a:rPr lang="en-US" dirty="0" err="1" smtClean="0">
                <a:cs typeface="Arial" charset="0"/>
              </a:rPr>
              <a:t>Neoadjuvant</a:t>
            </a:r>
            <a:r>
              <a:rPr lang="en-US" dirty="0" smtClean="0">
                <a:cs typeface="Arial" charset="0"/>
              </a:rPr>
              <a:t> </a:t>
            </a:r>
            <a:r>
              <a:rPr lang="en-US" dirty="0">
                <a:cs typeface="Arial" charset="0"/>
              </a:rPr>
              <a:t>T</a:t>
            </a:r>
            <a:r>
              <a:rPr lang="en-US" dirty="0" smtClean="0">
                <a:cs typeface="Arial" charset="0"/>
              </a:rPr>
              <a:t>herapy</a:t>
            </a:r>
            <a:endParaRPr lang="en-US" dirty="0">
              <a:cs typeface="Arial"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31798689"/>
              </p:ext>
            </p:extLst>
          </p:nvPr>
        </p:nvGraphicFramePr>
        <p:xfrm>
          <a:off x="198438" y="2755284"/>
          <a:ext cx="8721725" cy="2224974"/>
        </p:xfrm>
        <a:graphic>
          <a:graphicData uri="http://schemas.openxmlformats.org/drawingml/2006/table">
            <a:tbl>
              <a:tblPr firstRow="1" bandRow="1">
                <a:tableStyleId>{5C22544A-7EE6-4342-B048-85BDC9FD1C3A}</a:tableStyleId>
              </a:tblPr>
              <a:tblGrid>
                <a:gridCol w="2654040"/>
                <a:gridCol w="2044653"/>
                <a:gridCol w="2205019"/>
                <a:gridCol w="1818013"/>
              </a:tblGrid>
              <a:tr h="793000">
                <a:tc>
                  <a:txBody>
                    <a:bodyPr/>
                    <a:lstStyle/>
                    <a:p>
                      <a:pPr algn="ctr"/>
                      <a:endParaRPr lang="en-US" sz="1600" dirty="0" smtClean="0"/>
                    </a:p>
                  </a:txBody>
                  <a:tcPr marL="83395" marR="83395" marT="45709" marB="45709"/>
                </a:tc>
                <a:tc>
                  <a:txBody>
                    <a:bodyPr/>
                    <a:lstStyle/>
                    <a:p>
                      <a:pPr algn="ctr"/>
                      <a:r>
                        <a:rPr lang="en-US" sz="1600" dirty="0" smtClean="0"/>
                        <a:t>SLN Identification</a:t>
                      </a:r>
                      <a:r>
                        <a:rPr lang="en-US" sz="1600" baseline="0" dirty="0" smtClean="0"/>
                        <a:t> rate</a:t>
                      </a:r>
                      <a:endParaRPr lang="en-US" sz="1600" b="1" dirty="0">
                        <a:solidFill>
                          <a:srgbClr val="336666"/>
                        </a:solidFill>
                        <a:latin typeface="Arial" pitchFamily="34" charset="0"/>
                        <a:cs typeface="Arial" pitchFamily="34" charset="0"/>
                      </a:endParaRPr>
                    </a:p>
                  </a:txBody>
                  <a:tcPr marL="83395" marR="83395" marT="45709" marB="45709"/>
                </a:tc>
                <a:tc>
                  <a:txBody>
                    <a:bodyPr/>
                    <a:lstStyle/>
                    <a:p>
                      <a:pPr algn="ctr"/>
                      <a:endParaRPr lang="en-US" sz="1600" dirty="0" smtClean="0"/>
                    </a:p>
                    <a:p>
                      <a:pPr algn="ctr"/>
                      <a:r>
                        <a:rPr lang="en-US" sz="1600" dirty="0" smtClean="0"/>
                        <a:t>FNR</a:t>
                      </a:r>
                    </a:p>
                    <a:p>
                      <a:pPr algn="ctr"/>
                      <a:endParaRPr lang="en-US" sz="1600" b="1" dirty="0" smtClean="0">
                        <a:solidFill>
                          <a:srgbClr val="336666"/>
                        </a:solidFill>
                        <a:latin typeface="Arial" pitchFamily="34" charset="0"/>
                        <a:cs typeface="Arial" pitchFamily="34" charset="0"/>
                      </a:endParaRPr>
                    </a:p>
                  </a:txBody>
                  <a:tcPr marL="83395" marR="83395" marT="45709" marB="45709"/>
                </a:tc>
                <a:tc>
                  <a:txBody>
                    <a:bodyPr/>
                    <a:lstStyle/>
                    <a:p>
                      <a:pPr algn="ctr"/>
                      <a:endParaRPr lang="en-US" sz="1600" b="1" dirty="0" smtClean="0">
                        <a:solidFill>
                          <a:schemeClr val="bg1"/>
                        </a:solidFill>
                        <a:latin typeface="+mn-lt"/>
                        <a:cs typeface="Arial" pitchFamily="34" charset="0"/>
                      </a:endParaRPr>
                    </a:p>
                    <a:p>
                      <a:pPr algn="ctr"/>
                      <a:r>
                        <a:rPr lang="en-US" sz="1600" b="1" dirty="0" smtClean="0">
                          <a:solidFill>
                            <a:schemeClr val="bg1"/>
                          </a:solidFill>
                          <a:latin typeface="+mn-lt"/>
                          <a:cs typeface="Arial" pitchFamily="34" charset="0"/>
                        </a:rPr>
                        <a:t>LRR*</a:t>
                      </a:r>
                    </a:p>
                  </a:txBody>
                  <a:tcPr marL="83395" marR="83395" marT="45709" marB="45709"/>
                </a:tc>
              </a:tr>
              <a:tr h="548996">
                <a:tc>
                  <a:txBody>
                    <a:bodyPr/>
                    <a:lstStyle/>
                    <a:p>
                      <a:pPr algn="ctr"/>
                      <a:r>
                        <a:rPr lang="en-US" sz="1600" dirty="0" smtClean="0"/>
                        <a:t>SLN before chemo</a:t>
                      </a:r>
                      <a:endParaRPr lang="en-US" sz="1600" baseline="0" dirty="0" smtClean="0"/>
                    </a:p>
                    <a:p>
                      <a:pPr algn="ctr"/>
                      <a:r>
                        <a:rPr lang="en-US" sz="1600" baseline="0" dirty="0" smtClean="0"/>
                        <a:t>n = 3171</a:t>
                      </a:r>
                      <a:endParaRPr lang="en-US" sz="1600" b="1" baseline="0" dirty="0" smtClean="0">
                        <a:solidFill>
                          <a:srgbClr val="336666"/>
                        </a:solidFill>
                        <a:latin typeface="Arial" pitchFamily="34" charset="0"/>
                        <a:cs typeface="Arial" pitchFamily="34" charset="0"/>
                      </a:endParaRPr>
                    </a:p>
                  </a:txBody>
                  <a:tcPr marL="83395" marR="83395" marT="45709" marB="45709"/>
                </a:tc>
                <a:tc>
                  <a:txBody>
                    <a:bodyPr/>
                    <a:lstStyle/>
                    <a:p>
                      <a:pPr algn="ctr"/>
                      <a:r>
                        <a:rPr lang="en-US" sz="1600" dirty="0" smtClean="0"/>
                        <a:t>98.7%</a:t>
                      </a:r>
                      <a:endParaRPr lang="en-US" sz="1600" dirty="0">
                        <a:solidFill>
                          <a:srgbClr val="336666"/>
                        </a:solidFill>
                        <a:latin typeface="Arial" pitchFamily="34" charset="0"/>
                        <a:cs typeface="Arial" pitchFamily="34" charset="0"/>
                      </a:endParaRPr>
                    </a:p>
                  </a:txBody>
                  <a:tcPr marL="83395" marR="83395" marT="45709" marB="45709" anchor="ctr"/>
                </a:tc>
                <a:tc>
                  <a:txBody>
                    <a:bodyPr/>
                    <a:lstStyle/>
                    <a:p>
                      <a:pPr algn="ctr"/>
                      <a:r>
                        <a:rPr lang="en-US" sz="1600" dirty="0" smtClean="0"/>
                        <a:t>4.2% </a:t>
                      </a:r>
                    </a:p>
                  </a:txBody>
                  <a:tcPr marL="83395" marR="83395" marT="45709" marB="45709" anchor="ctr"/>
                </a:tc>
                <a:tc>
                  <a:txBody>
                    <a:bodyPr/>
                    <a:lstStyle/>
                    <a:p>
                      <a:pPr algn="ctr"/>
                      <a:r>
                        <a:rPr lang="en-US" sz="1600" dirty="0" smtClean="0">
                          <a:solidFill>
                            <a:schemeClr val="tx1"/>
                          </a:solidFill>
                          <a:latin typeface="+mn-lt"/>
                          <a:cs typeface="Arial" pitchFamily="34" charset="0"/>
                        </a:rPr>
                        <a:t>0.9%</a:t>
                      </a:r>
                      <a:endParaRPr lang="en-US" sz="1600" dirty="0">
                        <a:solidFill>
                          <a:schemeClr val="tx1"/>
                        </a:solidFill>
                        <a:latin typeface="+mn-lt"/>
                        <a:cs typeface="Arial" pitchFamily="34" charset="0"/>
                      </a:endParaRPr>
                    </a:p>
                  </a:txBody>
                  <a:tcPr marL="83395" marR="83395" marT="45709" marB="45709" anchor="ctr"/>
                </a:tc>
              </a:tr>
              <a:tr h="793000">
                <a:tc>
                  <a:txBody>
                    <a:bodyPr/>
                    <a:lstStyle/>
                    <a:p>
                      <a:pPr algn="ctr"/>
                      <a:r>
                        <a:rPr lang="en-US" sz="1600" baseline="0" dirty="0" smtClean="0"/>
                        <a:t>SLN after chemo</a:t>
                      </a:r>
                    </a:p>
                    <a:p>
                      <a:pPr algn="ctr"/>
                      <a:r>
                        <a:rPr lang="en-US" sz="1600" baseline="0" dirty="0" smtClean="0"/>
                        <a:t>n = 575</a:t>
                      </a:r>
                      <a:endParaRPr lang="en-US" sz="1600" b="1" baseline="0" dirty="0" smtClean="0">
                        <a:solidFill>
                          <a:srgbClr val="336666"/>
                        </a:solidFill>
                        <a:latin typeface="Arial" pitchFamily="34" charset="0"/>
                        <a:cs typeface="Arial" pitchFamily="34" charset="0"/>
                      </a:endParaRPr>
                    </a:p>
                  </a:txBody>
                  <a:tcPr marL="83395" marR="83395" marT="45709" marB="45709"/>
                </a:tc>
                <a:tc>
                  <a:txBody>
                    <a:bodyPr/>
                    <a:lstStyle/>
                    <a:p>
                      <a:pPr algn="ctr"/>
                      <a:r>
                        <a:rPr lang="en-US" sz="1600" dirty="0" smtClean="0"/>
                        <a:t>97.4%</a:t>
                      </a:r>
                    </a:p>
                    <a:p>
                      <a:pPr algn="ctr"/>
                      <a:endParaRPr lang="en-US" sz="1600" dirty="0" smtClean="0"/>
                    </a:p>
                    <a:p>
                      <a:pPr algn="ctr"/>
                      <a:r>
                        <a:rPr lang="en-US" sz="1600" dirty="0" smtClean="0"/>
                        <a:t>(p = 0.02)</a:t>
                      </a:r>
                      <a:endParaRPr lang="en-US" sz="1600" dirty="0">
                        <a:solidFill>
                          <a:srgbClr val="336666"/>
                        </a:solidFill>
                        <a:latin typeface="Arial" pitchFamily="34" charset="0"/>
                        <a:cs typeface="Arial" pitchFamily="34" charset="0"/>
                      </a:endParaRPr>
                    </a:p>
                  </a:txBody>
                  <a:tcPr marL="83395" marR="83395" marT="45709" marB="45709"/>
                </a:tc>
                <a:tc>
                  <a:txBody>
                    <a:bodyPr/>
                    <a:lstStyle/>
                    <a:p>
                      <a:pPr algn="ctr"/>
                      <a:r>
                        <a:rPr lang="en-US" sz="1600" dirty="0" smtClean="0"/>
                        <a:t>5.9% </a:t>
                      </a:r>
                    </a:p>
                    <a:p>
                      <a:pPr algn="ctr"/>
                      <a:endParaRPr lang="en-US" sz="1600" dirty="0" smtClean="0"/>
                    </a:p>
                    <a:p>
                      <a:pPr algn="ctr"/>
                      <a:r>
                        <a:rPr lang="en-US" sz="1600" dirty="0" smtClean="0"/>
                        <a:t>(p = NS)</a:t>
                      </a:r>
                      <a:endParaRPr lang="en-US" sz="1600" dirty="0">
                        <a:solidFill>
                          <a:srgbClr val="336666"/>
                        </a:solidFill>
                        <a:latin typeface="Arial" pitchFamily="34" charset="0"/>
                        <a:cs typeface="Arial" pitchFamily="34" charset="0"/>
                      </a:endParaRPr>
                    </a:p>
                  </a:txBody>
                  <a:tcPr marL="83395" marR="83395" marT="45709" marB="45709"/>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latin typeface="+mn-lt"/>
                          <a:cs typeface="Arial" pitchFamily="34" charset="0"/>
                        </a:rPr>
                        <a:t>1.2% </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6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(p = NS)</a:t>
                      </a:r>
                      <a:endParaRPr lang="en-US" sz="1600" dirty="0" smtClean="0">
                        <a:solidFill>
                          <a:srgbClr val="336666"/>
                        </a:solidFill>
                        <a:latin typeface="Arial" pitchFamily="34" charset="0"/>
                        <a:cs typeface="Arial" pitchFamily="34" charset="0"/>
                      </a:endParaRPr>
                    </a:p>
                  </a:txBody>
                  <a:tcPr marL="83395" marR="83395" marT="45709" marB="45709"/>
                </a:tc>
              </a:tr>
            </a:tbl>
          </a:graphicData>
        </a:graphic>
      </p:graphicFrame>
      <p:sp>
        <p:nvSpPr>
          <p:cNvPr id="151572" name="Footer Placeholder 4"/>
          <p:cNvSpPr>
            <a:spLocks noGrp="1"/>
          </p:cNvSpPr>
          <p:nvPr>
            <p:ph type="ftr" sz="quarter" idx="11"/>
          </p:nvPr>
        </p:nvSpPr>
        <p:spPr>
          <a:xfrm>
            <a:off x="3547244" y="6093313"/>
            <a:ext cx="5372992" cy="1697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800" b="1">
                <a:solidFill>
                  <a:schemeClr val="tx1"/>
                </a:solidFill>
                <a:latin typeface="Arial" charset="0"/>
                <a:ea typeface="ＭＳ Ｐゴシック" charset="0"/>
                <a:cs typeface="ＭＳ Ｐゴシック" charset="0"/>
              </a:defRPr>
            </a:lvl1pPr>
            <a:lvl2pPr marL="742950" indent="-285750" eaLnBrk="0" hangingPunct="0">
              <a:defRPr sz="4800" b="1">
                <a:solidFill>
                  <a:schemeClr val="tx1"/>
                </a:solidFill>
                <a:latin typeface="Arial" charset="0"/>
                <a:ea typeface="ＭＳ Ｐゴシック" charset="0"/>
              </a:defRPr>
            </a:lvl2pPr>
            <a:lvl3pPr marL="1143000" indent="-228600" eaLnBrk="0" hangingPunct="0">
              <a:defRPr sz="4800" b="1">
                <a:solidFill>
                  <a:schemeClr val="tx1"/>
                </a:solidFill>
                <a:latin typeface="Arial" charset="0"/>
                <a:ea typeface="ＭＳ Ｐゴシック" charset="0"/>
              </a:defRPr>
            </a:lvl3pPr>
            <a:lvl4pPr marL="1600200" indent="-228600" eaLnBrk="0" hangingPunct="0">
              <a:defRPr sz="4800" b="1">
                <a:solidFill>
                  <a:schemeClr val="tx1"/>
                </a:solidFill>
                <a:latin typeface="Arial" charset="0"/>
                <a:ea typeface="ＭＳ Ｐゴシック" charset="0"/>
              </a:defRPr>
            </a:lvl4pPr>
            <a:lvl5pPr marL="2057400" indent="-228600" eaLnBrk="0" hangingPunct="0">
              <a:defRPr sz="4800" b="1">
                <a:solidFill>
                  <a:schemeClr val="tx1"/>
                </a:solidFill>
                <a:latin typeface="Arial" charset="0"/>
                <a:ea typeface="ＭＳ Ｐゴシック" charset="0"/>
              </a:defRPr>
            </a:lvl5pPr>
            <a:lvl6pPr marL="2514600" indent="-228600" eaLnBrk="0" fontAlgn="base" hangingPunct="0">
              <a:spcBef>
                <a:spcPct val="0"/>
              </a:spcBef>
              <a:spcAft>
                <a:spcPct val="0"/>
              </a:spcAft>
              <a:defRPr sz="4800" b="1">
                <a:solidFill>
                  <a:schemeClr val="tx1"/>
                </a:solidFill>
                <a:latin typeface="Arial" charset="0"/>
                <a:ea typeface="ＭＳ Ｐゴシック" charset="0"/>
              </a:defRPr>
            </a:lvl6pPr>
            <a:lvl7pPr marL="2971800" indent="-228600" eaLnBrk="0" fontAlgn="base" hangingPunct="0">
              <a:spcBef>
                <a:spcPct val="0"/>
              </a:spcBef>
              <a:spcAft>
                <a:spcPct val="0"/>
              </a:spcAft>
              <a:defRPr sz="4800" b="1">
                <a:solidFill>
                  <a:schemeClr val="tx1"/>
                </a:solidFill>
                <a:latin typeface="Arial" charset="0"/>
                <a:ea typeface="ＭＳ Ｐゴシック" charset="0"/>
              </a:defRPr>
            </a:lvl7pPr>
            <a:lvl8pPr marL="3429000" indent="-228600" eaLnBrk="0" fontAlgn="base" hangingPunct="0">
              <a:spcBef>
                <a:spcPct val="0"/>
              </a:spcBef>
              <a:spcAft>
                <a:spcPct val="0"/>
              </a:spcAft>
              <a:defRPr sz="4800" b="1">
                <a:solidFill>
                  <a:schemeClr val="tx1"/>
                </a:solidFill>
                <a:latin typeface="Arial" charset="0"/>
                <a:ea typeface="ＭＳ Ｐゴシック" charset="0"/>
              </a:defRPr>
            </a:lvl8pPr>
            <a:lvl9pPr marL="3886200" indent="-228600" eaLnBrk="0" fontAlgn="base" hangingPunct="0">
              <a:spcBef>
                <a:spcPct val="0"/>
              </a:spcBef>
              <a:spcAft>
                <a:spcPct val="0"/>
              </a:spcAft>
              <a:defRPr sz="4800" b="1">
                <a:solidFill>
                  <a:schemeClr val="tx1"/>
                </a:solidFill>
                <a:latin typeface="Arial" charset="0"/>
                <a:ea typeface="ＭＳ Ｐゴシック" charset="0"/>
              </a:defRPr>
            </a:lvl9pPr>
          </a:lstStyle>
          <a:p>
            <a:pPr algn="r" eaLnBrk="1" hangingPunct="1"/>
            <a:r>
              <a:rPr lang="en-US" sz="1000" b="0" dirty="0">
                <a:solidFill>
                  <a:srgbClr val="1F497D"/>
                </a:solidFill>
                <a:latin typeface="+mn-lt"/>
              </a:rPr>
              <a:t>Hunt KK, Ann </a:t>
            </a:r>
            <a:r>
              <a:rPr lang="en-US" sz="1000" b="0" dirty="0" err="1">
                <a:solidFill>
                  <a:srgbClr val="1F497D"/>
                </a:solidFill>
                <a:latin typeface="+mn-lt"/>
              </a:rPr>
              <a:t>Surg</a:t>
            </a:r>
            <a:r>
              <a:rPr lang="en-US" sz="1000" b="0" dirty="0">
                <a:solidFill>
                  <a:srgbClr val="1F497D"/>
                </a:solidFill>
                <a:latin typeface="+mn-lt"/>
              </a:rPr>
              <a:t> 2009;250:558</a:t>
            </a:r>
          </a:p>
        </p:txBody>
      </p:sp>
      <p:sp>
        <p:nvSpPr>
          <p:cNvPr id="2" name="Rectangle 1"/>
          <p:cNvSpPr/>
          <p:nvPr/>
        </p:nvSpPr>
        <p:spPr>
          <a:xfrm>
            <a:off x="0" y="2312965"/>
            <a:ext cx="9144000" cy="400110"/>
          </a:xfrm>
          <a:prstGeom prst="rect">
            <a:avLst/>
          </a:prstGeom>
        </p:spPr>
        <p:txBody>
          <a:bodyPr wrap="square">
            <a:spAutoFit/>
          </a:bodyPr>
          <a:lstStyle/>
          <a:p>
            <a:pPr algn="ctr" defTabSz="914400" fontAlgn="base">
              <a:spcBef>
                <a:spcPct val="0"/>
              </a:spcBef>
              <a:spcAft>
                <a:spcPct val="0"/>
              </a:spcAft>
            </a:pPr>
            <a:r>
              <a:rPr lang="en-US" sz="2000" dirty="0">
                <a:solidFill>
                  <a:prstClr val="black"/>
                </a:solidFill>
                <a:latin typeface="Calibri"/>
                <a:cs typeface="Arial" pitchFamily="34" charset="0"/>
              </a:rPr>
              <a:t>MDACC 1994-2007, T1-3, </a:t>
            </a:r>
            <a:r>
              <a:rPr lang="en-US" sz="2000" u="sng" dirty="0">
                <a:solidFill>
                  <a:prstClr val="black"/>
                </a:solidFill>
                <a:latin typeface="Calibri"/>
                <a:cs typeface="Arial" pitchFamily="34" charset="0"/>
              </a:rPr>
              <a:t>cN0</a:t>
            </a:r>
            <a:r>
              <a:rPr lang="en-US" sz="2000" dirty="0">
                <a:solidFill>
                  <a:prstClr val="black"/>
                </a:solidFill>
                <a:latin typeface="Calibri"/>
                <a:cs typeface="Arial" pitchFamily="34" charset="0"/>
              </a:rPr>
              <a:t>, n = </a:t>
            </a:r>
            <a:r>
              <a:rPr lang="en-US" sz="2000" dirty="0" smtClean="0">
                <a:solidFill>
                  <a:prstClr val="black"/>
                </a:solidFill>
                <a:latin typeface="Calibri"/>
                <a:cs typeface="Arial" pitchFamily="34" charset="0"/>
              </a:rPr>
              <a:t>3746pts</a:t>
            </a:r>
          </a:p>
        </p:txBody>
      </p:sp>
      <p:sp>
        <p:nvSpPr>
          <p:cNvPr id="3" name="Rectangle 2"/>
          <p:cNvSpPr/>
          <p:nvPr/>
        </p:nvSpPr>
        <p:spPr>
          <a:xfrm>
            <a:off x="198915" y="5138472"/>
            <a:ext cx="2638012" cy="400110"/>
          </a:xfrm>
          <a:prstGeom prst="rect">
            <a:avLst/>
          </a:prstGeom>
        </p:spPr>
        <p:txBody>
          <a:bodyPr wrap="none">
            <a:spAutoFit/>
          </a:bodyPr>
          <a:lstStyle/>
          <a:p>
            <a:pPr algn="ctr" defTabSz="914400" eaLnBrk="0" fontAlgn="base" hangingPunct="0">
              <a:spcBef>
                <a:spcPct val="0"/>
              </a:spcBef>
              <a:spcAft>
                <a:spcPct val="0"/>
              </a:spcAft>
              <a:defRPr/>
            </a:pPr>
            <a:r>
              <a:rPr lang="en-US" sz="2000" kern="0" dirty="0">
                <a:solidFill>
                  <a:srgbClr val="1F497D"/>
                </a:solidFill>
                <a:latin typeface="Calibri"/>
                <a:cs typeface="Arial" charset="0"/>
              </a:rPr>
              <a:t>*</a:t>
            </a:r>
            <a:r>
              <a:rPr lang="en-US" sz="2000" kern="0" dirty="0" smtClean="0">
                <a:solidFill>
                  <a:srgbClr val="1F497D"/>
                </a:solidFill>
                <a:latin typeface="Calibri"/>
                <a:cs typeface="Arial" charset="0"/>
              </a:rPr>
              <a:t>median </a:t>
            </a:r>
            <a:r>
              <a:rPr lang="en-US" sz="2000" kern="0" dirty="0">
                <a:solidFill>
                  <a:srgbClr val="1F497D"/>
                </a:solidFill>
                <a:latin typeface="Calibri"/>
                <a:cs typeface="Arial" charset="0"/>
              </a:rPr>
              <a:t>f/u 47 </a:t>
            </a:r>
            <a:r>
              <a:rPr lang="en-US" sz="2000" kern="0" dirty="0" smtClean="0">
                <a:solidFill>
                  <a:srgbClr val="1F497D"/>
                </a:solidFill>
                <a:latin typeface="Calibri"/>
                <a:cs typeface="Arial" charset="0"/>
              </a:rPr>
              <a:t>months</a:t>
            </a:r>
            <a:endParaRPr lang="en-US" sz="2000" kern="0" dirty="0">
              <a:solidFill>
                <a:srgbClr val="1F497D"/>
              </a:solidFill>
              <a:latin typeface="Calibri"/>
              <a:cs typeface="Arial" charset="0"/>
            </a:endParaRPr>
          </a:p>
        </p:txBody>
      </p:sp>
    </p:spTree>
    <p:extLst>
      <p:ext uri="{BB962C8B-B14F-4D97-AF65-F5344CB8AC3E}">
        <p14:creationId xmlns:p14="http://schemas.microsoft.com/office/powerpoint/2010/main" val="18131101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198915" y="1188469"/>
            <a:ext cx="8721321" cy="918709"/>
          </a:xfrm>
        </p:spPr>
        <p:txBody>
          <a:bodyPr>
            <a:noAutofit/>
          </a:bodyPr>
          <a:lstStyle/>
          <a:p>
            <a:r>
              <a:rPr lang="en-US" dirty="0" err="1" smtClean="0"/>
              <a:t>Neoadjuvant</a:t>
            </a:r>
            <a:r>
              <a:rPr lang="en-US" dirty="0"/>
              <a:t> T</a:t>
            </a:r>
            <a:r>
              <a:rPr lang="en-US" dirty="0" smtClean="0"/>
              <a:t>herapy</a:t>
            </a:r>
            <a:r>
              <a:rPr lang="en-US" dirty="0" smtClean="0">
                <a:effectLst/>
              </a:rPr>
              <a:t> </a:t>
            </a:r>
            <a:br>
              <a:rPr lang="en-US" dirty="0" smtClean="0">
                <a:effectLst/>
              </a:rPr>
            </a:br>
            <a:r>
              <a:rPr lang="en-US" dirty="0" smtClean="0">
                <a:effectLst/>
              </a:rPr>
              <a:t>Decreases Axillary </a:t>
            </a:r>
            <a:r>
              <a:rPr lang="en-US" dirty="0">
                <a:effectLst/>
              </a:rPr>
              <a:t>Dissection</a:t>
            </a:r>
          </a:p>
        </p:txBody>
      </p:sp>
      <p:sp>
        <p:nvSpPr>
          <p:cNvPr id="5" name="Rectangle 2"/>
          <p:cNvSpPr txBox="1">
            <a:spLocks noChangeArrowheads="1"/>
          </p:cNvSpPr>
          <p:nvPr/>
        </p:nvSpPr>
        <p:spPr bwMode="auto">
          <a:xfrm>
            <a:off x="12700" y="2241910"/>
            <a:ext cx="9131300" cy="636588"/>
          </a:xfrm>
          <a:prstGeom prst="rect">
            <a:avLst/>
          </a:prstGeom>
          <a:noFill/>
          <a:ln w="12700">
            <a:noFill/>
            <a:miter lim="800000"/>
            <a:headEnd/>
            <a:tailEnd/>
          </a:ln>
          <a:effectLst/>
        </p:spPr>
        <p:txBody>
          <a:bodyPr lIns="90488" tIns="44450" rIns="90488" bIns="44450" anchor="ctr"/>
          <a:lstStyle/>
          <a:p>
            <a:pPr algn="ctr" defTabSz="914400" fontAlgn="base">
              <a:spcBef>
                <a:spcPct val="0"/>
              </a:spcBef>
              <a:spcAft>
                <a:spcPct val="0"/>
              </a:spcAft>
            </a:pPr>
            <a:r>
              <a:rPr lang="en-US" sz="2000" dirty="0">
                <a:solidFill>
                  <a:prstClr val="black"/>
                </a:solidFill>
                <a:latin typeface="Calibri"/>
                <a:cs typeface="Arial" pitchFamily="34" charset="0"/>
              </a:rPr>
              <a:t>MDACC 1994-2007, T1-3, </a:t>
            </a:r>
            <a:r>
              <a:rPr lang="en-US" sz="2000" u="sng" dirty="0">
                <a:solidFill>
                  <a:prstClr val="black"/>
                </a:solidFill>
                <a:latin typeface="Calibri"/>
                <a:cs typeface="Arial" pitchFamily="34" charset="0"/>
              </a:rPr>
              <a:t>cN0</a:t>
            </a:r>
            <a:r>
              <a:rPr lang="en-US" sz="2000" dirty="0">
                <a:solidFill>
                  <a:prstClr val="black"/>
                </a:solidFill>
                <a:latin typeface="Calibri"/>
                <a:cs typeface="Arial" pitchFamily="34" charset="0"/>
              </a:rPr>
              <a:t>, n = 3746pts</a:t>
            </a:r>
          </a:p>
        </p:txBody>
      </p:sp>
      <p:graphicFrame>
        <p:nvGraphicFramePr>
          <p:cNvPr id="7" name="Table 6"/>
          <p:cNvGraphicFramePr>
            <a:graphicFrameLocks noGrp="1"/>
          </p:cNvGraphicFramePr>
          <p:nvPr>
            <p:extLst>
              <p:ext uri="{D42A27DB-BD31-4B8C-83A1-F6EECF244321}">
                <p14:modId xmlns:p14="http://schemas.microsoft.com/office/powerpoint/2010/main" val="4043689193"/>
              </p:ext>
            </p:extLst>
          </p:nvPr>
        </p:nvGraphicFramePr>
        <p:xfrm>
          <a:off x="457208" y="3333109"/>
          <a:ext cx="8153401" cy="1767724"/>
        </p:xfrm>
        <a:graphic>
          <a:graphicData uri="http://schemas.openxmlformats.org/drawingml/2006/table">
            <a:tbl>
              <a:tblPr firstRow="1" bandRow="1">
                <a:tableStyleId>{5C22544A-7EE6-4342-B048-85BDC9FD1C3A}</a:tableStyleId>
              </a:tblPr>
              <a:tblGrid>
                <a:gridCol w="1447800"/>
                <a:gridCol w="2057400"/>
                <a:gridCol w="2609851"/>
                <a:gridCol w="2038350"/>
              </a:tblGrid>
              <a:tr h="441931">
                <a:tc>
                  <a:txBody>
                    <a:bodyPr/>
                    <a:lstStyle/>
                    <a:p>
                      <a:endParaRPr lang="en-US" sz="1600" dirty="0">
                        <a:solidFill>
                          <a:srgbClr val="000000"/>
                        </a:solidFill>
                      </a:endParaRPr>
                    </a:p>
                  </a:txBody>
                  <a:tcPr marT="45705" marB="45705"/>
                </a:tc>
                <a:tc>
                  <a:txBody>
                    <a:bodyPr/>
                    <a:lstStyle/>
                    <a:p>
                      <a:pPr algn="ctr"/>
                      <a:r>
                        <a:rPr lang="en-US" sz="1600" dirty="0" smtClean="0"/>
                        <a:t>SN first</a:t>
                      </a:r>
                      <a:endParaRPr lang="en-US" sz="1600" dirty="0">
                        <a:solidFill>
                          <a:srgbClr val="000000"/>
                        </a:solidFill>
                      </a:endParaRPr>
                    </a:p>
                  </a:txBody>
                  <a:tcPr marT="45705" marB="45705"/>
                </a:tc>
                <a:tc>
                  <a:txBody>
                    <a:bodyPr/>
                    <a:lstStyle/>
                    <a:p>
                      <a:pPr algn="ctr"/>
                      <a:r>
                        <a:rPr lang="en-US" sz="1600" dirty="0" smtClean="0"/>
                        <a:t>Chemo first</a:t>
                      </a:r>
                      <a:endParaRPr lang="en-US" sz="1600" dirty="0">
                        <a:solidFill>
                          <a:srgbClr val="000000"/>
                        </a:solidFill>
                      </a:endParaRPr>
                    </a:p>
                  </a:txBody>
                  <a:tcPr marT="45705" marB="45705"/>
                </a:tc>
                <a:tc>
                  <a:txBody>
                    <a:bodyPr/>
                    <a:lstStyle/>
                    <a:p>
                      <a:pPr algn="ctr"/>
                      <a:r>
                        <a:rPr lang="en-US" sz="1600" dirty="0" smtClean="0"/>
                        <a:t>P</a:t>
                      </a:r>
                      <a:endParaRPr lang="en-US" sz="1600" dirty="0">
                        <a:solidFill>
                          <a:srgbClr val="000000"/>
                        </a:solidFill>
                      </a:endParaRPr>
                    </a:p>
                  </a:txBody>
                  <a:tcPr marT="45705" marB="45705"/>
                </a:tc>
              </a:tr>
              <a:tr h="441931">
                <a:tc>
                  <a:txBody>
                    <a:bodyPr/>
                    <a:lstStyle/>
                    <a:p>
                      <a:r>
                        <a:rPr lang="en-US" sz="1600" dirty="0" smtClean="0"/>
                        <a:t>T1</a:t>
                      </a:r>
                      <a:endParaRPr lang="en-US" sz="1600" b="1" dirty="0">
                        <a:solidFill>
                          <a:srgbClr val="000000"/>
                        </a:solidFill>
                      </a:endParaRPr>
                    </a:p>
                  </a:txBody>
                  <a:tcPr marT="45705" marB="45705"/>
                </a:tc>
                <a:tc>
                  <a:txBody>
                    <a:bodyPr/>
                    <a:lstStyle/>
                    <a:p>
                      <a:pPr algn="ctr"/>
                      <a:r>
                        <a:rPr lang="en-US" sz="1600" dirty="0" smtClean="0"/>
                        <a:t>19.0</a:t>
                      </a:r>
                      <a:endParaRPr lang="en-US" sz="1600" dirty="0">
                        <a:solidFill>
                          <a:srgbClr val="000000"/>
                        </a:solidFill>
                      </a:endParaRPr>
                    </a:p>
                  </a:txBody>
                  <a:tcPr marT="45705" marB="45705"/>
                </a:tc>
                <a:tc>
                  <a:txBody>
                    <a:bodyPr/>
                    <a:lstStyle/>
                    <a:p>
                      <a:pPr algn="ctr"/>
                      <a:r>
                        <a:rPr lang="en-US" sz="1600" dirty="0" smtClean="0"/>
                        <a:t>12.7</a:t>
                      </a:r>
                      <a:endParaRPr lang="en-US" sz="1600" dirty="0">
                        <a:solidFill>
                          <a:srgbClr val="000000"/>
                        </a:solidFill>
                      </a:endParaRPr>
                    </a:p>
                  </a:txBody>
                  <a:tcPr marT="45705" marB="45705"/>
                </a:tc>
                <a:tc>
                  <a:txBody>
                    <a:bodyPr/>
                    <a:lstStyle/>
                    <a:p>
                      <a:pPr marL="0" indent="0" algn="ctr"/>
                      <a:r>
                        <a:rPr lang="en-US" sz="1600" dirty="0" smtClean="0"/>
                        <a:t>0.2  </a:t>
                      </a:r>
                      <a:endParaRPr lang="en-US" sz="1600" dirty="0">
                        <a:solidFill>
                          <a:srgbClr val="000000"/>
                        </a:solidFill>
                      </a:endParaRPr>
                    </a:p>
                  </a:txBody>
                  <a:tcPr marT="45705" marB="45705"/>
                </a:tc>
              </a:tr>
              <a:tr h="441931">
                <a:tc>
                  <a:txBody>
                    <a:bodyPr/>
                    <a:lstStyle/>
                    <a:p>
                      <a:r>
                        <a:rPr lang="en-US" sz="1600" dirty="0" smtClean="0"/>
                        <a:t>T2</a:t>
                      </a:r>
                      <a:endParaRPr lang="en-US" sz="1600" b="1" dirty="0">
                        <a:solidFill>
                          <a:srgbClr val="000000"/>
                        </a:solidFill>
                      </a:endParaRPr>
                    </a:p>
                  </a:txBody>
                  <a:tcPr marT="45705" marB="45705"/>
                </a:tc>
                <a:tc>
                  <a:txBody>
                    <a:bodyPr/>
                    <a:lstStyle/>
                    <a:p>
                      <a:pPr algn="ctr"/>
                      <a:r>
                        <a:rPr lang="en-US" sz="1600" dirty="0" smtClean="0"/>
                        <a:t>36.5</a:t>
                      </a:r>
                      <a:endParaRPr lang="en-US" sz="1600" dirty="0">
                        <a:solidFill>
                          <a:srgbClr val="000000"/>
                        </a:solidFill>
                      </a:endParaRPr>
                    </a:p>
                  </a:txBody>
                  <a:tcPr marT="45705" marB="45705"/>
                </a:tc>
                <a:tc>
                  <a:txBody>
                    <a:bodyPr/>
                    <a:lstStyle/>
                    <a:p>
                      <a:pPr algn="ctr"/>
                      <a:r>
                        <a:rPr lang="en-US" sz="1600" dirty="0" smtClean="0"/>
                        <a:t>20.5</a:t>
                      </a:r>
                      <a:endParaRPr lang="en-US" sz="1600" dirty="0">
                        <a:solidFill>
                          <a:srgbClr val="000000"/>
                        </a:solidFill>
                      </a:endParaRPr>
                    </a:p>
                  </a:txBody>
                  <a:tcPr marT="45705" marB="45705"/>
                </a:tc>
                <a:tc>
                  <a:txBody>
                    <a:bodyPr/>
                    <a:lstStyle/>
                    <a:p>
                      <a:pPr algn="ctr"/>
                      <a:r>
                        <a:rPr lang="en-US" sz="1600" dirty="0" smtClean="0"/>
                        <a:t>&lt; .0001</a:t>
                      </a:r>
                      <a:endParaRPr lang="en-US" sz="1600" dirty="0">
                        <a:solidFill>
                          <a:srgbClr val="000000"/>
                        </a:solidFill>
                      </a:endParaRPr>
                    </a:p>
                  </a:txBody>
                  <a:tcPr marT="45705" marB="45705"/>
                </a:tc>
              </a:tr>
              <a:tr h="441931">
                <a:tc>
                  <a:txBody>
                    <a:bodyPr/>
                    <a:lstStyle/>
                    <a:p>
                      <a:r>
                        <a:rPr lang="en-US" sz="1600" dirty="0" smtClean="0"/>
                        <a:t>T3</a:t>
                      </a:r>
                      <a:endParaRPr lang="en-US" sz="1600" b="1" dirty="0">
                        <a:solidFill>
                          <a:srgbClr val="000000"/>
                        </a:solidFill>
                      </a:endParaRPr>
                    </a:p>
                  </a:txBody>
                  <a:tcPr marT="45705" marB="45705"/>
                </a:tc>
                <a:tc>
                  <a:txBody>
                    <a:bodyPr/>
                    <a:lstStyle/>
                    <a:p>
                      <a:pPr algn="ctr"/>
                      <a:r>
                        <a:rPr lang="en-US" sz="1600" dirty="0" smtClean="0"/>
                        <a:t>51.4</a:t>
                      </a:r>
                      <a:endParaRPr lang="en-US" sz="1600" dirty="0">
                        <a:solidFill>
                          <a:srgbClr val="000000"/>
                        </a:solidFill>
                      </a:endParaRPr>
                    </a:p>
                  </a:txBody>
                  <a:tcPr marT="45705" marB="45705"/>
                </a:tc>
                <a:tc>
                  <a:txBody>
                    <a:bodyPr/>
                    <a:lstStyle/>
                    <a:p>
                      <a:pPr algn="ctr"/>
                      <a:r>
                        <a:rPr lang="en-US" sz="1600" dirty="0" smtClean="0"/>
                        <a:t>30.4</a:t>
                      </a:r>
                      <a:endParaRPr lang="en-US" sz="1600" dirty="0">
                        <a:solidFill>
                          <a:srgbClr val="000000"/>
                        </a:solidFill>
                      </a:endParaRPr>
                    </a:p>
                  </a:txBody>
                  <a:tcPr marT="45705" marB="45705"/>
                </a:tc>
                <a:tc>
                  <a:txBody>
                    <a:bodyPr/>
                    <a:lstStyle/>
                    <a:p>
                      <a:pPr algn="ctr"/>
                      <a:r>
                        <a:rPr lang="en-US" sz="1600" dirty="0" smtClean="0"/>
                        <a:t>0.04</a:t>
                      </a:r>
                      <a:endParaRPr lang="en-US" sz="1600" dirty="0">
                        <a:solidFill>
                          <a:srgbClr val="000000"/>
                        </a:solidFill>
                      </a:endParaRPr>
                    </a:p>
                  </a:txBody>
                  <a:tcPr marT="45705" marB="45705"/>
                </a:tc>
              </a:tr>
            </a:tbl>
          </a:graphicData>
        </a:graphic>
      </p:graphicFrame>
      <p:sp>
        <p:nvSpPr>
          <p:cNvPr id="8" name="Rectangle 2"/>
          <p:cNvSpPr txBox="1">
            <a:spLocks noChangeArrowheads="1"/>
          </p:cNvSpPr>
          <p:nvPr/>
        </p:nvSpPr>
        <p:spPr bwMode="auto">
          <a:xfrm>
            <a:off x="0" y="2695272"/>
            <a:ext cx="9144000" cy="636588"/>
          </a:xfrm>
          <a:prstGeom prst="rect">
            <a:avLst/>
          </a:prstGeom>
          <a:noFill/>
          <a:ln w="12700">
            <a:noFill/>
            <a:miter lim="800000"/>
            <a:headEnd/>
            <a:tailEnd/>
          </a:ln>
          <a:effectLst/>
        </p:spPr>
        <p:txBody>
          <a:bodyPr lIns="90488" tIns="44450" rIns="90488" bIns="44450" anchor="ctr"/>
          <a:lstStyle/>
          <a:p>
            <a:pPr algn="ctr" defTabSz="914400" eaLnBrk="0" fontAlgn="base" hangingPunct="0">
              <a:spcBef>
                <a:spcPct val="0"/>
              </a:spcBef>
              <a:spcAft>
                <a:spcPct val="0"/>
              </a:spcAft>
              <a:defRPr/>
            </a:pPr>
            <a:r>
              <a:rPr lang="en-US" sz="2000" u="sng" kern="0" dirty="0">
                <a:solidFill>
                  <a:srgbClr val="000000"/>
                </a:solidFill>
                <a:latin typeface="Calibri"/>
                <a:cs typeface="Arial" charset="0"/>
              </a:rPr>
              <a:t>% Node Positive</a:t>
            </a:r>
          </a:p>
        </p:txBody>
      </p:sp>
      <p:sp>
        <p:nvSpPr>
          <p:cNvPr id="9" name="Rectangle 2"/>
          <p:cNvSpPr txBox="1">
            <a:spLocks noChangeArrowheads="1"/>
          </p:cNvSpPr>
          <p:nvPr/>
        </p:nvSpPr>
        <p:spPr bwMode="auto">
          <a:xfrm>
            <a:off x="12700" y="5413278"/>
            <a:ext cx="9144000" cy="434797"/>
          </a:xfrm>
          <a:prstGeom prst="rect">
            <a:avLst/>
          </a:prstGeom>
          <a:noFill/>
          <a:ln w="12700">
            <a:noFill/>
            <a:miter lim="800000"/>
            <a:headEnd/>
            <a:tailEnd/>
          </a:ln>
          <a:effectLst/>
        </p:spPr>
        <p:txBody>
          <a:bodyPr lIns="90488" tIns="44450" rIns="90488" bIns="44450" anchor="ctr"/>
          <a:lstStyle/>
          <a:p>
            <a:pPr algn="ctr" defTabSz="914400" eaLnBrk="0" fontAlgn="base" hangingPunct="0">
              <a:spcBef>
                <a:spcPct val="0"/>
              </a:spcBef>
              <a:spcAft>
                <a:spcPct val="0"/>
              </a:spcAft>
              <a:defRPr/>
            </a:pPr>
            <a:r>
              <a:rPr lang="en-US" kern="0" dirty="0">
                <a:solidFill>
                  <a:srgbClr val="1F497D"/>
                </a:solidFill>
                <a:cs typeface="Arial" charset="0"/>
              </a:rPr>
              <a:t>No difference in </a:t>
            </a:r>
            <a:r>
              <a:rPr lang="en-US" kern="0" dirty="0" smtClean="0">
                <a:solidFill>
                  <a:srgbClr val="1F497D"/>
                </a:solidFill>
                <a:cs typeface="Arial" charset="0"/>
              </a:rPr>
              <a:t>LRR  </a:t>
            </a:r>
            <a:r>
              <a:rPr lang="en-US" sz="1600" kern="0" dirty="0" smtClean="0">
                <a:solidFill>
                  <a:srgbClr val="1F497D"/>
                </a:solidFill>
                <a:cs typeface="Arial" charset="0"/>
              </a:rPr>
              <a:t>(</a:t>
            </a:r>
            <a:r>
              <a:rPr lang="en-US" sz="1600" kern="0" dirty="0">
                <a:solidFill>
                  <a:srgbClr val="1F497D"/>
                </a:solidFill>
                <a:cs typeface="Arial" charset="0"/>
              </a:rPr>
              <a:t>median f/u 47 </a:t>
            </a:r>
            <a:r>
              <a:rPr lang="en-US" sz="1600" kern="0" dirty="0" err="1">
                <a:solidFill>
                  <a:srgbClr val="1F497D"/>
                </a:solidFill>
                <a:cs typeface="Arial" charset="0"/>
              </a:rPr>
              <a:t>mos</a:t>
            </a:r>
            <a:r>
              <a:rPr lang="en-US" sz="1600" kern="0" dirty="0">
                <a:solidFill>
                  <a:srgbClr val="1F497D"/>
                </a:solidFill>
                <a:latin typeface="Calibri"/>
                <a:cs typeface="Arial" charset="0"/>
              </a:rPr>
              <a:t>)</a:t>
            </a:r>
          </a:p>
        </p:txBody>
      </p:sp>
      <p:sp>
        <p:nvSpPr>
          <p:cNvPr id="153624" name="Footer Placeholder 4"/>
          <p:cNvSpPr txBox="1">
            <a:spLocks/>
          </p:cNvSpPr>
          <p:nvPr/>
        </p:nvSpPr>
        <p:spPr bwMode="auto">
          <a:xfrm>
            <a:off x="1191318" y="6390186"/>
            <a:ext cx="207862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800" b="1">
                <a:solidFill>
                  <a:schemeClr val="tx1"/>
                </a:solidFill>
                <a:latin typeface="Arial" charset="0"/>
                <a:ea typeface="ＭＳ Ｐゴシック" charset="0"/>
                <a:cs typeface="ＭＳ Ｐゴシック" charset="0"/>
              </a:defRPr>
            </a:lvl1pPr>
            <a:lvl2pPr marL="742950" indent="-285750" eaLnBrk="0" hangingPunct="0">
              <a:defRPr sz="4800" b="1">
                <a:solidFill>
                  <a:schemeClr val="tx1"/>
                </a:solidFill>
                <a:latin typeface="Arial" charset="0"/>
                <a:ea typeface="ＭＳ Ｐゴシック" charset="0"/>
              </a:defRPr>
            </a:lvl2pPr>
            <a:lvl3pPr marL="1143000" indent="-228600" eaLnBrk="0" hangingPunct="0">
              <a:defRPr sz="4800" b="1">
                <a:solidFill>
                  <a:schemeClr val="tx1"/>
                </a:solidFill>
                <a:latin typeface="Arial" charset="0"/>
                <a:ea typeface="ＭＳ Ｐゴシック" charset="0"/>
              </a:defRPr>
            </a:lvl3pPr>
            <a:lvl4pPr marL="1600200" indent="-228600" eaLnBrk="0" hangingPunct="0">
              <a:defRPr sz="4800" b="1">
                <a:solidFill>
                  <a:schemeClr val="tx1"/>
                </a:solidFill>
                <a:latin typeface="Arial" charset="0"/>
                <a:ea typeface="ＭＳ Ｐゴシック" charset="0"/>
              </a:defRPr>
            </a:lvl4pPr>
            <a:lvl5pPr marL="2057400" indent="-228600" eaLnBrk="0" hangingPunct="0">
              <a:defRPr sz="4800" b="1">
                <a:solidFill>
                  <a:schemeClr val="tx1"/>
                </a:solidFill>
                <a:latin typeface="Arial" charset="0"/>
                <a:ea typeface="ＭＳ Ｐゴシック" charset="0"/>
              </a:defRPr>
            </a:lvl5pPr>
            <a:lvl6pPr marL="2514600" indent="-228600" eaLnBrk="0" fontAlgn="base" hangingPunct="0">
              <a:spcBef>
                <a:spcPct val="0"/>
              </a:spcBef>
              <a:spcAft>
                <a:spcPct val="0"/>
              </a:spcAft>
              <a:defRPr sz="4800" b="1">
                <a:solidFill>
                  <a:schemeClr val="tx1"/>
                </a:solidFill>
                <a:latin typeface="Arial" charset="0"/>
                <a:ea typeface="ＭＳ Ｐゴシック" charset="0"/>
              </a:defRPr>
            </a:lvl6pPr>
            <a:lvl7pPr marL="2971800" indent="-228600" eaLnBrk="0" fontAlgn="base" hangingPunct="0">
              <a:spcBef>
                <a:spcPct val="0"/>
              </a:spcBef>
              <a:spcAft>
                <a:spcPct val="0"/>
              </a:spcAft>
              <a:defRPr sz="4800" b="1">
                <a:solidFill>
                  <a:schemeClr val="tx1"/>
                </a:solidFill>
                <a:latin typeface="Arial" charset="0"/>
                <a:ea typeface="ＭＳ Ｐゴシック" charset="0"/>
              </a:defRPr>
            </a:lvl7pPr>
            <a:lvl8pPr marL="3429000" indent="-228600" eaLnBrk="0" fontAlgn="base" hangingPunct="0">
              <a:spcBef>
                <a:spcPct val="0"/>
              </a:spcBef>
              <a:spcAft>
                <a:spcPct val="0"/>
              </a:spcAft>
              <a:defRPr sz="4800" b="1">
                <a:solidFill>
                  <a:schemeClr val="tx1"/>
                </a:solidFill>
                <a:latin typeface="Arial" charset="0"/>
                <a:ea typeface="ＭＳ Ｐゴシック" charset="0"/>
              </a:defRPr>
            </a:lvl8pPr>
            <a:lvl9pPr marL="3886200" indent="-228600" eaLnBrk="0" fontAlgn="base" hangingPunct="0">
              <a:spcBef>
                <a:spcPct val="0"/>
              </a:spcBef>
              <a:spcAft>
                <a:spcPct val="0"/>
              </a:spcAft>
              <a:defRPr sz="4800" b="1">
                <a:solidFill>
                  <a:schemeClr val="tx1"/>
                </a:solidFill>
                <a:latin typeface="Arial" charset="0"/>
                <a:ea typeface="ＭＳ Ｐゴシック" charset="0"/>
              </a:defRPr>
            </a:lvl9pPr>
          </a:lstStyle>
          <a:p>
            <a:pPr defTabSz="914400" eaLnBrk="1" fontAlgn="base" hangingPunct="1">
              <a:spcBef>
                <a:spcPct val="0"/>
              </a:spcBef>
              <a:spcAft>
                <a:spcPct val="0"/>
              </a:spcAft>
            </a:pPr>
            <a:r>
              <a:rPr lang="en-US" sz="1000" b="0" dirty="0">
                <a:solidFill>
                  <a:srgbClr val="1F497D"/>
                </a:solidFill>
                <a:latin typeface="+mn-lt"/>
              </a:rPr>
              <a:t>Hunt KK, Ann </a:t>
            </a:r>
            <a:r>
              <a:rPr lang="en-US" sz="1000" b="0" dirty="0" err="1">
                <a:solidFill>
                  <a:srgbClr val="1F497D"/>
                </a:solidFill>
                <a:latin typeface="+mn-lt"/>
              </a:rPr>
              <a:t>Surg</a:t>
            </a:r>
            <a:r>
              <a:rPr lang="en-US" sz="1000" b="0" dirty="0">
                <a:solidFill>
                  <a:srgbClr val="1F497D"/>
                </a:solidFill>
                <a:latin typeface="+mn-lt"/>
              </a:rPr>
              <a:t> 2009;250:558</a:t>
            </a:r>
          </a:p>
        </p:txBody>
      </p:sp>
    </p:spTree>
    <p:extLst>
      <p:ext uri="{BB962C8B-B14F-4D97-AF65-F5344CB8AC3E}">
        <p14:creationId xmlns:p14="http://schemas.microsoft.com/office/powerpoint/2010/main" val="364247385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5338" y="2406719"/>
            <a:ext cx="7928474" cy="2044561"/>
          </a:xfrm>
        </p:spPr>
        <p:txBody>
          <a:bodyPr>
            <a:normAutofit/>
          </a:bodyPr>
          <a:lstStyle/>
          <a:p>
            <a:pPr marL="0" indent="0" algn="ctr">
              <a:buNone/>
            </a:pPr>
            <a:r>
              <a:rPr lang="en-US" sz="2800" b="1" dirty="0" smtClean="0">
                <a:solidFill>
                  <a:srgbClr val="1F497D"/>
                </a:solidFill>
              </a:rPr>
              <a:t>How do you define cN0 axilla?</a:t>
            </a:r>
          </a:p>
          <a:p>
            <a:pPr marL="0" indent="0" algn="ctr">
              <a:buNone/>
            </a:pPr>
            <a:endParaRPr lang="en-US" sz="2800" b="1" dirty="0" smtClean="0">
              <a:solidFill>
                <a:srgbClr val="1F497D"/>
              </a:solidFill>
            </a:endParaRPr>
          </a:p>
          <a:p>
            <a:pPr marL="0" indent="0" algn="ctr">
              <a:buNone/>
            </a:pPr>
            <a:r>
              <a:rPr lang="en-US" sz="2800" b="1" dirty="0" smtClean="0">
                <a:solidFill>
                  <a:srgbClr val="1F497D"/>
                </a:solidFill>
              </a:rPr>
              <a:t>Do cN0 patients planning to undergo NAC need dedicated axillary imaging?</a:t>
            </a:r>
          </a:p>
        </p:txBody>
      </p:sp>
    </p:spTree>
    <p:extLst>
      <p:ext uri="{BB962C8B-B14F-4D97-AF65-F5344CB8AC3E}">
        <p14:creationId xmlns:p14="http://schemas.microsoft.com/office/powerpoint/2010/main" val="2710741296"/>
      </p:ext>
    </p:extLst>
  </p:cSld>
  <p:clrMapOvr>
    <a:masterClrMapping/>
  </p:clrMapOvr>
  <p:transition xmlns:p14="http://schemas.microsoft.com/office/powerpoint/2010/mai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915" y="1192961"/>
            <a:ext cx="8721321" cy="759264"/>
          </a:xfrm>
        </p:spPr>
        <p:txBody>
          <a:bodyPr>
            <a:noAutofit/>
          </a:bodyPr>
          <a:lstStyle/>
          <a:p>
            <a:r>
              <a:rPr lang="en-US" dirty="0" smtClean="0"/>
              <a:t>Abnormal imaging pre-NAC </a:t>
            </a:r>
            <a:br>
              <a:rPr lang="en-US" dirty="0" smtClean="0"/>
            </a:br>
            <a:r>
              <a:rPr lang="en-US" dirty="0" smtClean="0"/>
              <a:t>and post-NAC nodal status </a:t>
            </a:r>
            <a:endParaRPr lang="en-US" dirty="0"/>
          </a:p>
        </p:txBody>
      </p:sp>
      <p:sp>
        <p:nvSpPr>
          <p:cNvPr id="3" name="Content Placeholder 2"/>
          <p:cNvSpPr>
            <a:spLocks noGrp="1"/>
          </p:cNvSpPr>
          <p:nvPr>
            <p:ph idx="1"/>
          </p:nvPr>
        </p:nvSpPr>
        <p:spPr>
          <a:xfrm>
            <a:off x="663342" y="2307626"/>
            <a:ext cx="7715301" cy="2473919"/>
          </a:xfrm>
        </p:spPr>
        <p:txBody>
          <a:bodyPr>
            <a:noAutofit/>
          </a:bodyPr>
          <a:lstStyle/>
          <a:p>
            <a:r>
              <a:rPr lang="en-US" sz="1400" dirty="0" smtClean="0"/>
              <a:t>402 stage I-III cN0 patients, NAC at MSKCC, 2008-2016</a:t>
            </a:r>
          </a:p>
          <a:p>
            <a:r>
              <a:rPr lang="en-US" sz="1400" dirty="0" smtClean="0"/>
              <a:t>Pre-NAC, abnormal nodes on any imaging 208 (52%)</a:t>
            </a:r>
          </a:p>
          <a:p>
            <a:pPr lvl="1"/>
            <a:r>
              <a:rPr lang="en-US" sz="1400" dirty="0" smtClean="0"/>
              <a:t>Ductal histology and larger tumor size</a:t>
            </a:r>
          </a:p>
          <a:p>
            <a:pPr lvl="1"/>
            <a:r>
              <a:rPr lang="en-US" sz="1400" dirty="0" smtClean="0"/>
              <a:t>FNA performed in 128 (62%) and 75 (36%) proven N1</a:t>
            </a:r>
          </a:p>
          <a:p>
            <a:pPr marL="400050"/>
            <a:r>
              <a:rPr lang="en-US" sz="1400" dirty="0" smtClean="0"/>
              <a:t>Post-NAC, 111 </a:t>
            </a:r>
            <a:r>
              <a:rPr lang="en-US" sz="1400" dirty="0" err="1" smtClean="0"/>
              <a:t>pts</a:t>
            </a:r>
            <a:r>
              <a:rPr lang="en-US" sz="1400" dirty="0"/>
              <a:t> </a:t>
            </a:r>
            <a:r>
              <a:rPr lang="en-US" sz="1400" dirty="0" smtClean="0"/>
              <a:t>(28%) </a:t>
            </a:r>
            <a:r>
              <a:rPr lang="en-US" sz="1400" dirty="0" err="1" smtClean="0"/>
              <a:t>ypN</a:t>
            </a:r>
            <a:r>
              <a:rPr lang="en-US" sz="1400" dirty="0" smtClean="0"/>
              <a:t>+ at surgery</a:t>
            </a:r>
          </a:p>
          <a:p>
            <a:pPr lvl="1"/>
            <a:r>
              <a:rPr lang="en-US" sz="1400" dirty="0" smtClean="0"/>
              <a:t>Non-ductal histology (OR 2.93), </a:t>
            </a:r>
            <a:r>
              <a:rPr lang="en-US" sz="1400" dirty="0" err="1" smtClean="0"/>
              <a:t>abn</a:t>
            </a:r>
            <a:r>
              <a:rPr lang="en-US" sz="1400" dirty="0" smtClean="0"/>
              <a:t> pre-NAC imaging (2.95), ER+ subtype (OR 3.94)</a:t>
            </a:r>
          </a:p>
        </p:txBody>
      </p:sp>
      <p:graphicFrame>
        <p:nvGraphicFramePr>
          <p:cNvPr id="4" name="Table 3"/>
          <p:cNvGraphicFramePr>
            <a:graphicFrameLocks noGrp="1"/>
          </p:cNvGraphicFramePr>
          <p:nvPr>
            <p:extLst>
              <p:ext uri="{D42A27DB-BD31-4B8C-83A1-F6EECF244321}">
                <p14:modId xmlns:p14="http://schemas.microsoft.com/office/powerpoint/2010/main" val="1678473262"/>
              </p:ext>
            </p:extLst>
          </p:nvPr>
        </p:nvGraphicFramePr>
        <p:xfrm>
          <a:off x="1756513" y="4043109"/>
          <a:ext cx="5458702" cy="989328"/>
        </p:xfrm>
        <a:graphic>
          <a:graphicData uri="http://schemas.openxmlformats.org/drawingml/2006/table">
            <a:tbl>
              <a:tblPr firstRow="1" bandRow="1">
                <a:tableStyleId>{5C22544A-7EE6-4342-B048-85BDC9FD1C3A}</a:tableStyleId>
              </a:tblPr>
              <a:tblGrid>
                <a:gridCol w="2277988"/>
                <a:gridCol w="1129247"/>
                <a:gridCol w="2051467"/>
              </a:tblGrid>
              <a:tr h="329776">
                <a:tc>
                  <a:txBody>
                    <a:bodyPr/>
                    <a:lstStyle/>
                    <a:p>
                      <a:pPr algn="ctr"/>
                      <a:r>
                        <a:rPr lang="en-US" sz="1200" dirty="0" smtClean="0"/>
                        <a:t>Any</a:t>
                      </a:r>
                      <a:r>
                        <a:rPr lang="en-US" sz="1200" baseline="0" dirty="0" smtClean="0"/>
                        <a:t> imaging</a:t>
                      </a:r>
                      <a:endParaRPr lang="en-US" sz="1200" dirty="0"/>
                    </a:p>
                  </a:txBody>
                  <a:tcPr/>
                </a:tc>
                <a:tc>
                  <a:txBody>
                    <a:bodyPr/>
                    <a:lstStyle/>
                    <a:p>
                      <a:pPr algn="ctr"/>
                      <a:r>
                        <a:rPr lang="en-US" sz="1200" dirty="0" smtClean="0"/>
                        <a:t>N</a:t>
                      </a:r>
                      <a:endParaRPr lang="en-US" sz="1200" dirty="0"/>
                    </a:p>
                  </a:txBody>
                  <a:tcPr/>
                </a:tc>
                <a:tc>
                  <a:txBody>
                    <a:bodyPr/>
                    <a:lstStyle/>
                    <a:p>
                      <a:pPr algn="ctr"/>
                      <a:r>
                        <a:rPr lang="en-US" sz="1200" dirty="0" err="1" smtClean="0"/>
                        <a:t>ypN</a:t>
                      </a:r>
                      <a:r>
                        <a:rPr lang="en-US" sz="1200" dirty="0" smtClean="0"/>
                        <a:t>+</a:t>
                      </a:r>
                      <a:endParaRPr lang="en-US" sz="1200" dirty="0"/>
                    </a:p>
                  </a:txBody>
                  <a:tcPr/>
                </a:tc>
              </a:tr>
              <a:tr h="329776">
                <a:tc>
                  <a:txBody>
                    <a:bodyPr/>
                    <a:lstStyle/>
                    <a:p>
                      <a:pPr algn="ctr"/>
                      <a:r>
                        <a:rPr lang="en-US" sz="1200" dirty="0" smtClean="0"/>
                        <a:t>Normal nodes</a:t>
                      </a:r>
                      <a:endParaRPr lang="en-US" sz="1200" dirty="0"/>
                    </a:p>
                  </a:txBody>
                  <a:tcPr/>
                </a:tc>
                <a:tc>
                  <a:txBody>
                    <a:bodyPr/>
                    <a:lstStyle/>
                    <a:p>
                      <a:pPr algn="ctr"/>
                      <a:r>
                        <a:rPr lang="en-US" sz="1200" dirty="0" smtClean="0"/>
                        <a:t>194</a:t>
                      </a:r>
                      <a:endParaRPr lang="en-US" sz="1200" dirty="0"/>
                    </a:p>
                  </a:txBody>
                  <a:tcPr/>
                </a:tc>
                <a:tc>
                  <a:txBody>
                    <a:bodyPr/>
                    <a:lstStyle/>
                    <a:p>
                      <a:pPr algn="ctr"/>
                      <a:r>
                        <a:rPr lang="en-US" sz="1200" dirty="0" smtClean="0"/>
                        <a:t>39 (20%)</a:t>
                      </a:r>
                      <a:endParaRPr lang="en-US" sz="1200" dirty="0"/>
                    </a:p>
                  </a:txBody>
                  <a:tcPr/>
                </a:tc>
              </a:tr>
              <a:tr h="329776">
                <a:tc>
                  <a:txBody>
                    <a:bodyPr/>
                    <a:lstStyle/>
                    <a:p>
                      <a:pPr algn="ctr"/>
                      <a:r>
                        <a:rPr lang="en-US" sz="1200" dirty="0" smtClean="0"/>
                        <a:t>Abnormal</a:t>
                      </a:r>
                      <a:r>
                        <a:rPr lang="en-US" sz="1200" baseline="0" dirty="0" smtClean="0"/>
                        <a:t> nodes</a:t>
                      </a:r>
                      <a:endParaRPr lang="en-US" sz="1200" dirty="0"/>
                    </a:p>
                  </a:txBody>
                  <a:tcPr/>
                </a:tc>
                <a:tc>
                  <a:txBody>
                    <a:bodyPr/>
                    <a:lstStyle/>
                    <a:p>
                      <a:pPr algn="ctr"/>
                      <a:r>
                        <a:rPr lang="en-US" sz="1200" dirty="0" smtClean="0"/>
                        <a:t>208</a:t>
                      </a:r>
                      <a:endParaRPr lang="en-US" sz="1200" dirty="0"/>
                    </a:p>
                  </a:txBody>
                  <a:tcPr/>
                </a:tc>
                <a:tc>
                  <a:txBody>
                    <a:bodyPr/>
                    <a:lstStyle/>
                    <a:p>
                      <a:pPr algn="ctr"/>
                      <a:r>
                        <a:rPr lang="en-US" sz="1200" dirty="0" smtClean="0"/>
                        <a:t>72 (35%)</a:t>
                      </a:r>
                      <a:endParaRPr lang="en-US" sz="1200" dirty="0"/>
                    </a:p>
                  </a:txBody>
                  <a:tcPr/>
                </a:tc>
              </a:tr>
            </a:tbl>
          </a:graphicData>
        </a:graphic>
      </p:graphicFrame>
      <p:sp>
        <p:nvSpPr>
          <p:cNvPr id="5" name="TextBox 4"/>
          <p:cNvSpPr txBox="1"/>
          <p:nvPr/>
        </p:nvSpPr>
        <p:spPr>
          <a:xfrm>
            <a:off x="1994780" y="5159507"/>
            <a:ext cx="5154439" cy="523220"/>
          </a:xfrm>
          <a:prstGeom prst="rect">
            <a:avLst/>
          </a:prstGeom>
          <a:noFill/>
        </p:spPr>
        <p:txBody>
          <a:bodyPr wrap="none" rtlCol="0">
            <a:spAutoFit/>
          </a:bodyPr>
          <a:lstStyle/>
          <a:p>
            <a:pPr algn="ctr"/>
            <a:r>
              <a:rPr lang="en-US" sz="1400" u="sng" dirty="0" smtClean="0"/>
              <a:t>65% of cN0 patients with abnormal nodes by imaging pre NAC </a:t>
            </a:r>
          </a:p>
          <a:p>
            <a:pPr algn="ctr"/>
            <a:r>
              <a:rPr lang="en-US" sz="1400" u="sng" dirty="0" smtClean="0"/>
              <a:t>do not have positive nodes post NAC</a:t>
            </a:r>
            <a:endParaRPr lang="en-US" sz="1400" u="sng" dirty="0"/>
          </a:p>
        </p:txBody>
      </p:sp>
      <p:sp>
        <p:nvSpPr>
          <p:cNvPr id="6" name="TextBox 5"/>
          <p:cNvSpPr txBox="1"/>
          <p:nvPr/>
        </p:nvSpPr>
        <p:spPr>
          <a:xfrm>
            <a:off x="1143000" y="6400800"/>
            <a:ext cx="2095182" cy="246221"/>
          </a:xfrm>
          <a:prstGeom prst="rect">
            <a:avLst/>
          </a:prstGeom>
          <a:noFill/>
        </p:spPr>
        <p:txBody>
          <a:bodyPr wrap="none" rtlCol="0">
            <a:spAutoFit/>
          </a:bodyPr>
          <a:lstStyle/>
          <a:p>
            <a:r>
              <a:rPr lang="en-US" sz="1000" dirty="0" smtClean="0"/>
              <a:t>Barrio et al. Ann </a:t>
            </a:r>
            <a:r>
              <a:rPr lang="en-US" sz="1000" dirty="0" err="1" smtClean="0"/>
              <a:t>Surg</a:t>
            </a:r>
            <a:r>
              <a:rPr lang="en-US" sz="1000" dirty="0" smtClean="0"/>
              <a:t> </a:t>
            </a:r>
            <a:r>
              <a:rPr lang="en-US" sz="1000" dirty="0" err="1" smtClean="0"/>
              <a:t>Oncol</a:t>
            </a:r>
            <a:r>
              <a:rPr lang="en-US" sz="1000" dirty="0" smtClean="0"/>
              <a:t> 2017</a:t>
            </a:r>
            <a:endParaRPr lang="en-US" sz="1000" dirty="0"/>
          </a:p>
        </p:txBody>
      </p:sp>
    </p:spTree>
    <p:extLst>
      <p:ext uri="{BB962C8B-B14F-4D97-AF65-F5344CB8AC3E}">
        <p14:creationId xmlns:p14="http://schemas.microsoft.com/office/powerpoint/2010/main" val="3074171585"/>
      </p:ext>
    </p:extLst>
  </p:cSld>
  <p:clrMapOvr>
    <a:masterClrMapping/>
  </p:clrMapOvr>
  <p:transition xmlns:p14="http://schemas.microsoft.com/office/powerpoint/2010/mai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ctrTitle"/>
          </p:nvPr>
        </p:nvSpPr>
        <p:spPr>
          <a:xfrm>
            <a:off x="0" y="1793709"/>
            <a:ext cx="9143993" cy="1104451"/>
          </a:xfrm>
        </p:spPr>
        <p:txBody>
          <a:bodyPr>
            <a:noAutofit/>
          </a:bodyPr>
          <a:lstStyle/>
          <a:p>
            <a:pPr eaLnBrk="1" hangingPunct="1">
              <a:defRPr/>
            </a:pPr>
            <a:r>
              <a:rPr lang="en-US" sz="3200" b="1" dirty="0" smtClean="0">
                <a:solidFill>
                  <a:srgbClr val="165999"/>
                </a:solidFill>
                <a:latin typeface="Calibri" charset="0"/>
              </a:rPr>
              <a:t>Management of the Axilla after </a:t>
            </a:r>
            <a:r>
              <a:rPr lang="en-US" sz="3200" b="1" dirty="0" err="1" smtClean="0">
                <a:solidFill>
                  <a:srgbClr val="165999"/>
                </a:solidFill>
                <a:latin typeface="Calibri" charset="0"/>
              </a:rPr>
              <a:t>Neoadjuvant</a:t>
            </a:r>
            <a:r>
              <a:rPr lang="en-US" sz="3200" b="1" dirty="0" smtClean="0">
                <a:solidFill>
                  <a:srgbClr val="165999"/>
                </a:solidFill>
                <a:latin typeface="Calibri" charset="0"/>
              </a:rPr>
              <a:t> Chemotherapy</a:t>
            </a:r>
            <a:endParaRPr lang="en-US" sz="3200" b="1" dirty="0">
              <a:solidFill>
                <a:srgbClr val="165999"/>
              </a:solidFill>
              <a:latin typeface="Calibri" charset="0"/>
            </a:endParaRPr>
          </a:p>
        </p:txBody>
      </p:sp>
      <p:sp>
        <p:nvSpPr>
          <p:cNvPr id="3" name="Subtitle 2"/>
          <p:cNvSpPr>
            <a:spLocks noGrp="1"/>
          </p:cNvSpPr>
          <p:nvPr>
            <p:ph type="subTitle" idx="1"/>
          </p:nvPr>
        </p:nvSpPr>
        <p:spPr>
          <a:xfrm>
            <a:off x="618565" y="2920486"/>
            <a:ext cx="7906870" cy="2575121"/>
          </a:xfrm>
          <a:noFill/>
        </p:spPr>
        <p:txBody>
          <a:bodyPr rtlCol="0">
            <a:normAutofit/>
          </a:bodyPr>
          <a:lstStyle/>
          <a:p>
            <a:pPr>
              <a:lnSpc>
                <a:spcPct val="80000"/>
              </a:lnSpc>
            </a:pPr>
            <a:r>
              <a:rPr lang="en-US" sz="2000" dirty="0">
                <a:solidFill>
                  <a:schemeClr val="tx1"/>
                </a:solidFill>
              </a:rPr>
              <a:t>Tari King, MD</a:t>
            </a:r>
          </a:p>
          <a:p>
            <a:r>
              <a:rPr lang="en-US" sz="2000" dirty="0">
                <a:solidFill>
                  <a:schemeClr val="tx1"/>
                </a:solidFill>
              </a:rPr>
              <a:t>Chief, Breast Surgery, Dana-Farber/Brigham and Women’s Cancer Center</a:t>
            </a:r>
          </a:p>
          <a:p>
            <a:r>
              <a:rPr lang="en-US" sz="2000" dirty="0">
                <a:solidFill>
                  <a:schemeClr val="tx1"/>
                </a:solidFill>
              </a:rPr>
              <a:t>Associate Chair for Multidisciplinary Oncology</a:t>
            </a:r>
          </a:p>
          <a:p>
            <a:r>
              <a:rPr lang="en-US" sz="2000" dirty="0">
                <a:solidFill>
                  <a:schemeClr val="tx1"/>
                </a:solidFill>
              </a:rPr>
              <a:t>Department of Surgery, Brigham and Women’s Hospital</a:t>
            </a:r>
          </a:p>
          <a:p>
            <a:r>
              <a:rPr lang="en-US" sz="2000" dirty="0">
                <a:solidFill>
                  <a:schemeClr val="tx1"/>
                </a:solidFill>
              </a:rPr>
              <a:t>Anne E. Dyson Associate Professor of Surgery, </a:t>
            </a:r>
            <a:endParaRPr lang="en-US" sz="2000" dirty="0" smtClean="0">
              <a:solidFill>
                <a:schemeClr val="tx1"/>
              </a:solidFill>
            </a:endParaRPr>
          </a:p>
          <a:p>
            <a:r>
              <a:rPr lang="en-US" sz="2000" dirty="0" smtClean="0">
                <a:solidFill>
                  <a:schemeClr val="tx1"/>
                </a:solidFill>
              </a:rPr>
              <a:t>Harvard </a:t>
            </a:r>
            <a:r>
              <a:rPr lang="en-US" sz="2000" dirty="0">
                <a:solidFill>
                  <a:schemeClr val="tx1"/>
                </a:solidFill>
              </a:rPr>
              <a:t>Medical Schoo</a:t>
            </a:r>
            <a:r>
              <a:rPr lang="en-US" sz="2000" dirty="0"/>
              <a:t>l</a:t>
            </a:r>
          </a:p>
          <a:p>
            <a:pPr>
              <a:lnSpc>
                <a:spcPct val="80000"/>
              </a:lnSpc>
              <a:spcBef>
                <a:spcPts val="0"/>
              </a:spcBef>
            </a:pPr>
            <a:endParaRPr lang="en-US" sz="2000" dirty="0" smtClean="0">
              <a:solidFill>
                <a:schemeClr val="tx1"/>
              </a:solidFill>
            </a:endParaRPr>
          </a:p>
          <a:p>
            <a:pPr eaLnBrk="1" fontAlgn="auto" hangingPunct="1">
              <a:lnSpc>
                <a:spcPct val="80000"/>
              </a:lnSpc>
              <a:spcAft>
                <a:spcPts val="0"/>
              </a:spcAft>
              <a:defRPr/>
            </a:pPr>
            <a:endParaRPr lang="en-US" sz="2000" dirty="0" smtClean="0">
              <a:solidFill>
                <a:schemeClr val="tx1"/>
              </a:solidFill>
              <a:ea typeface="ＭＳ Ｐゴシック"/>
              <a:cs typeface="ＭＳ Ｐゴシック"/>
            </a:endParaRPr>
          </a:p>
        </p:txBody>
      </p:sp>
    </p:spTree>
    <p:extLst>
      <p:ext uri="{BB962C8B-B14F-4D97-AF65-F5344CB8AC3E}">
        <p14:creationId xmlns:p14="http://schemas.microsoft.com/office/powerpoint/2010/main" val="183163025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915" y="1146559"/>
            <a:ext cx="8721321" cy="759264"/>
          </a:xfrm>
        </p:spPr>
        <p:txBody>
          <a:bodyPr>
            <a:noAutofit/>
          </a:bodyPr>
          <a:lstStyle/>
          <a:p>
            <a:r>
              <a:rPr lang="en-US" dirty="0" smtClean="0"/>
              <a:t>Axillary Imaging and post NAC nodal status</a:t>
            </a:r>
            <a:br>
              <a:rPr lang="en-US" dirty="0" smtClean="0"/>
            </a:br>
            <a:r>
              <a:rPr lang="en-US" dirty="0" smtClean="0"/>
              <a:t> cN0 patients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7996332"/>
              </p:ext>
            </p:extLst>
          </p:nvPr>
        </p:nvGraphicFramePr>
        <p:xfrm>
          <a:off x="1240145" y="2350366"/>
          <a:ext cx="6663709" cy="2773679"/>
        </p:xfrm>
        <a:graphic>
          <a:graphicData uri="http://schemas.openxmlformats.org/drawingml/2006/table">
            <a:tbl>
              <a:tblPr firstRow="1" bandRow="1">
                <a:tableStyleId>{5C22544A-7EE6-4342-B048-85BDC9FD1C3A}</a:tableStyleId>
              </a:tblPr>
              <a:tblGrid>
                <a:gridCol w="2221236"/>
                <a:gridCol w="1311335"/>
                <a:gridCol w="3131138"/>
              </a:tblGrid>
              <a:tr h="319867">
                <a:tc>
                  <a:txBody>
                    <a:bodyPr/>
                    <a:lstStyle/>
                    <a:p>
                      <a:endParaRPr lang="en-US" sz="1200" dirty="0"/>
                    </a:p>
                  </a:txBody>
                  <a:tcPr marL="98543" marR="98543"/>
                </a:tc>
                <a:tc>
                  <a:txBody>
                    <a:bodyPr/>
                    <a:lstStyle/>
                    <a:p>
                      <a:pPr algn="ctr"/>
                      <a:r>
                        <a:rPr lang="en-US" sz="1600" dirty="0" smtClean="0"/>
                        <a:t>N = 402</a:t>
                      </a:r>
                      <a:endParaRPr lang="en-US" sz="1600" dirty="0"/>
                    </a:p>
                  </a:txBody>
                  <a:tcPr marL="98543" marR="98543"/>
                </a:tc>
                <a:tc>
                  <a:txBody>
                    <a:bodyPr/>
                    <a:lstStyle/>
                    <a:p>
                      <a:pPr algn="ctr"/>
                      <a:r>
                        <a:rPr lang="en-US" sz="1600" dirty="0" err="1" smtClean="0"/>
                        <a:t>ypN</a:t>
                      </a:r>
                      <a:r>
                        <a:rPr lang="en-US" sz="1600" dirty="0" smtClean="0"/>
                        <a:t>+</a:t>
                      </a:r>
                      <a:endParaRPr lang="en-US" sz="1600" dirty="0"/>
                    </a:p>
                  </a:txBody>
                  <a:tcPr marL="98543" marR="98543"/>
                </a:tc>
              </a:tr>
              <a:tr h="277218">
                <a:tc>
                  <a:txBody>
                    <a:bodyPr/>
                    <a:lstStyle/>
                    <a:p>
                      <a:pPr algn="l"/>
                      <a:r>
                        <a:rPr lang="en-US" sz="1400" dirty="0" smtClean="0"/>
                        <a:t>Ultrasound</a:t>
                      </a:r>
                      <a:endParaRPr lang="en-US" sz="1400" dirty="0"/>
                    </a:p>
                  </a:txBody>
                  <a:tcPr marL="98543" marR="98543"/>
                </a:tc>
                <a:tc>
                  <a:txBody>
                    <a:bodyPr/>
                    <a:lstStyle/>
                    <a:p>
                      <a:pPr algn="ctr"/>
                      <a:endParaRPr lang="en-US" sz="1400" dirty="0"/>
                    </a:p>
                  </a:txBody>
                  <a:tcPr marL="98543" marR="98543"/>
                </a:tc>
                <a:tc>
                  <a:txBody>
                    <a:bodyPr/>
                    <a:lstStyle/>
                    <a:p>
                      <a:pPr algn="ctr"/>
                      <a:endParaRPr lang="en-US" sz="1400" dirty="0"/>
                    </a:p>
                  </a:txBody>
                  <a:tcPr marL="98543" marR="98543"/>
                </a:tc>
              </a:tr>
              <a:tr h="294137">
                <a:tc>
                  <a:txBody>
                    <a:bodyPr/>
                    <a:lstStyle/>
                    <a:p>
                      <a:pPr algn="r"/>
                      <a:r>
                        <a:rPr lang="en-US" sz="1400" dirty="0" smtClean="0"/>
                        <a:t>                             Normal</a:t>
                      </a:r>
                      <a:endParaRPr lang="en-US" sz="1400" dirty="0"/>
                    </a:p>
                  </a:txBody>
                  <a:tcPr marL="98543" marR="98543"/>
                </a:tc>
                <a:tc>
                  <a:txBody>
                    <a:bodyPr/>
                    <a:lstStyle/>
                    <a:p>
                      <a:pPr algn="ctr"/>
                      <a:r>
                        <a:rPr lang="en-US" sz="1400" dirty="0" smtClean="0"/>
                        <a:t>31</a:t>
                      </a:r>
                      <a:endParaRPr lang="en-US" sz="1400" dirty="0"/>
                    </a:p>
                  </a:txBody>
                  <a:tcPr marL="98543" marR="98543"/>
                </a:tc>
                <a:tc>
                  <a:txBody>
                    <a:bodyPr/>
                    <a:lstStyle/>
                    <a:p>
                      <a:pPr algn="ctr"/>
                      <a:r>
                        <a:rPr lang="en-US" sz="1400" dirty="0" smtClean="0"/>
                        <a:t>7 (23%)</a:t>
                      </a:r>
                      <a:endParaRPr lang="en-US" sz="1400" dirty="0"/>
                    </a:p>
                  </a:txBody>
                  <a:tcPr marL="98543" marR="98543"/>
                </a:tc>
              </a:tr>
              <a:tr h="294137">
                <a:tc>
                  <a:txBody>
                    <a:bodyPr/>
                    <a:lstStyle/>
                    <a:p>
                      <a:pPr algn="r"/>
                      <a:r>
                        <a:rPr lang="en-US" sz="1400" dirty="0" smtClean="0"/>
                        <a:t>Abnormal</a:t>
                      </a:r>
                      <a:r>
                        <a:rPr lang="en-US" sz="1400" baseline="0" dirty="0" smtClean="0"/>
                        <a:t> </a:t>
                      </a:r>
                      <a:endParaRPr lang="en-US" sz="1400" dirty="0"/>
                    </a:p>
                  </a:txBody>
                  <a:tcPr marL="98543" marR="98543"/>
                </a:tc>
                <a:tc>
                  <a:txBody>
                    <a:bodyPr/>
                    <a:lstStyle/>
                    <a:p>
                      <a:pPr algn="ctr"/>
                      <a:r>
                        <a:rPr lang="en-US" sz="1400" dirty="0" smtClean="0"/>
                        <a:t>131</a:t>
                      </a:r>
                      <a:endParaRPr lang="en-US" sz="1400" dirty="0"/>
                    </a:p>
                  </a:txBody>
                  <a:tcPr marL="98543" marR="98543"/>
                </a:tc>
                <a:tc>
                  <a:txBody>
                    <a:bodyPr/>
                    <a:lstStyle/>
                    <a:p>
                      <a:pPr algn="ctr"/>
                      <a:r>
                        <a:rPr lang="en-US" sz="1400" dirty="0" smtClean="0"/>
                        <a:t>52 (40%)</a:t>
                      </a:r>
                      <a:endParaRPr lang="en-US" sz="1400" dirty="0"/>
                    </a:p>
                  </a:txBody>
                  <a:tcPr marL="98543" marR="98543"/>
                </a:tc>
              </a:tr>
              <a:tr h="294137">
                <a:tc>
                  <a:txBody>
                    <a:bodyPr/>
                    <a:lstStyle/>
                    <a:p>
                      <a:pPr algn="r"/>
                      <a:r>
                        <a:rPr lang="en-US" sz="1400" dirty="0" smtClean="0"/>
                        <a:t>No</a:t>
                      </a:r>
                      <a:r>
                        <a:rPr lang="en-US" sz="1400" baseline="0" dirty="0" smtClean="0"/>
                        <a:t> US</a:t>
                      </a:r>
                      <a:endParaRPr lang="en-US" sz="1400" dirty="0"/>
                    </a:p>
                  </a:txBody>
                  <a:tcPr marL="98543" marR="98543"/>
                </a:tc>
                <a:tc>
                  <a:txBody>
                    <a:bodyPr/>
                    <a:lstStyle/>
                    <a:p>
                      <a:pPr algn="ctr"/>
                      <a:r>
                        <a:rPr lang="en-US" sz="1400" dirty="0" smtClean="0"/>
                        <a:t>240</a:t>
                      </a:r>
                      <a:endParaRPr lang="en-US" sz="1400" dirty="0"/>
                    </a:p>
                  </a:txBody>
                  <a:tcPr marL="98543" marR="98543"/>
                </a:tc>
                <a:tc>
                  <a:txBody>
                    <a:bodyPr/>
                    <a:lstStyle/>
                    <a:p>
                      <a:pPr algn="ctr"/>
                      <a:r>
                        <a:rPr lang="en-US" sz="1400" dirty="0" smtClean="0"/>
                        <a:t>52 (22%)</a:t>
                      </a:r>
                      <a:endParaRPr lang="en-US" sz="1400" dirty="0"/>
                    </a:p>
                  </a:txBody>
                  <a:tcPr marL="98543" marR="98543"/>
                </a:tc>
              </a:tr>
              <a:tr h="294137">
                <a:tc>
                  <a:txBody>
                    <a:bodyPr/>
                    <a:lstStyle/>
                    <a:p>
                      <a:pPr algn="l"/>
                      <a:r>
                        <a:rPr lang="en-US" sz="1400" dirty="0" smtClean="0"/>
                        <a:t>MRI</a:t>
                      </a:r>
                      <a:endParaRPr lang="en-US" sz="1400" dirty="0"/>
                    </a:p>
                  </a:txBody>
                  <a:tcPr marL="98543" marR="98543"/>
                </a:tc>
                <a:tc>
                  <a:txBody>
                    <a:bodyPr/>
                    <a:lstStyle/>
                    <a:p>
                      <a:pPr algn="ctr"/>
                      <a:endParaRPr lang="en-US" sz="1400" dirty="0"/>
                    </a:p>
                  </a:txBody>
                  <a:tcPr marL="98543" marR="98543"/>
                </a:tc>
                <a:tc>
                  <a:txBody>
                    <a:bodyPr/>
                    <a:lstStyle/>
                    <a:p>
                      <a:pPr algn="ctr"/>
                      <a:endParaRPr lang="en-US" sz="1400" dirty="0"/>
                    </a:p>
                  </a:txBody>
                  <a:tcPr marL="98543" marR="98543"/>
                </a:tc>
              </a:tr>
              <a:tr h="294137">
                <a:tc>
                  <a:txBody>
                    <a:bodyPr/>
                    <a:lstStyle/>
                    <a:p>
                      <a:pPr algn="r"/>
                      <a:r>
                        <a:rPr lang="en-US" sz="1400" b="1" dirty="0" smtClean="0"/>
                        <a:t>  </a:t>
                      </a:r>
                      <a:r>
                        <a:rPr lang="en-US" sz="1400" dirty="0" smtClean="0"/>
                        <a:t>                           Normal</a:t>
                      </a:r>
                      <a:endParaRPr lang="en-US" sz="1400" dirty="0"/>
                    </a:p>
                  </a:txBody>
                  <a:tcPr marL="98543" marR="98543"/>
                </a:tc>
                <a:tc>
                  <a:txBody>
                    <a:bodyPr/>
                    <a:lstStyle/>
                    <a:p>
                      <a:pPr algn="ctr"/>
                      <a:r>
                        <a:rPr lang="en-US" sz="1400" dirty="0" smtClean="0"/>
                        <a:t>178</a:t>
                      </a:r>
                      <a:endParaRPr lang="en-US" sz="1400" dirty="0"/>
                    </a:p>
                  </a:txBody>
                  <a:tcPr marL="98543" marR="98543"/>
                </a:tc>
                <a:tc>
                  <a:txBody>
                    <a:bodyPr/>
                    <a:lstStyle/>
                    <a:p>
                      <a:pPr algn="ctr"/>
                      <a:r>
                        <a:rPr lang="en-US" sz="1400" dirty="0" smtClean="0"/>
                        <a:t>30 (17%)</a:t>
                      </a:r>
                      <a:endParaRPr lang="en-US" sz="1400" dirty="0"/>
                    </a:p>
                  </a:txBody>
                  <a:tcPr marL="98543" marR="98543"/>
                </a:tc>
              </a:tr>
              <a:tr h="294137">
                <a:tc>
                  <a:txBody>
                    <a:bodyPr/>
                    <a:lstStyle/>
                    <a:p>
                      <a:pPr algn="r"/>
                      <a:r>
                        <a:rPr lang="en-US" sz="1400" dirty="0" smtClean="0"/>
                        <a:t>Abnormal</a:t>
                      </a:r>
                      <a:endParaRPr lang="en-US" sz="1400" dirty="0"/>
                    </a:p>
                  </a:txBody>
                  <a:tcPr marL="98543" marR="98543"/>
                </a:tc>
                <a:tc>
                  <a:txBody>
                    <a:bodyPr/>
                    <a:lstStyle/>
                    <a:p>
                      <a:pPr algn="ctr"/>
                      <a:r>
                        <a:rPr lang="en-US" sz="1400" dirty="0" smtClean="0"/>
                        <a:t>154</a:t>
                      </a:r>
                      <a:endParaRPr lang="en-US" sz="1400" dirty="0"/>
                    </a:p>
                  </a:txBody>
                  <a:tcPr marL="98543" marR="98543"/>
                </a:tc>
                <a:tc>
                  <a:txBody>
                    <a:bodyPr/>
                    <a:lstStyle/>
                    <a:p>
                      <a:pPr algn="ctr"/>
                      <a:r>
                        <a:rPr lang="en-US" sz="1400" dirty="0" smtClean="0"/>
                        <a:t>53 (34%)</a:t>
                      </a:r>
                      <a:endParaRPr lang="en-US" sz="1400" dirty="0"/>
                    </a:p>
                  </a:txBody>
                  <a:tcPr marL="98543" marR="98543"/>
                </a:tc>
              </a:tr>
              <a:tr h="294137">
                <a:tc>
                  <a:txBody>
                    <a:bodyPr/>
                    <a:lstStyle/>
                    <a:p>
                      <a:pPr algn="r"/>
                      <a:r>
                        <a:rPr lang="en-US" sz="1400" dirty="0" smtClean="0"/>
                        <a:t>No</a:t>
                      </a:r>
                      <a:r>
                        <a:rPr lang="en-US" sz="1400" baseline="0" dirty="0" smtClean="0"/>
                        <a:t> MRI</a:t>
                      </a:r>
                      <a:endParaRPr lang="en-US" sz="1400" dirty="0"/>
                    </a:p>
                  </a:txBody>
                  <a:tcPr marL="98543" marR="98543"/>
                </a:tc>
                <a:tc>
                  <a:txBody>
                    <a:bodyPr/>
                    <a:lstStyle/>
                    <a:p>
                      <a:pPr algn="ctr"/>
                      <a:r>
                        <a:rPr lang="en-US" sz="1400" dirty="0" smtClean="0"/>
                        <a:t>70</a:t>
                      </a:r>
                      <a:endParaRPr lang="en-US" sz="1400" dirty="0"/>
                    </a:p>
                  </a:txBody>
                  <a:tcPr marL="98543" marR="98543"/>
                </a:tc>
                <a:tc>
                  <a:txBody>
                    <a:bodyPr/>
                    <a:lstStyle/>
                    <a:p>
                      <a:pPr algn="ctr"/>
                      <a:r>
                        <a:rPr lang="en-US" sz="1400" dirty="0" smtClean="0"/>
                        <a:t>28 (40%)</a:t>
                      </a:r>
                      <a:endParaRPr lang="en-US" sz="1400" dirty="0"/>
                    </a:p>
                  </a:txBody>
                  <a:tcPr marL="98543" marR="98543"/>
                </a:tc>
              </a:tr>
            </a:tbl>
          </a:graphicData>
        </a:graphic>
      </p:graphicFrame>
      <p:sp>
        <p:nvSpPr>
          <p:cNvPr id="5" name="TextBox 4"/>
          <p:cNvSpPr txBox="1"/>
          <p:nvPr/>
        </p:nvSpPr>
        <p:spPr>
          <a:xfrm>
            <a:off x="1730079" y="5330990"/>
            <a:ext cx="5683842" cy="523220"/>
          </a:xfrm>
          <a:prstGeom prst="rect">
            <a:avLst/>
          </a:prstGeom>
          <a:noFill/>
        </p:spPr>
        <p:txBody>
          <a:bodyPr wrap="none" rtlCol="0">
            <a:spAutoFit/>
          </a:bodyPr>
          <a:lstStyle/>
          <a:p>
            <a:pPr algn="ctr"/>
            <a:r>
              <a:rPr lang="en-US" sz="1400" dirty="0" smtClean="0"/>
              <a:t>60% of patients with abnormal nodes on US and 65% of patients with </a:t>
            </a:r>
          </a:p>
          <a:p>
            <a:pPr algn="ctr"/>
            <a:r>
              <a:rPr lang="en-US" sz="1400" dirty="0" smtClean="0"/>
              <a:t>abnormal nodes on MRI </a:t>
            </a:r>
            <a:r>
              <a:rPr lang="en-US" sz="1400" u="sng" dirty="0" smtClean="0"/>
              <a:t>do not </a:t>
            </a:r>
            <a:r>
              <a:rPr lang="en-US" sz="1400" dirty="0" smtClean="0"/>
              <a:t>have positive nodes post NAC   </a:t>
            </a:r>
            <a:endParaRPr lang="en-US" sz="1400" dirty="0"/>
          </a:p>
        </p:txBody>
      </p:sp>
      <p:sp>
        <p:nvSpPr>
          <p:cNvPr id="6" name="TextBox 5"/>
          <p:cNvSpPr txBox="1"/>
          <p:nvPr/>
        </p:nvSpPr>
        <p:spPr>
          <a:xfrm>
            <a:off x="1143000" y="6400800"/>
            <a:ext cx="2095182" cy="246221"/>
          </a:xfrm>
          <a:prstGeom prst="rect">
            <a:avLst/>
          </a:prstGeom>
          <a:noFill/>
        </p:spPr>
        <p:txBody>
          <a:bodyPr wrap="none" rtlCol="0">
            <a:spAutoFit/>
          </a:bodyPr>
          <a:lstStyle/>
          <a:p>
            <a:r>
              <a:rPr lang="en-US" sz="1000" dirty="0" smtClean="0"/>
              <a:t>Barrio et al. Ann </a:t>
            </a:r>
            <a:r>
              <a:rPr lang="en-US" sz="1000" dirty="0" err="1" smtClean="0"/>
              <a:t>Surg</a:t>
            </a:r>
            <a:r>
              <a:rPr lang="en-US" sz="1000" dirty="0" smtClean="0"/>
              <a:t> </a:t>
            </a:r>
            <a:r>
              <a:rPr lang="en-US" sz="1000" dirty="0" err="1" smtClean="0"/>
              <a:t>Oncol</a:t>
            </a:r>
            <a:r>
              <a:rPr lang="en-US" sz="1000" dirty="0" smtClean="0"/>
              <a:t> 2017</a:t>
            </a:r>
            <a:endParaRPr lang="en-US" sz="1000" dirty="0"/>
          </a:p>
        </p:txBody>
      </p:sp>
    </p:spTree>
    <p:extLst>
      <p:ext uri="{BB962C8B-B14F-4D97-AF65-F5344CB8AC3E}">
        <p14:creationId xmlns:p14="http://schemas.microsoft.com/office/powerpoint/2010/main" val="1392197969"/>
      </p:ext>
    </p:extLst>
  </p:cSld>
  <p:clrMapOvr>
    <a:masterClrMapping/>
  </p:clrMapOvr>
  <p:transition xmlns:p14="http://schemas.microsoft.com/office/powerpoint/2010/mai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915" y="2429553"/>
            <a:ext cx="8721321" cy="2249017"/>
          </a:xfrm>
        </p:spPr>
        <p:txBody>
          <a:bodyPr>
            <a:normAutofit/>
          </a:bodyPr>
          <a:lstStyle/>
          <a:p>
            <a:pPr marL="0" indent="0" algn="ctr">
              <a:buNone/>
            </a:pPr>
            <a:r>
              <a:rPr lang="en-US" sz="2400" dirty="0" smtClean="0">
                <a:solidFill>
                  <a:srgbClr val="165999"/>
                </a:solidFill>
              </a:rPr>
              <a:t>In a cN0 patient where the decision to give preoperative therapy has already been made</a:t>
            </a:r>
            <a:r>
              <a:rPr lang="en-US" sz="2400" dirty="0">
                <a:solidFill>
                  <a:srgbClr val="165999"/>
                </a:solidFill>
              </a:rPr>
              <a:t> </a:t>
            </a:r>
            <a:r>
              <a:rPr lang="en-US" sz="2400" dirty="0" smtClean="0">
                <a:solidFill>
                  <a:srgbClr val="165999"/>
                </a:solidFill>
              </a:rPr>
              <a:t>… does finding an abnormal node on </a:t>
            </a:r>
            <a:r>
              <a:rPr lang="en-US" sz="2400" dirty="0" smtClean="0">
                <a:solidFill>
                  <a:srgbClr val="165999"/>
                </a:solidFill>
              </a:rPr>
              <a:t>imaging (</a:t>
            </a:r>
            <a:r>
              <a:rPr lang="en-US" sz="2400" dirty="0" smtClean="0">
                <a:solidFill>
                  <a:srgbClr val="165999"/>
                </a:solidFill>
              </a:rPr>
              <a:t>+/- FNA) change outcome ?</a:t>
            </a:r>
          </a:p>
          <a:p>
            <a:pPr marL="0" indent="0" algn="ctr">
              <a:buNone/>
            </a:pPr>
            <a:endParaRPr lang="en-US" sz="2400" dirty="0" smtClean="0">
              <a:solidFill>
                <a:srgbClr val="165999"/>
              </a:solidFill>
            </a:endParaRPr>
          </a:p>
          <a:p>
            <a:pPr marL="0" indent="0" algn="ctr">
              <a:buNone/>
            </a:pPr>
            <a:r>
              <a:rPr lang="en-US" sz="2400" dirty="0" smtClean="0">
                <a:solidFill>
                  <a:srgbClr val="165999"/>
                </a:solidFill>
              </a:rPr>
              <a:t>No Data</a:t>
            </a:r>
            <a:endParaRPr lang="en-US" sz="2400" dirty="0">
              <a:solidFill>
                <a:srgbClr val="165999"/>
              </a:solidFill>
            </a:endParaRPr>
          </a:p>
        </p:txBody>
      </p:sp>
    </p:spTree>
    <p:extLst>
      <p:ext uri="{BB962C8B-B14F-4D97-AF65-F5344CB8AC3E}">
        <p14:creationId xmlns:p14="http://schemas.microsoft.com/office/powerpoint/2010/main" val="336545701"/>
      </p:ext>
    </p:extLst>
  </p:cSld>
  <p:clrMapOvr>
    <a:masterClrMapping/>
  </p:clrMapOvr>
  <p:transition xmlns:p14="http://schemas.microsoft.com/office/powerpoint/2010/mai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915" y="1188469"/>
            <a:ext cx="8721321" cy="918709"/>
          </a:xfrm>
        </p:spPr>
        <p:txBody>
          <a:bodyPr>
            <a:noAutofit/>
          </a:bodyPr>
          <a:lstStyle/>
          <a:p>
            <a:r>
              <a:rPr lang="en-US" dirty="0" smtClean="0"/>
              <a:t>Predictors of LRR after NAC</a:t>
            </a:r>
            <a:br>
              <a:rPr lang="en-US" dirty="0" smtClean="0"/>
            </a:br>
            <a:r>
              <a:rPr lang="en-US" dirty="0" smtClean="0"/>
              <a:t>pre- </a:t>
            </a:r>
            <a:r>
              <a:rPr lang="en-US" dirty="0" err="1" smtClean="0"/>
              <a:t>vs</a:t>
            </a:r>
            <a:r>
              <a:rPr lang="en-US" dirty="0" smtClean="0"/>
              <a:t> post-treatment nodal status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202737056"/>
              </p:ext>
            </p:extLst>
          </p:nvPr>
        </p:nvGraphicFramePr>
        <p:xfrm>
          <a:off x="995867" y="2992216"/>
          <a:ext cx="7126868" cy="2554912"/>
        </p:xfrm>
        <a:graphic>
          <a:graphicData uri="http://schemas.openxmlformats.org/drawingml/2006/table">
            <a:tbl>
              <a:tblPr firstRow="1" bandRow="1">
                <a:tableStyleId>{5C22544A-7EE6-4342-B048-85BDC9FD1C3A}</a:tableStyleId>
              </a:tblPr>
              <a:tblGrid>
                <a:gridCol w="3827392"/>
                <a:gridCol w="2111665"/>
                <a:gridCol w="1187811"/>
              </a:tblGrid>
              <a:tr h="334801">
                <a:tc>
                  <a:txBody>
                    <a:bodyPr/>
                    <a:lstStyle/>
                    <a:p>
                      <a:pPr marL="0" marR="0" lvl="0" indent="0" algn="ctr" defTabSz="612775" rtl="0" eaLnBrk="0" fontAlgn="base" latinLnBrk="0" hangingPunct="0">
                        <a:lnSpc>
                          <a:spcPct val="90000"/>
                        </a:lnSpc>
                        <a:spcBef>
                          <a:spcPct val="30000"/>
                        </a:spcBef>
                        <a:spcAft>
                          <a:spcPct val="0"/>
                        </a:spcAft>
                        <a:buClrTx/>
                        <a:buSzPct val="100000"/>
                        <a:buFontTx/>
                        <a:buNone/>
                        <a:tabLst/>
                      </a:pPr>
                      <a:r>
                        <a:rPr kumimoji="0" lang="en-US" sz="1600" u="none" strike="noStrike" cap="none" normalizeH="0" baseline="0" dirty="0" smtClean="0">
                          <a:ln>
                            <a:noFill/>
                          </a:ln>
                          <a:effectLst/>
                        </a:rPr>
                        <a:t>Variable</a:t>
                      </a:r>
                      <a:endParaRPr kumimoji="0" lang="en-US" sz="1600" b="1" i="0" u="none" strike="noStrike" cap="none" normalizeH="0" baseline="0" dirty="0" smtClean="0">
                        <a:ln>
                          <a:noFill/>
                        </a:ln>
                        <a:solidFill>
                          <a:schemeClr val="tx1">
                            <a:lumMod val="85000"/>
                            <a:lumOff val="15000"/>
                          </a:schemeClr>
                        </a:solidFill>
                        <a:effectLst/>
                        <a:latin typeface="Arial" charset="0"/>
                      </a:endParaRPr>
                    </a:p>
                  </a:txBody>
                  <a:tcPr marL="129182" marR="129182" marT="68571" marB="68571" anchor="ctr" horzOverflow="overflow"/>
                </a:tc>
                <a:tc>
                  <a:txBody>
                    <a:bodyPr/>
                    <a:lstStyle/>
                    <a:p>
                      <a:pPr marL="0" marR="0" lvl="0" indent="0" algn="ctr" defTabSz="612775" rtl="0" eaLnBrk="0" fontAlgn="base" latinLnBrk="0" hangingPunct="0">
                        <a:lnSpc>
                          <a:spcPct val="90000"/>
                        </a:lnSpc>
                        <a:spcBef>
                          <a:spcPct val="30000"/>
                        </a:spcBef>
                        <a:spcAft>
                          <a:spcPct val="0"/>
                        </a:spcAft>
                        <a:buClrTx/>
                        <a:buSzPct val="100000"/>
                        <a:buFontTx/>
                        <a:buNone/>
                        <a:tabLst/>
                      </a:pPr>
                      <a:r>
                        <a:rPr kumimoji="0" lang="en-US" sz="1600" u="none" strike="noStrike" cap="none" normalizeH="0" baseline="0" dirty="0" smtClean="0">
                          <a:ln>
                            <a:noFill/>
                          </a:ln>
                          <a:effectLst/>
                        </a:rPr>
                        <a:t>HR</a:t>
                      </a:r>
                      <a:endParaRPr kumimoji="0" lang="en-US" sz="1600" b="1" i="0" u="none" strike="noStrike" cap="none" normalizeH="0" baseline="0" dirty="0" smtClean="0">
                        <a:ln>
                          <a:noFill/>
                        </a:ln>
                        <a:solidFill>
                          <a:schemeClr val="tx1">
                            <a:lumMod val="85000"/>
                            <a:lumOff val="15000"/>
                          </a:schemeClr>
                        </a:solidFill>
                        <a:effectLst/>
                        <a:latin typeface="Arial" charset="0"/>
                      </a:endParaRPr>
                    </a:p>
                  </a:txBody>
                  <a:tcPr marL="129182" marR="129182" marT="68571" marB="68571" anchor="ctr" horzOverflow="overflow"/>
                </a:tc>
                <a:tc>
                  <a:txBody>
                    <a:bodyPr/>
                    <a:lstStyle/>
                    <a:p>
                      <a:pPr marL="0" marR="0" lvl="0" indent="0" algn="ctr" defTabSz="612775" rtl="0" eaLnBrk="0" fontAlgn="base" latinLnBrk="0" hangingPunct="0">
                        <a:lnSpc>
                          <a:spcPct val="90000"/>
                        </a:lnSpc>
                        <a:spcBef>
                          <a:spcPct val="30000"/>
                        </a:spcBef>
                        <a:spcAft>
                          <a:spcPct val="0"/>
                        </a:spcAft>
                        <a:buClrTx/>
                        <a:buSzPct val="100000"/>
                        <a:buFontTx/>
                        <a:buNone/>
                        <a:tabLst/>
                      </a:pPr>
                      <a:r>
                        <a:rPr kumimoji="0" lang="en-US" sz="1600" u="none" strike="noStrike" cap="none" normalizeH="0" baseline="0" dirty="0" smtClean="0">
                          <a:ln>
                            <a:noFill/>
                          </a:ln>
                          <a:effectLst/>
                        </a:rPr>
                        <a:t>p</a:t>
                      </a:r>
                      <a:endParaRPr kumimoji="0" lang="en-US" sz="1600" b="1" i="0" u="none" strike="noStrike" cap="none" normalizeH="0" baseline="0" dirty="0" smtClean="0">
                        <a:ln>
                          <a:noFill/>
                        </a:ln>
                        <a:solidFill>
                          <a:schemeClr val="tx1">
                            <a:lumMod val="85000"/>
                            <a:lumOff val="15000"/>
                          </a:schemeClr>
                        </a:solidFill>
                        <a:effectLst/>
                        <a:latin typeface="Arial" charset="0"/>
                      </a:endParaRPr>
                    </a:p>
                  </a:txBody>
                  <a:tcPr marL="129182" marR="129182" marT="68571" marB="68571" anchor="ctr" horzOverflow="overflow"/>
                </a:tc>
              </a:tr>
              <a:tr h="295413">
                <a:tc>
                  <a:txBody>
                    <a:bodyPr/>
                    <a:lstStyle/>
                    <a:p>
                      <a:pPr marL="0" marR="0" lvl="0" indent="0" algn="l" defTabSz="612775" rtl="0" eaLnBrk="0" fontAlgn="base" latinLnBrk="0" hangingPunct="0">
                        <a:lnSpc>
                          <a:spcPct val="90000"/>
                        </a:lnSpc>
                        <a:spcBef>
                          <a:spcPct val="30000"/>
                        </a:spcBef>
                        <a:spcAft>
                          <a:spcPct val="0"/>
                        </a:spcAft>
                        <a:buClrTx/>
                        <a:buSzPct val="100000"/>
                        <a:buFontTx/>
                        <a:buNone/>
                        <a:tabLst/>
                      </a:pPr>
                      <a:r>
                        <a:rPr kumimoji="0" lang="en-US" sz="1400" b="0" i="0" u="none" strike="noStrike" cap="none" normalizeH="0" baseline="0" dirty="0" smtClean="0">
                          <a:ln>
                            <a:noFill/>
                          </a:ln>
                          <a:solidFill>
                            <a:schemeClr val="tx1">
                              <a:lumMod val="85000"/>
                              <a:lumOff val="15000"/>
                            </a:schemeClr>
                          </a:solidFill>
                          <a:effectLst/>
                          <a:latin typeface="+mn-lt"/>
                        </a:rPr>
                        <a:t>Age ≥ 50 yrs vs &lt; 50yrs</a:t>
                      </a:r>
                    </a:p>
                  </a:txBody>
                  <a:tcPr marL="129182" marR="129182" marT="68571" marB="68571" horzOverflow="overflow"/>
                </a:tc>
                <a:tc>
                  <a:txBody>
                    <a:bodyPr/>
                    <a:lstStyle/>
                    <a:p>
                      <a:pPr marL="0" marR="0" lvl="0" indent="0" algn="ctr" defTabSz="612775" rtl="0" eaLnBrk="0" fontAlgn="base" latinLnBrk="0" hangingPunct="0">
                        <a:lnSpc>
                          <a:spcPct val="90000"/>
                        </a:lnSpc>
                        <a:spcBef>
                          <a:spcPct val="30000"/>
                        </a:spcBef>
                        <a:spcAft>
                          <a:spcPct val="0"/>
                        </a:spcAft>
                        <a:buClrTx/>
                        <a:buSzPct val="100000"/>
                        <a:buFontTx/>
                        <a:buNone/>
                        <a:tabLst/>
                      </a:pPr>
                      <a:r>
                        <a:rPr kumimoji="0" lang="en-US" sz="1400" b="1" i="0" u="none" strike="noStrike" cap="none" normalizeH="0" baseline="0" dirty="0" smtClean="0">
                          <a:ln>
                            <a:noFill/>
                          </a:ln>
                          <a:solidFill>
                            <a:schemeClr val="tx1">
                              <a:lumMod val="85000"/>
                              <a:lumOff val="15000"/>
                            </a:schemeClr>
                          </a:solidFill>
                          <a:effectLst/>
                          <a:latin typeface="+mn-lt"/>
                        </a:rPr>
                        <a:t>0.78 (0.63-0.98)</a:t>
                      </a:r>
                    </a:p>
                  </a:txBody>
                  <a:tcPr marL="129182" marR="129182" marT="68571" marB="68571" horzOverflow="overflow"/>
                </a:tc>
                <a:tc>
                  <a:txBody>
                    <a:bodyPr/>
                    <a:lstStyle/>
                    <a:p>
                      <a:pPr marL="0" marR="0" lvl="0" indent="0" algn="ctr" defTabSz="612775" rtl="0" eaLnBrk="0" fontAlgn="base" latinLnBrk="0" hangingPunct="0">
                        <a:lnSpc>
                          <a:spcPct val="90000"/>
                        </a:lnSpc>
                        <a:spcBef>
                          <a:spcPct val="30000"/>
                        </a:spcBef>
                        <a:spcAft>
                          <a:spcPct val="0"/>
                        </a:spcAft>
                        <a:buClrTx/>
                        <a:buSzPct val="100000"/>
                        <a:buFontTx/>
                        <a:buNone/>
                        <a:tabLst/>
                      </a:pPr>
                      <a:r>
                        <a:rPr kumimoji="0" lang="en-US" sz="1400" b="1" i="0" u="none" strike="noStrike" cap="none" normalizeH="0" baseline="0" dirty="0" smtClean="0">
                          <a:ln>
                            <a:noFill/>
                          </a:ln>
                          <a:solidFill>
                            <a:schemeClr val="tx1">
                              <a:lumMod val="85000"/>
                              <a:lumOff val="15000"/>
                            </a:schemeClr>
                          </a:solidFill>
                          <a:effectLst/>
                          <a:latin typeface="+mn-lt"/>
                        </a:rPr>
                        <a:t>0.03</a:t>
                      </a:r>
                    </a:p>
                  </a:txBody>
                  <a:tcPr marL="129182" marR="129182" marT="68571" marB="68571" horzOverflow="overflow"/>
                </a:tc>
              </a:tr>
              <a:tr h="359426">
                <a:tc>
                  <a:txBody>
                    <a:bodyPr/>
                    <a:lstStyle/>
                    <a:p>
                      <a:pPr marL="0" marR="0" lvl="0" indent="0" algn="l" defTabSz="612775" rtl="0" eaLnBrk="0" fontAlgn="base" latinLnBrk="0" hangingPunct="0">
                        <a:lnSpc>
                          <a:spcPct val="90000"/>
                        </a:lnSpc>
                        <a:spcBef>
                          <a:spcPct val="30000"/>
                        </a:spcBef>
                        <a:spcAft>
                          <a:spcPct val="0"/>
                        </a:spcAft>
                        <a:buClrTx/>
                        <a:buSzPct val="100000"/>
                        <a:buFontTx/>
                        <a:buNone/>
                        <a:tabLst/>
                      </a:pPr>
                      <a:r>
                        <a:rPr kumimoji="0" lang="en-US" sz="1400" u="none" strike="noStrike" cap="none" normalizeH="0" baseline="0" dirty="0" err="1" smtClean="0">
                          <a:ln>
                            <a:noFill/>
                          </a:ln>
                          <a:effectLst/>
                          <a:latin typeface="+mn-lt"/>
                        </a:rPr>
                        <a:t>Clin</a:t>
                      </a:r>
                      <a:r>
                        <a:rPr kumimoji="0" lang="en-US" sz="1400" u="none" strike="noStrike" cap="none" normalizeH="0" baseline="0" dirty="0" smtClean="0">
                          <a:ln>
                            <a:noFill/>
                          </a:ln>
                          <a:effectLst/>
                          <a:latin typeface="+mn-lt"/>
                        </a:rPr>
                        <a:t>. Tumor Size &gt; 5 cm vs ≤ 5cm </a:t>
                      </a:r>
                      <a:endParaRPr kumimoji="0" lang="en-US" sz="1400" b="0" i="0" u="none" strike="noStrike" cap="none" normalizeH="0" baseline="0" dirty="0" smtClean="0">
                        <a:ln>
                          <a:noFill/>
                        </a:ln>
                        <a:solidFill>
                          <a:schemeClr val="tx1">
                            <a:lumMod val="85000"/>
                            <a:lumOff val="15000"/>
                          </a:schemeClr>
                        </a:solidFill>
                        <a:effectLst/>
                        <a:latin typeface="+mn-lt"/>
                      </a:endParaRPr>
                    </a:p>
                  </a:txBody>
                  <a:tcPr marL="129182" marR="129182" marT="68571" marB="68571" horzOverflow="overflow"/>
                </a:tc>
                <a:tc>
                  <a:txBody>
                    <a:bodyPr/>
                    <a:lstStyle/>
                    <a:p>
                      <a:pPr marL="0" marR="0" lvl="0" indent="0" algn="ctr" defTabSz="612775" rtl="0" eaLnBrk="0" fontAlgn="base" latinLnBrk="0" hangingPunct="0">
                        <a:lnSpc>
                          <a:spcPct val="90000"/>
                        </a:lnSpc>
                        <a:spcBef>
                          <a:spcPct val="30000"/>
                        </a:spcBef>
                        <a:spcAft>
                          <a:spcPct val="0"/>
                        </a:spcAft>
                        <a:buClrTx/>
                        <a:buSzPct val="100000"/>
                        <a:buFontTx/>
                        <a:buNone/>
                        <a:tabLst/>
                      </a:pPr>
                      <a:r>
                        <a:rPr kumimoji="0" lang="en-US" sz="1400" b="0" i="0" u="none" strike="noStrike" cap="none" normalizeH="0" baseline="0" dirty="0" smtClean="0">
                          <a:ln>
                            <a:noFill/>
                          </a:ln>
                          <a:solidFill>
                            <a:schemeClr val="dk1"/>
                          </a:solidFill>
                          <a:effectLst/>
                          <a:latin typeface="+mn-lt"/>
                        </a:rPr>
                        <a:t>1.51 (1.19-1.91)</a:t>
                      </a:r>
                      <a:endParaRPr kumimoji="0" lang="en-US" sz="1400" b="1" i="0" u="none" strike="noStrike" cap="none" normalizeH="0" baseline="0" dirty="0" smtClean="0">
                        <a:ln>
                          <a:noFill/>
                        </a:ln>
                        <a:solidFill>
                          <a:schemeClr val="tx1">
                            <a:lumMod val="85000"/>
                            <a:lumOff val="15000"/>
                          </a:schemeClr>
                        </a:solidFill>
                        <a:effectLst/>
                        <a:latin typeface="+mn-lt"/>
                      </a:endParaRPr>
                    </a:p>
                  </a:txBody>
                  <a:tcPr marL="129182" marR="129182" marT="68571" marB="68571" horzOverflow="overflow"/>
                </a:tc>
                <a:tc>
                  <a:txBody>
                    <a:bodyPr/>
                    <a:lstStyle/>
                    <a:p>
                      <a:pPr marL="0" marR="0" lvl="0" indent="0" algn="ctr" defTabSz="612775" rtl="0" eaLnBrk="0" fontAlgn="base" latinLnBrk="0" hangingPunct="0">
                        <a:lnSpc>
                          <a:spcPct val="90000"/>
                        </a:lnSpc>
                        <a:spcBef>
                          <a:spcPct val="30000"/>
                        </a:spcBef>
                        <a:spcAft>
                          <a:spcPct val="0"/>
                        </a:spcAft>
                        <a:buClrTx/>
                        <a:buSzPct val="100000"/>
                        <a:buFontTx/>
                        <a:buNone/>
                        <a:tabLst/>
                      </a:pPr>
                      <a:r>
                        <a:rPr kumimoji="0" lang="en-US" sz="1400" b="0" i="0" u="none" strike="noStrike" cap="none" normalizeH="0" baseline="0" dirty="0" smtClean="0">
                          <a:ln>
                            <a:noFill/>
                          </a:ln>
                          <a:solidFill>
                            <a:schemeClr val="dk1"/>
                          </a:solidFill>
                          <a:effectLst/>
                          <a:latin typeface="+mn-lt"/>
                        </a:rPr>
                        <a:t>&lt;0.001</a:t>
                      </a:r>
                      <a:endParaRPr kumimoji="0" lang="en-US" sz="1400" b="1" i="0" u="none" strike="noStrike" cap="none" normalizeH="0" baseline="0" dirty="0" smtClean="0">
                        <a:ln>
                          <a:noFill/>
                        </a:ln>
                        <a:solidFill>
                          <a:schemeClr val="tx1">
                            <a:lumMod val="85000"/>
                            <a:lumOff val="15000"/>
                          </a:schemeClr>
                        </a:solidFill>
                        <a:effectLst/>
                        <a:latin typeface="+mn-lt"/>
                      </a:endParaRPr>
                    </a:p>
                  </a:txBody>
                  <a:tcPr marL="129182" marR="129182" marT="68571" marB="68571" horzOverflow="overflow"/>
                </a:tc>
              </a:tr>
              <a:tr h="295413">
                <a:tc>
                  <a:txBody>
                    <a:bodyPr/>
                    <a:lstStyle/>
                    <a:p>
                      <a:pPr marL="0" marR="0" lvl="0" indent="0" algn="l" defTabSz="612775" rtl="0" eaLnBrk="0" fontAlgn="base" latinLnBrk="0" hangingPunct="0">
                        <a:lnSpc>
                          <a:spcPct val="90000"/>
                        </a:lnSpc>
                        <a:spcBef>
                          <a:spcPct val="30000"/>
                        </a:spcBef>
                        <a:spcAft>
                          <a:spcPct val="0"/>
                        </a:spcAft>
                        <a:buClrTx/>
                        <a:buSzPct val="100000"/>
                        <a:buFontTx/>
                        <a:buNone/>
                        <a:tabLst/>
                      </a:pPr>
                      <a:r>
                        <a:rPr kumimoji="0" lang="en-US" sz="1400" u="none" strike="noStrike" cap="none" normalizeH="0" baseline="0" dirty="0" err="1" smtClean="0">
                          <a:ln>
                            <a:noFill/>
                          </a:ln>
                          <a:effectLst/>
                          <a:latin typeface="+mn-lt"/>
                        </a:rPr>
                        <a:t>Clin</a:t>
                      </a:r>
                      <a:r>
                        <a:rPr kumimoji="0" lang="en-US" sz="1400" u="none" strike="noStrike" cap="none" normalizeH="0" baseline="0" dirty="0" smtClean="0">
                          <a:ln>
                            <a:noFill/>
                          </a:ln>
                          <a:effectLst/>
                          <a:latin typeface="+mn-lt"/>
                        </a:rPr>
                        <a:t>. Node (+) vs. </a:t>
                      </a:r>
                      <a:r>
                        <a:rPr kumimoji="0" lang="en-US" sz="1400" u="none" strike="noStrike" cap="none" normalizeH="0" baseline="0" dirty="0" err="1" smtClean="0">
                          <a:ln>
                            <a:noFill/>
                          </a:ln>
                          <a:effectLst/>
                          <a:latin typeface="+mn-lt"/>
                        </a:rPr>
                        <a:t>Clin</a:t>
                      </a:r>
                      <a:r>
                        <a:rPr kumimoji="0" lang="en-US" sz="1400" u="none" strike="noStrike" cap="none" normalizeH="0" baseline="0" dirty="0" smtClean="0">
                          <a:ln>
                            <a:noFill/>
                          </a:ln>
                          <a:effectLst/>
                          <a:latin typeface="+mn-lt"/>
                        </a:rPr>
                        <a:t>. Node (-) </a:t>
                      </a:r>
                      <a:endParaRPr kumimoji="0" lang="en-US" sz="1400" b="0" i="0" u="none" strike="noStrike" cap="none" normalizeH="0" baseline="0" dirty="0" smtClean="0">
                        <a:ln>
                          <a:noFill/>
                        </a:ln>
                        <a:solidFill>
                          <a:schemeClr val="tx1">
                            <a:lumMod val="85000"/>
                            <a:lumOff val="15000"/>
                          </a:schemeClr>
                        </a:solidFill>
                        <a:effectLst/>
                        <a:latin typeface="+mn-lt"/>
                      </a:endParaRPr>
                    </a:p>
                  </a:txBody>
                  <a:tcPr marL="129182" marR="129182" marT="68571" marB="68571" horzOverflow="overflow"/>
                </a:tc>
                <a:tc>
                  <a:txBody>
                    <a:bodyPr/>
                    <a:lstStyle/>
                    <a:p>
                      <a:pPr marL="0" marR="0" lvl="0" indent="0" algn="ctr" defTabSz="612775" rtl="0" eaLnBrk="0" fontAlgn="base" latinLnBrk="0" hangingPunct="0">
                        <a:lnSpc>
                          <a:spcPct val="90000"/>
                        </a:lnSpc>
                        <a:spcBef>
                          <a:spcPct val="30000"/>
                        </a:spcBef>
                        <a:spcAft>
                          <a:spcPct val="0"/>
                        </a:spcAft>
                        <a:buClrTx/>
                        <a:buSzPct val="100000"/>
                        <a:buFontTx/>
                        <a:buNone/>
                        <a:tabLst/>
                      </a:pPr>
                      <a:r>
                        <a:rPr kumimoji="0" lang="en-US" sz="1400" u="none" strike="noStrike" cap="none" normalizeH="0" baseline="0" dirty="0" smtClean="0">
                          <a:ln>
                            <a:noFill/>
                          </a:ln>
                          <a:effectLst/>
                          <a:latin typeface="+mn-lt"/>
                        </a:rPr>
                        <a:t>1.61 (1.28-2.02)</a:t>
                      </a:r>
                      <a:endParaRPr kumimoji="0" lang="en-US" sz="1400" b="1" i="0" u="none" strike="noStrike" cap="none" normalizeH="0" baseline="0" dirty="0" smtClean="0">
                        <a:ln>
                          <a:noFill/>
                        </a:ln>
                        <a:solidFill>
                          <a:schemeClr val="tx1">
                            <a:lumMod val="85000"/>
                            <a:lumOff val="15000"/>
                          </a:schemeClr>
                        </a:solidFill>
                        <a:effectLst/>
                        <a:latin typeface="+mn-lt"/>
                      </a:endParaRPr>
                    </a:p>
                  </a:txBody>
                  <a:tcPr marL="129182" marR="129182" marT="68571" marB="68571" horzOverflow="overflow"/>
                </a:tc>
                <a:tc>
                  <a:txBody>
                    <a:bodyPr/>
                    <a:lstStyle/>
                    <a:p>
                      <a:pPr marL="0" marR="0" lvl="0" indent="0" algn="ctr" defTabSz="612775" rtl="0" eaLnBrk="0" fontAlgn="base" latinLnBrk="0" hangingPunct="0">
                        <a:lnSpc>
                          <a:spcPct val="90000"/>
                        </a:lnSpc>
                        <a:spcBef>
                          <a:spcPct val="30000"/>
                        </a:spcBef>
                        <a:spcAft>
                          <a:spcPct val="0"/>
                        </a:spcAft>
                        <a:buClrTx/>
                        <a:buSzPct val="100000"/>
                        <a:buFontTx/>
                        <a:buNone/>
                        <a:tabLst/>
                      </a:pPr>
                      <a:r>
                        <a:rPr kumimoji="0" lang="en-US" sz="1400" b="0" i="0" u="none" strike="noStrike" cap="none" normalizeH="0" baseline="0" dirty="0" smtClean="0">
                          <a:ln>
                            <a:noFill/>
                          </a:ln>
                          <a:solidFill>
                            <a:schemeClr val="dk1"/>
                          </a:solidFill>
                          <a:effectLst/>
                          <a:latin typeface="+mn-lt"/>
                        </a:rPr>
                        <a:t>&lt;0.001</a:t>
                      </a:r>
                      <a:endParaRPr kumimoji="0" lang="en-US" sz="1400" b="1" i="0" u="none" strike="noStrike" cap="none" normalizeH="0" baseline="0" dirty="0" smtClean="0">
                        <a:ln>
                          <a:noFill/>
                        </a:ln>
                        <a:solidFill>
                          <a:schemeClr val="tx1">
                            <a:lumMod val="85000"/>
                            <a:lumOff val="15000"/>
                          </a:schemeClr>
                        </a:solidFill>
                        <a:effectLst/>
                        <a:latin typeface="+mn-lt"/>
                      </a:endParaRPr>
                    </a:p>
                  </a:txBody>
                  <a:tcPr marL="129182" marR="129182" marT="68571" marB="68571" horzOverflow="overflow"/>
                </a:tc>
              </a:tr>
              <a:tr h="567131">
                <a:tc>
                  <a:txBody>
                    <a:bodyPr/>
                    <a:lstStyle/>
                    <a:p>
                      <a:pPr marL="0" marR="0" lvl="0" indent="0" algn="l" defTabSz="612775" rtl="0" eaLnBrk="0" fontAlgn="base" latinLnBrk="0" hangingPunct="0">
                        <a:lnSpc>
                          <a:spcPct val="90000"/>
                        </a:lnSpc>
                        <a:spcBef>
                          <a:spcPct val="30000"/>
                        </a:spcBef>
                        <a:spcAft>
                          <a:spcPct val="0"/>
                        </a:spcAft>
                        <a:buClrTx/>
                        <a:buSzPct val="100000"/>
                        <a:buFontTx/>
                        <a:buNone/>
                        <a:tabLst/>
                      </a:pPr>
                      <a:r>
                        <a:rPr kumimoji="0" lang="en-US" sz="1400" u="none" strike="noStrike" cap="none" normalizeH="0" baseline="0" dirty="0" err="1" smtClean="0">
                          <a:ln>
                            <a:noFill/>
                          </a:ln>
                          <a:effectLst/>
                          <a:latin typeface="+mn-lt"/>
                        </a:rPr>
                        <a:t>ypNode</a:t>
                      </a:r>
                      <a:r>
                        <a:rPr kumimoji="0" lang="en-US" sz="1400" u="none" strike="noStrike" cap="none" normalizeH="0" baseline="0" dirty="0" smtClean="0">
                          <a:ln>
                            <a:noFill/>
                          </a:ln>
                          <a:effectLst/>
                          <a:latin typeface="+mn-lt"/>
                        </a:rPr>
                        <a:t>(-)/No breast </a:t>
                      </a:r>
                      <a:r>
                        <a:rPr kumimoji="0" lang="en-US" sz="1400" u="none" strike="noStrike" cap="none" normalizeH="0" baseline="0" dirty="0" err="1" smtClean="0">
                          <a:ln>
                            <a:noFill/>
                          </a:ln>
                          <a:effectLst/>
                          <a:latin typeface="+mn-lt"/>
                        </a:rPr>
                        <a:t>pCR</a:t>
                      </a:r>
                      <a:r>
                        <a:rPr kumimoji="0" lang="en-US" sz="1400" u="none" strike="noStrike" cap="none" normalizeH="0" baseline="0" dirty="0" smtClean="0">
                          <a:ln>
                            <a:noFill/>
                          </a:ln>
                          <a:effectLst/>
                          <a:latin typeface="+mn-lt"/>
                        </a:rPr>
                        <a:t> vs. </a:t>
                      </a:r>
                    </a:p>
                    <a:p>
                      <a:pPr marL="0" marR="0" lvl="0" indent="0" algn="l" defTabSz="612775" rtl="0" eaLnBrk="0" fontAlgn="base" latinLnBrk="0" hangingPunct="0">
                        <a:lnSpc>
                          <a:spcPct val="90000"/>
                        </a:lnSpc>
                        <a:spcBef>
                          <a:spcPct val="30000"/>
                        </a:spcBef>
                        <a:spcAft>
                          <a:spcPct val="0"/>
                        </a:spcAft>
                        <a:buClrTx/>
                        <a:buSzPct val="100000"/>
                        <a:buFontTx/>
                        <a:buNone/>
                        <a:tabLst/>
                      </a:pPr>
                      <a:r>
                        <a:rPr kumimoji="0" lang="en-US" sz="1400" u="none" strike="noStrike" cap="none" normalizeH="0" baseline="0" dirty="0" err="1" smtClean="0">
                          <a:ln>
                            <a:noFill/>
                          </a:ln>
                          <a:effectLst/>
                          <a:latin typeface="+mn-lt"/>
                        </a:rPr>
                        <a:t>ypNode</a:t>
                      </a:r>
                      <a:r>
                        <a:rPr kumimoji="0" lang="en-US" sz="1400" u="none" strike="noStrike" cap="none" normalizeH="0" baseline="0" dirty="0" smtClean="0">
                          <a:ln>
                            <a:noFill/>
                          </a:ln>
                          <a:effectLst/>
                          <a:latin typeface="+mn-lt"/>
                        </a:rPr>
                        <a:t>(-)/breast </a:t>
                      </a:r>
                      <a:r>
                        <a:rPr kumimoji="0" lang="en-US" sz="1400" u="none" strike="noStrike" cap="none" normalizeH="0" baseline="0" dirty="0" err="1" smtClean="0">
                          <a:ln>
                            <a:noFill/>
                          </a:ln>
                          <a:effectLst/>
                          <a:latin typeface="+mn-lt"/>
                        </a:rPr>
                        <a:t>pCR</a:t>
                      </a:r>
                      <a:r>
                        <a:rPr kumimoji="0" lang="en-US" sz="1400" u="none" strike="noStrike" cap="none" normalizeH="0" baseline="0" dirty="0" smtClean="0">
                          <a:ln>
                            <a:noFill/>
                          </a:ln>
                          <a:effectLst/>
                          <a:latin typeface="+mn-lt"/>
                        </a:rPr>
                        <a:t> </a:t>
                      </a:r>
                      <a:endParaRPr kumimoji="0" lang="en-US" sz="1400" b="0" i="0" u="none" strike="noStrike" cap="none" normalizeH="0" baseline="0" dirty="0" smtClean="0">
                        <a:ln>
                          <a:noFill/>
                        </a:ln>
                        <a:solidFill>
                          <a:schemeClr val="tx1">
                            <a:lumMod val="85000"/>
                            <a:lumOff val="15000"/>
                          </a:schemeClr>
                        </a:solidFill>
                        <a:effectLst/>
                        <a:latin typeface="+mn-lt"/>
                      </a:endParaRPr>
                    </a:p>
                  </a:txBody>
                  <a:tcPr marL="129182" marR="129182" marT="68571" marB="68571" horzOverflow="overflow"/>
                </a:tc>
                <a:tc>
                  <a:txBody>
                    <a:bodyPr/>
                    <a:lstStyle/>
                    <a:p>
                      <a:pPr marL="0" marR="0" lvl="0" indent="0" algn="ctr" defTabSz="612775" rtl="0" eaLnBrk="0" fontAlgn="base" latinLnBrk="0" hangingPunct="0">
                        <a:lnSpc>
                          <a:spcPct val="90000"/>
                        </a:lnSpc>
                        <a:spcBef>
                          <a:spcPct val="30000"/>
                        </a:spcBef>
                        <a:spcAft>
                          <a:spcPct val="0"/>
                        </a:spcAft>
                        <a:buClrTx/>
                        <a:buSzPct val="100000"/>
                        <a:buFontTx/>
                        <a:buNone/>
                        <a:tabLst/>
                      </a:pPr>
                      <a:r>
                        <a:rPr kumimoji="0" lang="en-US" sz="1400" u="none" strike="noStrike" cap="none" normalizeH="0" baseline="0" dirty="0" smtClean="0">
                          <a:ln>
                            <a:noFill/>
                          </a:ln>
                          <a:effectLst/>
                          <a:latin typeface="+mn-lt"/>
                        </a:rPr>
                        <a:t>1.55 (1.01-2.39)</a:t>
                      </a:r>
                      <a:endParaRPr kumimoji="0" lang="en-US" sz="1400" b="1" i="0" u="none" strike="noStrike" cap="none" normalizeH="0" baseline="0" dirty="0" smtClean="0">
                        <a:ln>
                          <a:noFill/>
                        </a:ln>
                        <a:solidFill>
                          <a:schemeClr val="tx1">
                            <a:lumMod val="85000"/>
                            <a:lumOff val="15000"/>
                          </a:schemeClr>
                        </a:solidFill>
                        <a:effectLst/>
                        <a:latin typeface="+mn-lt"/>
                      </a:endParaRPr>
                    </a:p>
                  </a:txBody>
                  <a:tcPr marL="129182" marR="129182" marT="68571" marB="68571" anchor="ctr" horzOverflow="overflow"/>
                </a:tc>
                <a:tc rowSpan="2">
                  <a:txBody>
                    <a:bodyPr/>
                    <a:lstStyle/>
                    <a:p>
                      <a:pPr marL="0" marR="0" lvl="0" indent="0" algn="ctr" defTabSz="612775" rtl="0" eaLnBrk="0" fontAlgn="base" latinLnBrk="0" hangingPunct="0">
                        <a:lnSpc>
                          <a:spcPct val="90000"/>
                        </a:lnSpc>
                        <a:spcBef>
                          <a:spcPct val="30000"/>
                        </a:spcBef>
                        <a:spcAft>
                          <a:spcPct val="0"/>
                        </a:spcAft>
                        <a:buClrTx/>
                        <a:buSzPct val="100000"/>
                        <a:buFontTx/>
                        <a:buNone/>
                        <a:tabLst/>
                      </a:pPr>
                      <a:r>
                        <a:rPr kumimoji="0" lang="en-US" sz="1400" u="none" strike="noStrike" cap="none" normalizeH="0" baseline="0" dirty="0" smtClean="0">
                          <a:ln>
                            <a:noFill/>
                          </a:ln>
                          <a:effectLst/>
                          <a:latin typeface="+mn-lt"/>
                        </a:rPr>
                        <a:t>&lt;0.0001</a:t>
                      </a:r>
                      <a:endParaRPr kumimoji="0" lang="en-US" sz="1400" b="1" i="0" u="none" strike="noStrike" cap="none" normalizeH="0" baseline="0" dirty="0" smtClean="0">
                        <a:ln>
                          <a:noFill/>
                        </a:ln>
                        <a:solidFill>
                          <a:schemeClr val="tx1">
                            <a:lumMod val="85000"/>
                            <a:lumOff val="15000"/>
                          </a:schemeClr>
                        </a:solidFill>
                        <a:effectLst/>
                        <a:latin typeface="+mn-lt"/>
                      </a:endParaRPr>
                    </a:p>
                  </a:txBody>
                  <a:tcPr marL="129182" marR="129182" marT="68571" marB="68571" anchor="ctr" horzOverflow="overflow"/>
                </a:tc>
              </a:tr>
              <a:tr h="567131">
                <a:tc>
                  <a:txBody>
                    <a:bodyPr/>
                    <a:lstStyle/>
                    <a:p>
                      <a:pPr marL="0" marR="0" lvl="0" indent="0" algn="l" defTabSz="612775" rtl="0" eaLnBrk="0" fontAlgn="base" latinLnBrk="0" hangingPunct="0">
                        <a:lnSpc>
                          <a:spcPct val="90000"/>
                        </a:lnSpc>
                        <a:spcBef>
                          <a:spcPct val="30000"/>
                        </a:spcBef>
                        <a:spcAft>
                          <a:spcPct val="0"/>
                        </a:spcAft>
                        <a:buClrTx/>
                        <a:buSzPct val="100000"/>
                        <a:buFontTx/>
                        <a:buNone/>
                        <a:tabLst/>
                      </a:pPr>
                      <a:r>
                        <a:rPr kumimoji="0" lang="en-US" sz="1400" u="none" strike="noStrike" cap="none" normalizeH="0" baseline="0" dirty="0" err="1" smtClean="0">
                          <a:ln>
                            <a:noFill/>
                          </a:ln>
                          <a:effectLst/>
                          <a:latin typeface="+mn-lt"/>
                        </a:rPr>
                        <a:t>ypNode</a:t>
                      </a:r>
                      <a:r>
                        <a:rPr kumimoji="0" lang="en-US" sz="1400" u="none" strike="noStrike" cap="none" normalizeH="0" baseline="0" dirty="0" smtClean="0">
                          <a:ln>
                            <a:noFill/>
                          </a:ln>
                          <a:effectLst/>
                          <a:latin typeface="+mn-lt"/>
                        </a:rPr>
                        <a:t>(+) vs. </a:t>
                      </a:r>
                    </a:p>
                    <a:p>
                      <a:pPr marL="0" marR="0" lvl="0" indent="0" algn="l" defTabSz="612775" rtl="0" eaLnBrk="0" fontAlgn="base" latinLnBrk="0" hangingPunct="0">
                        <a:lnSpc>
                          <a:spcPct val="90000"/>
                        </a:lnSpc>
                        <a:spcBef>
                          <a:spcPct val="30000"/>
                        </a:spcBef>
                        <a:spcAft>
                          <a:spcPct val="0"/>
                        </a:spcAft>
                        <a:buClrTx/>
                        <a:buSzPct val="100000"/>
                        <a:buFontTx/>
                        <a:buNone/>
                        <a:tabLst/>
                      </a:pPr>
                      <a:r>
                        <a:rPr kumimoji="0" lang="en-US" sz="1400" u="none" strike="noStrike" cap="none" normalizeH="0" baseline="0" dirty="0" err="1" smtClean="0">
                          <a:ln>
                            <a:noFill/>
                          </a:ln>
                          <a:effectLst/>
                          <a:latin typeface="+mn-lt"/>
                        </a:rPr>
                        <a:t>ypNode</a:t>
                      </a:r>
                      <a:r>
                        <a:rPr kumimoji="0" lang="en-US" sz="1400" u="none" strike="noStrike" cap="none" normalizeH="0" baseline="0" dirty="0" smtClean="0">
                          <a:ln>
                            <a:noFill/>
                          </a:ln>
                          <a:effectLst/>
                          <a:latin typeface="+mn-lt"/>
                        </a:rPr>
                        <a:t>(-)/breast </a:t>
                      </a:r>
                      <a:r>
                        <a:rPr kumimoji="0" lang="en-US" sz="1400" u="none" strike="noStrike" cap="none" normalizeH="0" baseline="0" dirty="0" err="1" smtClean="0">
                          <a:ln>
                            <a:noFill/>
                          </a:ln>
                          <a:effectLst/>
                          <a:latin typeface="+mn-lt"/>
                        </a:rPr>
                        <a:t>pCR</a:t>
                      </a:r>
                      <a:r>
                        <a:rPr kumimoji="0" lang="en-US" sz="1400" u="none" strike="noStrike" cap="none" normalizeH="0" baseline="0" dirty="0" smtClean="0">
                          <a:ln>
                            <a:noFill/>
                          </a:ln>
                          <a:effectLst/>
                          <a:latin typeface="+mn-lt"/>
                        </a:rPr>
                        <a:t> </a:t>
                      </a:r>
                      <a:endParaRPr kumimoji="0" lang="en-US" sz="1400" b="0" i="0" u="none" strike="noStrike" cap="none" normalizeH="0" baseline="0" dirty="0" smtClean="0">
                        <a:ln>
                          <a:noFill/>
                        </a:ln>
                        <a:solidFill>
                          <a:schemeClr val="tx1">
                            <a:lumMod val="85000"/>
                            <a:lumOff val="15000"/>
                          </a:schemeClr>
                        </a:solidFill>
                        <a:effectLst/>
                        <a:latin typeface="+mn-lt"/>
                      </a:endParaRPr>
                    </a:p>
                  </a:txBody>
                  <a:tcPr marL="129182" marR="129182" marT="68571" marB="68571" horzOverflow="overflow"/>
                </a:tc>
                <a:tc>
                  <a:txBody>
                    <a:bodyPr/>
                    <a:lstStyle/>
                    <a:p>
                      <a:pPr marL="0" marR="0" lvl="0" indent="0" algn="ctr" defTabSz="612775" rtl="0" eaLnBrk="0" fontAlgn="base" latinLnBrk="0" hangingPunct="0">
                        <a:lnSpc>
                          <a:spcPct val="90000"/>
                        </a:lnSpc>
                        <a:spcBef>
                          <a:spcPct val="30000"/>
                        </a:spcBef>
                        <a:spcAft>
                          <a:spcPct val="0"/>
                        </a:spcAft>
                        <a:buClrTx/>
                        <a:buSzPct val="100000"/>
                        <a:buFontTx/>
                        <a:buNone/>
                        <a:tabLst/>
                      </a:pPr>
                      <a:r>
                        <a:rPr kumimoji="0" lang="en-US" sz="1400" u="none" strike="noStrike" cap="none" normalizeH="0" baseline="0" dirty="0" smtClean="0">
                          <a:ln>
                            <a:noFill/>
                          </a:ln>
                          <a:effectLst/>
                          <a:latin typeface="+mn-lt"/>
                        </a:rPr>
                        <a:t>2.71 (1.79-4.09)</a:t>
                      </a:r>
                      <a:endParaRPr kumimoji="0" lang="en-US" sz="1400" b="1" i="0" u="none" strike="noStrike" cap="none" normalizeH="0" baseline="0" dirty="0" smtClean="0">
                        <a:ln>
                          <a:noFill/>
                        </a:ln>
                        <a:solidFill>
                          <a:schemeClr val="tx1">
                            <a:lumMod val="85000"/>
                            <a:lumOff val="15000"/>
                          </a:schemeClr>
                        </a:solidFill>
                        <a:effectLst/>
                        <a:latin typeface="+mn-lt"/>
                      </a:endParaRPr>
                    </a:p>
                  </a:txBody>
                  <a:tcPr marL="129182" marR="129182" marT="68571" marB="68571" anchor="ctr" horzOverflow="overflow"/>
                </a:tc>
                <a:tc vMerge="1">
                  <a:txBody>
                    <a:bodyPr/>
                    <a:lstStyle/>
                    <a:p>
                      <a:endParaRPr lang="en-US"/>
                    </a:p>
                  </a:txBody>
                  <a:tcPr/>
                </a:tc>
              </a:tr>
            </a:tbl>
          </a:graphicData>
        </a:graphic>
      </p:graphicFrame>
      <p:sp>
        <p:nvSpPr>
          <p:cNvPr id="2" name="TextBox 1"/>
          <p:cNvSpPr txBox="1"/>
          <p:nvPr/>
        </p:nvSpPr>
        <p:spPr>
          <a:xfrm>
            <a:off x="609600" y="2224901"/>
            <a:ext cx="7772400" cy="584776"/>
          </a:xfrm>
          <a:prstGeom prst="rect">
            <a:avLst/>
          </a:prstGeom>
          <a:noFill/>
        </p:spPr>
        <p:txBody>
          <a:bodyPr wrap="square" rtlCol="0">
            <a:spAutoFit/>
          </a:bodyPr>
          <a:lstStyle/>
          <a:p>
            <a:pPr algn="ctr" defTabSz="914400"/>
            <a:r>
              <a:rPr lang="en-US" sz="1600" dirty="0">
                <a:solidFill>
                  <a:srgbClr val="1F497D"/>
                </a:solidFill>
                <a:latin typeface="Calibri"/>
              </a:rPr>
              <a:t> NSABP B-18 (AC)/B-27 (AC-T)</a:t>
            </a:r>
            <a:br>
              <a:rPr lang="en-US" sz="1600" dirty="0">
                <a:solidFill>
                  <a:srgbClr val="1F497D"/>
                </a:solidFill>
                <a:latin typeface="Calibri"/>
              </a:rPr>
            </a:br>
            <a:r>
              <a:rPr lang="en-US" sz="1600" dirty="0">
                <a:solidFill>
                  <a:srgbClr val="1F497D"/>
                </a:solidFill>
                <a:latin typeface="Calibri"/>
              </a:rPr>
              <a:t>MVA: Predictors of LRR combined dataset at 10yrs</a:t>
            </a:r>
            <a:endParaRPr lang="en-US" sz="1600" dirty="0">
              <a:solidFill>
                <a:prstClr val="black"/>
              </a:solidFill>
              <a:latin typeface="Calibri"/>
            </a:endParaRPr>
          </a:p>
        </p:txBody>
      </p:sp>
      <p:sp>
        <p:nvSpPr>
          <p:cNvPr id="5" name="TextBox 4"/>
          <p:cNvSpPr txBox="1"/>
          <p:nvPr/>
        </p:nvSpPr>
        <p:spPr>
          <a:xfrm>
            <a:off x="1295400" y="6400800"/>
            <a:ext cx="1633781" cy="246221"/>
          </a:xfrm>
          <a:prstGeom prst="rect">
            <a:avLst/>
          </a:prstGeom>
          <a:noFill/>
        </p:spPr>
        <p:txBody>
          <a:bodyPr wrap="none" rtlCol="0">
            <a:spAutoFit/>
          </a:bodyPr>
          <a:lstStyle/>
          <a:p>
            <a:pPr defTabSz="914400"/>
            <a:r>
              <a:rPr lang="en-US" sz="1000" dirty="0" err="1">
                <a:solidFill>
                  <a:prstClr val="black"/>
                </a:solidFill>
                <a:latin typeface="Calibri"/>
              </a:rPr>
              <a:t>Mamounas</a:t>
            </a:r>
            <a:r>
              <a:rPr lang="en-US" sz="1000" dirty="0">
                <a:solidFill>
                  <a:prstClr val="black"/>
                </a:solidFill>
                <a:latin typeface="Calibri"/>
              </a:rPr>
              <a:t> E et al JCO 2012</a:t>
            </a:r>
          </a:p>
        </p:txBody>
      </p:sp>
    </p:spTree>
    <p:extLst>
      <p:ext uri="{BB962C8B-B14F-4D97-AF65-F5344CB8AC3E}">
        <p14:creationId xmlns:p14="http://schemas.microsoft.com/office/powerpoint/2010/main" val="257186095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4339" name="Rectangle 3"/>
          <p:cNvSpPr>
            <a:spLocks noChangeArrowheads="1"/>
          </p:cNvSpPr>
          <p:nvPr/>
        </p:nvSpPr>
        <p:spPr bwMode="auto">
          <a:xfrm>
            <a:off x="228606" y="1147903"/>
            <a:ext cx="8665633" cy="830960"/>
          </a:xfrm>
          <a:prstGeom prst="rect">
            <a:avLst/>
          </a:prstGeom>
          <a:noFill/>
          <a:ln w="9525">
            <a:noFill/>
            <a:miter lim="800000"/>
            <a:headEnd/>
            <a:tailEnd/>
          </a:ln>
          <a:effectLst/>
        </p:spPr>
        <p:txBody>
          <a:bodyPr lIns="95208" tIns="38082" rIns="95208" bIns="38082">
            <a:spAutoFit/>
          </a:bodyPr>
          <a:lstStyle/>
          <a:p>
            <a:pPr algn="ctr" defTabSz="914400" eaLnBrk="0" hangingPunct="0">
              <a:spcAft>
                <a:spcPts val="600"/>
              </a:spcAft>
              <a:defRPr/>
            </a:pPr>
            <a:r>
              <a:rPr lang="en-US" sz="2400" b="1" dirty="0">
                <a:solidFill>
                  <a:srgbClr val="165999"/>
                </a:solidFill>
                <a:latin typeface="Calibri"/>
              </a:rPr>
              <a:t>LRF by Path Nodal Status and </a:t>
            </a:r>
            <a:r>
              <a:rPr lang="en-US" sz="2400" b="1" dirty="0" err="1">
                <a:solidFill>
                  <a:srgbClr val="165999"/>
                </a:solidFill>
                <a:latin typeface="Calibri"/>
              </a:rPr>
              <a:t>pCR</a:t>
            </a:r>
            <a:r>
              <a:rPr lang="en-US" sz="2400" b="1" dirty="0">
                <a:solidFill>
                  <a:srgbClr val="165999"/>
                </a:solidFill>
                <a:latin typeface="Calibri"/>
              </a:rPr>
              <a:t> </a:t>
            </a:r>
          </a:p>
          <a:p>
            <a:pPr algn="ctr" defTabSz="914400" eaLnBrk="0" hangingPunct="0">
              <a:lnSpc>
                <a:spcPct val="80000"/>
              </a:lnSpc>
              <a:defRPr/>
            </a:pPr>
            <a:r>
              <a:rPr lang="en-US" sz="2400" b="1" dirty="0">
                <a:solidFill>
                  <a:srgbClr val="165999"/>
                </a:solidFill>
                <a:latin typeface="Calibri"/>
              </a:rPr>
              <a:t>B-18/B-27 : cN0 Lumpectomy pts</a:t>
            </a:r>
          </a:p>
        </p:txBody>
      </p:sp>
      <p:sp>
        <p:nvSpPr>
          <p:cNvPr id="2" name="TextBox 1"/>
          <p:cNvSpPr txBox="1"/>
          <p:nvPr/>
        </p:nvSpPr>
        <p:spPr>
          <a:xfrm>
            <a:off x="2596040" y="5596331"/>
            <a:ext cx="3856244" cy="584776"/>
          </a:xfrm>
          <a:prstGeom prst="rect">
            <a:avLst/>
          </a:prstGeom>
          <a:noFill/>
        </p:spPr>
        <p:txBody>
          <a:bodyPr wrap="none" rtlCol="0">
            <a:spAutoFit/>
          </a:bodyPr>
          <a:lstStyle/>
          <a:p>
            <a:pPr algn="ctr" defTabSz="914400"/>
            <a:r>
              <a:rPr lang="en-US" sz="1600" dirty="0">
                <a:solidFill>
                  <a:prstClr val="black"/>
                </a:solidFill>
                <a:latin typeface="Calibri"/>
              </a:rPr>
              <a:t>Low rates of regional recurrence all patients</a:t>
            </a:r>
          </a:p>
          <a:p>
            <a:pPr algn="ctr" defTabSz="914400"/>
            <a:r>
              <a:rPr lang="en-US" sz="1600" dirty="0">
                <a:solidFill>
                  <a:prstClr val="black"/>
                </a:solidFill>
                <a:latin typeface="Calibri"/>
              </a:rPr>
              <a:t> irrespective of </a:t>
            </a:r>
            <a:r>
              <a:rPr lang="en-US" sz="1600" dirty="0" smtClean="0">
                <a:solidFill>
                  <a:prstClr val="black"/>
                </a:solidFill>
                <a:latin typeface="Calibri"/>
              </a:rPr>
              <a:t>nodal </a:t>
            </a:r>
            <a:r>
              <a:rPr lang="en-US" sz="1600" dirty="0">
                <a:solidFill>
                  <a:prstClr val="black"/>
                </a:solidFill>
                <a:latin typeface="Calibri"/>
              </a:rPr>
              <a:t>and </a:t>
            </a:r>
            <a:r>
              <a:rPr lang="en-US" sz="1600" dirty="0" smtClean="0">
                <a:solidFill>
                  <a:prstClr val="black"/>
                </a:solidFill>
                <a:latin typeface="Calibri"/>
              </a:rPr>
              <a:t>breast </a:t>
            </a:r>
            <a:r>
              <a:rPr lang="en-US" sz="1600" dirty="0" err="1" smtClean="0">
                <a:solidFill>
                  <a:prstClr val="black"/>
                </a:solidFill>
                <a:latin typeface="Calibri"/>
              </a:rPr>
              <a:t>pCR</a:t>
            </a:r>
            <a:r>
              <a:rPr lang="en-US" sz="1600" dirty="0" smtClean="0">
                <a:solidFill>
                  <a:prstClr val="black"/>
                </a:solidFill>
                <a:latin typeface="Calibri"/>
              </a:rPr>
              <a:t> </a:t>
            </a:r>
            <a:r>
              <a:rPr lang="en-US" sz="1600" dirty="0">
                <a:solidFill>
                  <a:prstClr val="black"/>
                </a:solidFill>
                <a:latin typeface="Calibri"/>
              </a:rPr>
              <a:t>status</a:t>
            </a:r>
          </a:p>
        </p:txBody>
      </p:sp>
      <p:sp>
        <p:nvSpPr>
          <p:cNvPr id="8" name="TextBox 7"/>
          <p:cNvSpPr txBox="1"/>
          <p:nvPr/>
        </p:nvSpPr>
        <p:spPr>
          <a:xfrm>
            <a:off x="1497734" y="6410611"/>
            <a:ext cx="2196612" cy="246221"/>
          </a:xfrm>
          <a:prstGeom prst="rect">
            <a:avLst/>
          </a:prstGeom>
          <a:noFill/>
        </p:spPr>
        <p:txBody>
          <a:bodyPr wrap="square" rtlCol="0">
            <a:spAutoFit/>
          </a:bodyPr>
          <a:lstStyle/>
          <a:p>
            <a:pPr defTabSz="914400"/>
            <a:r>
              <a:rPr lang="en-US" sz="1000" dirty="0" err="1">
                <a:solidFill>
                  <a:prstClr val="black"/>
                </a:solidFill>
                <a:latin typeface="Calibri"/>
              </a:rPr>
              <a:t>Mamounas</a:t>
            </a:r>
            <a:r>
              <a:rPr lang="en-US" sz="1000" dirty="0">
                <a:solidFill>
                  <a:prstClr val="black"/>
                </a:solidFill>
                <a:latin typeface="Calibri"/>
              </a:rPr>
              <a:t> </a:t>
            </a:r>
            <a:r>
              <a:rPr lang="en-US" sz="1000" dirty="0" smtClean="0">
                <a:solidFill>
                  <a:prstClr val="black"/>
                </a:solidFill>
                <a:latin typeface="Calibri"/>
              </a:rPr>
              <a:t>E   JCO </a:t>
            </a:r>
            <a:r>
              <a:rPr lang="en-US" sz="1000" dirty="0">
                <a:solidFill>
                  <a:prstClr val="black"/>
                </a:solidFill>
                <a:latin typeface="Calibri"/>
              </a:rPr>
              <a:t>2012</a:t>
            </a:r>
          </a:p>
        </p:txBody>
      </p:sp>
      <p:grpSp>
        <p:nvGrpSpPr>
          <p:cNvPr id="6" name="Group 5"/>
          <p:cNvGrpSpPr/>
          <p:nvPr/>
        </p:nvGrpSpPr>
        <p:grpSpPr>
          <a:xfrm>
            <a:off x="1271392" y="1978863"/>
            <a:ext cx="6410718" cy="3702928"/>
            <a:chOff x="990600" y="1676403"/>
            <a:chExt cx="6972301" cy="4027309"/>
          </a:xfrm>
        </p:grpSpPr>
        <p:pic>
          <p:nvPicPr>
            <p:cNvPr id="5141" name="Picture 21"/>
            <p:cNvPicPr>
              <a:picLocks noChangeAspect="1" noChangeArrowheads="1"/>
            </p:cNvPicPr>
            <p:nvPr/>
          </p:nvPicPr>
          <p:blipFill>
            <a:blip r:embed="rId3" cstate="print"/>
            <a:srcRect l="2062" t="2920" r="45051"/>
            <a:stretch>
              <a:fillRect/>
            </a:stretch>
          </p:blipFill>
          <p:spPr bwMode="auto">
            <a:xfrm>
              <a:off x="990600" y="1752600"/>
              <a:ext cx="3048000" cy="3951112"/>
            </a:xfrm>
            <a:prstGeom prst="rect">
              <a:avLst/>
            </a:prstGeom>
            <a:noFill/>
            <a:ln w="9525">
              <a:noFill/>
              <a:miter lim="800000"/>
              <a:headEnd/>
              <a:tailEnd/>
            </a:ln>
          </p:spPr>
        </p:pic>
        <p:pic>
          <p:nvPicPr>
            <p:cNvPr id="5142" name="Picture 22"/>
            <p:cNvPicPr>
              <a:picLocks noChangeAspect="1" noChangeArrowheads="1"/>
            </p:cNvPicPr>
            <p:nvPr/>
          </p:nvPicPr>
          <p:blipFill>
            <a:blip r:embed="rId4" cstate="print"/>
            <a:srcRect r="43481" b="3887"/>
            <a:stretch>
              <a:fillRect/>
            </a:stretch>
          </p:blipFill>
          <p:spPr bwMode="auto">
            <a:xfrm>
              <a:off x="4838701" y="1676403"/>
              <a:ext cx="3124200" cy="3998735"/>
            </a:xfrm>
            <a:prstGeom prst="rect">
              <a:avLst/>
            </a:prstGeom>
            <a:noFill/>
            <a:ln w="9525">
              <a:noFill/>
              <a:miter lim="800000"/>
              <a:headEnd/>
              <a:tailEnd/>
            </a:ln>
          </p:spPr>
        </p:pic>
      </p:grpSp>
      <p:sp>
        <p:nvSpPr>
          <p:cNvPr id="14" name="Rectangle 13"/>
          <p:cNvSpPr/>
          <p:nvPr/>
        </p:nvSpPr>
        <p:spPr>
          <a:xfrm>
            <a:off x="3494357" y="4953000"/>
            <a:ext cx="925245"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15" name="Rectangle 14"/>
          <p:cNvSpPr/>
          <p:nvPr/>
        </p:nvSpPr>
        <p:spPr>
          <a:xfrm>
            <a:off x="7501392" y="4953000"/>
            <a:ext cx="728211"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3" name="TextBox 2"/>
          <p:cNvSpPr txBox="1"/>
          <p:nvPr/>
        </p:nvSpPr>
        <p:spPr>
          <a:xfrm>
            <a:off x="2561991" y="2731914"/>
            <a:ext cx="800219" cy="307777"/>
          </a:xfrm>
          <a:prstGeom prst="rect">
            <a:avLst/>
          </a:prstGeom>
          <a:noFill/>
        </p:spPr>
        <p:txBody>
          <a:bodyPr wrap="none" rtlCol="0">
            <a:spAutoFit/>
          </a:bodyPr>
          <a:lstStyle/>
          <a:p>
            <a:pPr defTabSz="914400"/>
            <a:r>
              <a:rPr lang="en-US" sz="1400" dirty="0">
                <a:solidFill>
                  <a:prstClr val="black"/>
                </a:solidFill>
                <a:latin typeface="Calibri"/>
              </a:rPr>
              <a:t>&gt;= 50yrs</a:t>
            </a:r>
          </a:p>
        </p:txBody>
      </p:sp>
      <p:sp>
        <p:nvSpPr>
          <p:cNvPr id="10" name="TextBox 9"/>
          <p:cNvSpPr txBox="1"/>
          <p:nvPr/>
        </p:nvSpPr>
        <p:spPr>
          <a:xfrm>
            <a:off x="6296546" y="2731914"/>
            <a:ext cx="710739" cy="307777"/>
          </a:xfrm>
          <a:prstGeom prst="rect">
            <a:avLst/>
          </a:prstGeom>
          <a:noFill/>
        </p:spPr>
        <p:txBody>
          <a:bodyPr wrap="none" rtlCol="0">
            <a:spAutoFit/>
          </a:bodyPr>
          <a:lstStyle/>
          <a:p>
            <a:pPr defTabSz="914400"/>
            <a:r>
              <a:rPr lang="en-US" sz="1400" dirty="0">
                <a:solidFill>
                  <a:prstClr val="black"/>
                </a:solidFill>
                <a:latin typeface="Calibri"/>
              </a:rPr>
              <a:t>&lt; 50yrs</a:t>
            </a:r>
          </a:p>
        </p:txBody>
      </p:sp>
    </p:spTree>
    <p:extLst>
      <p:ext uri="{BB962C8B-B14F-4D97-AF65-F5344CB8AC3E}">
        <p14:creationId xmlns:p14="http://schemas.microsoft.com/office/powerpoint/2010/main" val="89479684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ChangeArrowheads="1"/>
          </p:cNvSpPr>
          <p:nvPr/>
        </p:nvSpPr>
        <p:spPr bwMode="auto">
          <a:xfrm>
            <a:off x="228600" y="1060651"/>
            <a:ext cx="8717844" cy="830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141" tIns="38055" rIns="95141" bIns="38055">
            <a:spAutoFit/>
          </a:bodyPr>
          <a:lstStyle/>
          <a:p>
            <a:pPr algn="ctr" defTabSz="914400" eaLnBrk="0" hangingPunct="0">
              <a:spcAft>
                <a:spcPts val="600"/>
              </a:spcAft>
            </a:pPr>
            <a:r>
              <a:rPr lang="en-US" sz="2400" b="1" dirty="0">
                <a:solidFill>
                  <a:srgbClr val="165999"/>
                </a:solidFill>
                <a:latin typeface="Calibri"/>
              </a:rPr>
              <a:t>LRF by Path Nodal Status and </a:t>
            </a:r>
            <a:r>
              <a:rPr lang="en-US" sz="2400" b="1" dirty="0" err="1">
                <a:solidFill>
                  <a:srgbClr val="165999"/>
                </a:solidFill>
                <a:latin typeface="Calibri"/>
              </a:rPr>
              <a:t>pCR</a:t>
            </a:r>
            <a:r>
              <a:rPr lang="en-US" sz="2400" b="1" dirty="0">
                <a:solidFill>
                  <a:srgbClr val="165999"/>
                </a:solidFill>
                <a:latin typeface="Calibri"/>
              </a:rPr>
              <a:t> </a:t>
            </a:r>
          </a:p>
          <a:p>
            <a:pPr algn="ctr" defTabSz="914400" eaLnBrk="0" hangingPunct="0">
              <a:lnSpc>
                <a:spcPct val="80000"/>
              </a:lnSpc>
            </a:pPr>
            <a:r>
              <a:rPr lang="en-US" sz="2400" b="1" dirty="0">
                <a:solidFill>
                  <a:srgbClr val="165999"/>
                </a:solidFill>
                <a:latin typeface="Calibri"/>
              </a:rPr>
              <a:t>B-18/B-27 :  cN0 Mastectomy pts</a:t>
            </a:r>
          </a:p>
        </p:txBody>
      </p:sp>
      <p:sp>
        <p:nvSpPr>
          <p:cNvPr id="2" name="Rectangle 1"/>
          <p:cNvSpPr/>
          <p:nvPr/>
        </p:nvSpPr>
        <p:spPr>
          <a:xfrm>
            <a:off x="228600" y="5459771"/>
            <a:ext cx="8686800" cy="60960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en-US" sz="1600" dirty="0">
                <a:solidFill>
                  <a:prstClr val="black"/>
                </a:solidFill>
                <a:latin typeface="Calibri"/>
              </a:rPr>
              <a:t>Low rates regional recurrence all groups; </a:t>
            </a:r>
          </a:p>
          <a:p>
            <a:pPr algn="ctr" defTabSz="914400"/>
            <a:r>
              <a:rPr lang="en-US" sz="1600" dirty="0">
                <a:solidFill>
                  <a:prstClr val="black"/>
                </a:solidFill>
                <a:latin typeface="Calibri"/>
              </a:rPr>
              <a:t>increased CW recurrence node + after </a:t>
            </a:r>
            <a:r>
              <a:rPr lang="en-US" sz="1600" dirty="0" err="1">
                <a:solidFill>
                  <a:prstClr val="black"/>
                </a:solidFill>
                <a:latin typeface="Calibri"/>
              </a:rPr>
              <a:t>tx</a:t>
            </a:r>
            <a:endParaRPr lang="en-US" sz="1600" dirty="0">
              <a:solidFill>
                <a:prstClr val="black"/>
              </a:solidFill>
              <a:latin typeface="Calibri"/>
            </a:endParaRPr>
          </a:p>
        </p:txBody>
      </p:sp>
      <p:sp>
        <p:nvSpPr>
          <p:cNvPr id="8" name="TextBox 7"/>
          <p:cNvSpPr txBox="1"/>
          <p:nvPr/>
        </p:nvSpPr>
        <p:spPr>
          <a:xfrm>
            <a:off x="1333868" y="6375176"/>
            <a:ext cx="1923479" cy="246221"/>
          </a:xfrm>
          <a:prstGeom prst="rect">
            <a:avLst/>
          </a:prstGeom>
          <a:noFill/>
        </p:spPr>
        <p:txBody>
          <a:bodyPr wrap="square" rtlCol="0">
            <a:spAutoFit/>
          </a:bodyPr>
          <a:lstStyle/>
          <a:p>
            <a:pPr algn="ctr" defTabSz="914400"/>
            <a:r>
              <a:rPr lang="en-US" sz="1000" dirty="0" err="1">
                <a:solidFill>
                  <a:prstClr val="black"/>
                </a:solidFill>
                <a:latin typeface="Calibri"/>
              </a:rPr>
              <a:t>Mamounas</a:t>
            </a:r>
            <a:r>
              <a:rPr lang="en-US" sz="1000" dirty="0">
                <a:solidFill>
                  <a:prstClr val="black"/>
                </a:solidFill>
                <a:latin typeface="Calibri"/>
              </a:rPr>
              <a:t> </a:t>
            </a:r>
            <a:r>
              <a:rPr lang="en-US" sz="1000" dirty="0" smtClean="0">
                <a:solidFill>
                  <a:prstClr val="black"/>
                </a:solidFill>
                <a:latin typeface="Calibri"/>
              </a:rPr>
              <a:t>E JCO </a:t>
            </a:r>
            <a:r>
              <a:rPr lang="en-US" sz="1000" dirty="0">
                <a:solidFill>
                  <a:prstClr val="black"/>
                </a:solidFill>
                <a:latin typeface="Calibri"/>
              </a:rPr>
              <a:t>2012</a:t>
            </a:r>
          </a:p>
        </p:txBody>
      </p:sp>
      <p:grpSp>
        <p:nvGrpSpPr>
          <p:cNvPr id="6" name="Group 5"/>
          <p:cNvGrpSpPr/>
          <p:nvPr/>
        </p:nvGrpSpPr>
        <p:grpSpPr>
          <a:xfrm>
            <a:off x="1010662" y="2222737"/>
            <a:ext cx="6894076" cy="3237034"/>
            <a:chOff x="304800" y="1891307"/>
            <a:chExt cx="8305800" cy="3899893"/>
          </a:xfrm>
        </p:grpSpPr>
        <p:sp>
          <p:nvSpPr>
            <p:cNvPr id="3" name="TextBox 2"/>
            <p:cNvSpPr txBox="1"/>
            <p:nvPr/>
          </p:nvSpPr>
          <p:spPr>
            <a:xfrm>
              <a:off x="304800" y="2151305"/>
              <a:ext cx="1031753" cy="1015663"/>
            </a:xfrm>
            <a:prstGeom prst="rect">
              <a:avLst/>
            </a:prstGeom>
            <a:noFill/>
          </p:spPr>
          <p:txBody>
            <a:bodyPr wrap="none" rtlCol="0">
              <a:spAutoFit/>
            </a:bodyPr>
            <a:lstStyle/>
            <a:p>
              <a:pPr defTabSz="914400"/>
              <a:r>
                <a:rPr lang="en-US" sz="2000" dirty="0">
                  <a:solidFill>
                    <a:prstClr val="black"/>
                  </a:solidFill>
                  <a:latin typeface="Calibri"/>
                </a:rPr>
                <a:t>No </a:t>
              </a:r>
              <a:endParaRPr lang="en-US" sz="2000" dirty="0" smtClean="0">
                <a:solidFill>
                  <a:prstClr val="black"/>
                </a:solidFill>
                <a:latin typeface="Calibri"/>
              </a:endParaRPr>
            </a:p>
            <a:p>
              <a:pPr defTabSz="914400"/>
              <a:r>
                <a:rPr lang="en-US" sz="2000" dirty="0" smtClean="0">
                  <a:solidFill>
                    <a:prstClr val="black"/>
                  </a:solidFill>
                  <a:latin typeface="Calibri"/>
                </a:rPr>
                <a:t>PMRT </a:t>
              </a:r>
            </a:p>
            <a:p>
              <a:pPr defTabSz="914400"/>
              <a:r>
                <a:rPr lang="en-US" sz="2000" dirty="0" smtClean="0">
                  <a:solidFill>
                    <a:prstClr val="black"/>
                  </a:solidFill>
                  <a:latin typeface="Calibri"/>
                </a:rPr>
                <a:t>Allowed</a:t>
              </a:r>
              <a:endParaRPr lang="en-US" sz="2000" dirty="0">
                <a:solidFill>
                  <a:prstClr val="black"/>
                </a:solidFill>
                <a:latin typeface="Calibri"/>
              </a:endParaRPr>
            </a:p>
          </p:txBody>
        </p:sp>
        <p:pic>
          <p:nvPicPr>
            <p:cNvPr id="7187" name="Picture 19"/>
            <p:cNvPicPr>
              <a:picLocks noChangeAspect="1" noChangeArrowheads="1"/>
            </p:cNvPicPr>
            <p:nvPr/>
          </p:nvPicPr>
          <p:blipFill>
            <a:blip r:embed="rId3" cstate="print"/>
            <a:srcRect/>
            <a:stretch>
              <a:fillRect/>
            </a:stretch>
          </p:blipFill>
          <p:spPr bwMode="auto">
            <a:xfrm>
              <a:off x="5213024" y="1891307"/>
              <a:ext cx="3048000" cy="3704072"/>
            </a:xfrm>
            <a:prstGeom prst="rect">
              <a:avLst/>
            </a:prstGeom>
            <a:noFill/>
            <a:ln w="9525">
              <a:noFill/>
              <a:miter lim="800000"/>
              <a:headEnd/>
              <a:tailEnd/>
            </a:ln>
          </p:spPr>
        </p:pic>
        <p:pic>
          <p:nvPicPr>
            <p:cNvPr id="7188" name="Picture 20"/>
            <p:cNvPicPr>
              <a:picLocks noChangeAspect="1" noChangeArrowheads="1"/>
            </p:cNvPicPr>
            <p:nvPr/>
          </p:nvPicPr>
          <p:blipFill>
            <a:blip r:embed="rId4" cstate="print"/>
            <a:srcRect t="2899"/>
            <a:stretch>
              <a:fillRect/>
            </a:stretch>
          </p:blipFill>
          <p:spPr bwMode="auto">
            <a:xfrm>
              <a:off x="1489987" y="1909121"/>
              <a:ext cx="3108562" cy="3686259"/>
            </a:xfrm>
            <a:prstGeom prst="rect">
              <a:avLst/>
            </a:prstGeom>
            <a:noFill/>
            <a:ln w="9525">
              <a:noFill/>
              <a:miter lim="800000"/>
              <a:headEnd/>
              <a:tailEnd/>
            </a:ln>
          </p:spPr>
        </p:pic>
        <p:sp>
          <p:nvSpPr>
            <p:cNvPr id="14" name="TextBox 13"/>
            <p:cNvSpPr txBox="1"/>
            <p:nvPr/>
          </p:nvSpPr>
          <p:spPr>
            <a:xfrm>
              <a:off x="2743201" y="2590800"/>
              <a:ext cx="712492" cy="307777"/>
            </a:xfrm>
            <a:prstGeom prst="rect">
              <a:avLst/>
            </a:prstGeom>
            <a:noFill/>
          </p:spPr>
          <p:txBody>
            <a:bodyPr wrap="none" rtlCol="0">
              <a:spAutoFit/>
            </a:bodyPr>
            <a:lstStyle/>
            <a:p>
              <a:pPr defTabSz="914400"/>
              <a:r>
                <a:rPr lang="en-US" sz="1400" dirty="0">
                  <a:solidFill>
                    <a:prstClr val="black"/>
                  </a:solidFill>
                  <a:latin typeface="Calibri"/>
                </a:rPr>
                <a:t>T&lt; 5cm</a:t>
              </a:r>
            </a:p>
          </p:txBody>
        </p:sp>
        <p:sp>
          <p:nvSpPr>
            <p:cNvPr id="15" name="TextBox 14"/>
            <p:cNvSpPr txBox="1"/>
            <p:nvPr/>
          </p:nvSpPr>
          <p:spPr>
            <a:xfrm>
              <a:off x="6400801" y="2667000"/>
              <a:ext cx="753081" cy="307777"/>
            </a:xfrm>
            <a:prstGeom prst="rect">
              <a:avLst/>
            </a:prstGeom>
            <a:noFill/>
          </p:spPr>
          <p:txBody>
            <a:bodyPr wrap="none" rtlCol="0">
              <a:spAutoFit/>
            </a:bodyPr>
            <a:lstStyle/>
            <a:p>
              <a:pPr defTabSz="914400"/>
              <a:r>
                <a:rPr lang="en-US" sz="1400" dirty="0">
                  <a:solidFill>
                    <a:prstClr val="black"/>
                  </a:solidFill>
                  <a:latin typeface="Calibri"/>
                </a:rPr>
                <a:t>T &gt; 5cm</a:t>
              </a:r>
            </a:p>
          </p:txBody>
        </p:sp>
        <p:sp>
          <p:nvSpPr>
            <p:cNvPr id="16" name="Rectangle 15"/>
            <p:cNvSpPr/>
            <p:nvPr/>
          </p:nvSpPr>
          <p:spPr>
            <a:xfrm>
              <a:off x="3810004" y="5105401"/>
              <a:ext cx="788549" cy="4899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17" name="Rectangle 16"/>
            <p:cNvSpPr/>
            <p:nvPr/>
          </p:nvSpPr>
          <p:spPr>
            <a:xfrm>
              <a:off x="7543800" y="5105400"/>
              <a:ext cx="8382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18" name="Rectangle 17"/>
            <p:cNvSpPr/>
            <p:nvPr/>
          </p:nvSpPr>
          <p:spPr>
            <a:xfrm>
              <a:off x="4114800" y="4724400"/>
              <a:ext cx="8382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19" name="Rectangle 18"/>
            <p:cNvSpPr/>
            <p:nvPr/>
          </p:nvSpPr>
          <p:spPr>
            <a:xfrm>
              <a:off x="7772400" y="4724400"/>
              <a:ext cx="8382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grpSp>
    </p:spTree>
    <p:extLst>
      <p:ext uri="{BB962C8B-B14F-4D97-AF65-F5344CB8AC3E}">
        <p14:creationId xmlns:p14="http://schemas.microsoft.com/office/powerpoint/2010/main" val="121879353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915" y="1187294"/>
            <a:ext cx="8721321" cy="759264"/>
          </a:xfrm>
        </p:spPr>
        <p:txBody>
          <a:bodyPr>
            <a:noAutofit/>
          </a:bodyPr>
          <a:lstStyle/>
          <a:p>
            <a:r>
              <a:rPr lang="en-US" dirty="0" smtClean="0"/>
              <a:t>Regional Recurrence </a:t>
            </a:r>
            <a:br>
              <a:rPr lang="en-US" dirty="0" smtClean="0"/>
            </a:br>
            <a:r>
              <a:rPr lang="en-US" dirty="0" err="1" smtClean="0"/>
              <a:t>Neoadjuvant</a:t>
            </a:r>
            <a:r>
              <a:rPr lang="en-US" dirty="0" smtClean="0"/>
              <a:t> Therapy</a:t>
            </a:r>
            <a:endParaRPr lang="en-US" dirty="0"/>
          </a:p>
        </p:txBody>
      </p:sp>
      <p:sp>
        <p:nvSpPr>
          <p:cNvPr id="3" name="Content Placeholder 2"/>
          <p:cNvSpPr>
            <a:spLocks noGrp="1"/>
          </p:cNvSpPr>
          <p:nvPr>
            <p:ph idx="1"/>
          </p:nvPr>
        </p:nvSpPr>
        <p:spPr>
          <a:xfrm>
            <a:off x="606526" y="2135123"/>
            <a:ext cx="7983414" cy="3292786"/>
          </a:xfrm>
        </p:spPr>
        <p:txBody>
          <a:bodyPr>
            <a:normAutofit/>
          </a:bodyPr>
          <a:lstStyle/>
          <a:p>
            <a:r>
              <a:rPr lang="en-US" sz="1600" dirty="0" smtClean="0"/>
              <a:t>B18/B27 – cN0 assessed by PE not US – very low rates of regional recurrence, </a:t>
            </a:r>
          </a:p>
          <a:p>
            <a:pPr lvl="1"/>
            <a:r>
              <a:rPr lang="en-US" sz="1400" dirty="0" smtClean="0"/>
              <a:t>no PMRT, pre-dated routine </a:t>
            </a:r>
            <a:r>
              <a:rPr lang="en-US" sz="1400" dirty="0" err="1" smtClean="0"/>
              <a:t>taxanes</a:t>
            </a:r>
            <a:r>
              <a:rPr lang="en-US" sz="1400" dirty="0" smtClean="0"/>
              <a:t> and anti-her 2 therapy </a:t>
            </a:r>
          </a:p>
          <a:p>
            <a:endParaRPr lang="en-US" sz="1800" dirty="0"/>
          </a:p>
        </p:txBody>
      </p:sp>
      <p:graphicFrame>
        <p:nvGraphicFramePr>
          <p:cNvPr id="4" name="Table 3"/>
          <p:cNvGraphicFramePr>
            <a:graphicFrameLocks noGrp="1"/>
          </p:cNvGraphicFramePr>
          <p:nvPr>
            <p:extLst>
              <p:ext uri="{D42A27DB-BD31-4B8C-83A1-F6EECF244321}">
                <p14:modId xmlns:p14="http://schemas.microsoft.com/office/powerpoint/2010/main" val="1409299296"/>
              </p:ext>
            </p:extLst>
          </p:nvPr>
        </p:nvGraphicFramePr>
        <p:xfrm>
          <a:off x="606526" y="2850803"/>
          <a:ext cx="7983414" cy="2011680"/>
        </p:xfrm>
        <a:graphic>
          <a:graphicData uri="http://schemas.openxmlformats.org/drawingml/2006/table">
            <a:tbl>
              <a:tblPr firstRow="1" bandRow="1">
                <a:tableStyleId>{5C22544A-7EE6-4342-B048-85BDC9FD1C3A}</a:tableStyleId>
              </a:tblPr>
              <a:tblGrid>
                <a:gridCol w="2661138"/>
                <a:gridCol w="2661138"/>
                <a:gridCol w="2661138"/>
              </a:tblGrid>
              <a:tr h="306742">
                <a:tc>
                  <a:txBody>
                    <a:bodyPr/>
                    <a:lstStyle/>
                    <a:p>
                      <a:r>
                        <a:rPr lang="en-US" sz="1600" dirty="0" smtClean="0"/>
                        <a:t>B18/B27</a:t>
                      </a:r>
                      <a:endParaRPr lang="en-US" sz="1600" dirty="0"/>
                    </a:p>
                  </a:txBody>
                  <a:tcPr/>
                </a:tc>
                <a:tc gridSpan="2">
                  <a:txBody>
                    <a:bodyPr/>
                    <a:lstStyle/>
                    <a:p>
                      <a:pPr algn="ctr"/>
                      <a:r>
                        <a:rPr lang="en-US" sz="1600" dirty="0" smtClean="0"/>
                        <a:t>RR</a:t>
                      </a:r>
                      <a:r>
                        <a:rPr lang="en-US" sz="1600" baseline="0" dirty="0" smtClean="0"/>
                        <a:t> at 10 </a:t>
                      </a:r>
                      <a:r>
                        <a:rPr lang="en-US" sz="1600" baseline="0" dirty="0" err="1" smtClean="0"/>
                        <a:t>yrs</a:t>
                      </a:r>
                      <a:endParaRPr lang="en-US" sz="1600" dirty="0"/>
                    </a:p>
                  </a:txBody>
                  <a:tcPr/>
                </a:tc>
                <a:tc hMerge="1">
                  <a:txBody>
                    <a:bodyPr/>
                    <a:lstStyle/>
                    <a:p>
                      <a:endParaRPr lang="en-US" dirty="0"/>
                    </a:p>
                  </a:txBody>
                  <a:tcPr/>
                </a:tc>
              </a:tr>
              <a:tr h="306742">
                <a:tc>
                  <a:txBody>
                    <a:bodyPr/>
                    <a:lstStyle/>
                    <a:p>
                      <a:r>
                        <a:rPr lang="en-US" sz="1600" dirty="0" smtClean="0"/>
                        <a:t>cN0 lumpectomy</a:t>
                      </a:r>
                      <a:endParaRPr lang="en-US" sz="1600" dirty="0"/>
                    </a:p>
                  </a:txBody>
                  <a:tcPr/>
                </a:tc>
                <a:tc>
                  <a:txBody>
                    <a:bodyPr/>
                    <a:lstStyle/>
                    <a:p>
                      <a:pPr algn="ctr"/>
                      <a:r>
                        <a:rPr lang="en-US" sz="1600" dirty="0" smtClean="0"/>
                        <a:t>&gt;= 50 </a:t>
                      </a:r>
                      <a:r>
                        <a:rPr lang="en-US" sz="1600" dirty="0" err="1" smtClean="0"/>
                        <a:t>yrs</a:t>
                      </a:r>
                      <a:endParaRPr lang="en-US" sz="1600" dirty="0"/>
                    </a:p>
                  </a:txBody>
                  <a:tcPr/>
                </a:tc>
                <a:tc>
                  <a:txBody>
                    <a:bodyPr/>
                    <a:lstStyle/>
                    <a:p>
                      <a:pPr algn="ctr"/>
                      <a:r>
                        <a:rPr lang="en-US" sz="1600" dirty="0" smtClean="0"/>
                        <a:t>&lt; 50 </a:t>
                      </a:r>
                      <a:r>
                        <a:rPr lang="en-US" sz="1600" dirty="0" err="1" smtClean="0"/>
                        <a:t>yrs</a:t>
                      </a:r>
                      <a:endParaRPr lang="en-US" sz="1600" dirty="0"/>
                    </a:p>
                  </a:txBody>
                  <a:tcPr/>
                </a:tc>
              </a:tr>
              <a:tr h="306742">
                <a:tc>
                  <a:txBody>
                    <a:bodyPr/>
                    <a:lstStyle/>
                    <a:p>
                      <a:endParaRPr lang="en-US" sz="1600" dirty="0"/>
                    </a:p>
                  </a:txBody>
                  <a:tcPr/>
                </a:tc>
                <a:tc>
                  <a:txBody>
                    <a:bodyPr/>
                    <a:lstStyle/>
                    <a:p>
                      <a:pPr algn="ctr"/>
                      <a:r>
                        <a:rPr lang="en-US" sz="1600" dirty="0" smtClean="0"/>
                        <a:t>0.5-1.5%</a:t>
                      </a:r>
                      <a:endParaRPr lang="en-US" sz="1600" dirty="0"/>
                    </a:p>
                  </a:txBody>
                  <a:tcPr/>
                </a:tc>
                <a:tc>
                  <a:txBody>
                    <a:bodyPr/>
                    <a:lstStyle/>
                    <a:p>
                      <a:pPr algn="ctr"/>
                      <a:r>
                        <a:rPr lang="en-US" sz="1600" dirty="0" smtClean="0"/>
                        <a:t>0.5-2.3%</a:t>
                      </a:r>
                      <a:endParaRPr lang="en-US" sz="1600" dirty="0"/>
                    </a:p>
                  </a:txBody>
                  <a:tcPr/>
                </a:tc>
              </a:tr>
              <a:tr h="306742">
                <a:tc>
                  <a:txBody>
                    <a:bodyPr/>
                    <a:lstStyle/>
                    <a:p>
                      <a:endParaRPr lang="en-US" sz="1100" dirty="0"/>
                    </a:p>
                  </a:txBody>
                  <a:tcPr/>
                </a:tc>
                <a:tc>
                  <a:txBody>
                    <a:bodyPr/>
                    <a:lstStyle/>
                    <a:p>
                      <a:pPr algn="ctr"/>
                      <a:endParaRPr lang="en-US" sz="1600" dirty="0"/>
                    </a:p>
                  </a:txBody>
                  <a:tcPr/>
                </a:tc>
                <a:tc>
                  <a:txBody>
                    <a:bodyPr/>
                    <a:lstStyle/>
                    <a:p>
                      <a:pPr algn="ctr"/>
                      <a:endParaRPr lang="en-US" sz="1600" dirty="0"/>
                    </a:p>
                  </a:txBody>
                  <a:tcPr/>
                </a:tc>
              </a:tr>
              <a:tr h="306742">
                <a:tc>
                  <a:txBody>
                    <a:bodyPr/>
                    <a:lstStyle/>
                    <a:p>
                      <a:r>
                        <a:rPr lang="en-US" sz="1600" dirty="0" smtClean="0"/>
                        <a:t>cN0 mastectomy</a:t>
                      </a:r>
                      <a:endParaRPr lang="en-US" sz="1600" dirty="0"/>
                    </a:p>
                  </a:txBody>
                  <a:tcPr/>
                </a:tc>
                <a:tc>
                  <a:txBody>
                    <a:bodyPr/>
                    <a:lstStyle/>
                    <a:p>
                      <a:pPr algn="ctr"/>
                      <a:r>
                        <a:rPr lang="en-US" sz="1600" dirty="0" smtClean="0"/>
                        <a:t>T &lt; 5cm</a:t>
                      </a:r>
                      <a:endParaRPr lang="en-US" sz="1600" dirty="0"/>
                    </a:p>
                  </a:txBody>
                  <a:tcPr/>
                </a:tc>
                <a:tc>
                  <a:txBody>
                    <a:bodyPr/>
                    <a:lstStyle/>
                    <a:p>
                      <a:pPr algn="ctr"/>
                      <a:r>
                        <a:rPr lang="en-US" sz="1600" dirty="0" smtClean="0"/>
                        <a:t>T &gt; 5cm</a:t>
                      </a:r>
                      <a:endParaRPr lang="en-US" sz="1600" dirty="0"/>
                    </a:p>
                  </a:txBody>
                  <a:tcPr/>
                </a:tc>
              </a:tr>
              <a:tr h="306742">
                <a:tc>
                  <a:txBody>
                    <a:bodyPr/>
                    <a:lstStyle/>
                    <a:p>
                      <a:endParaRPr lang="en-US" sz="1600" dirty="0"/>
                    </a:p>
                  </a:txBody>
                  <a:tcPr/>
                </a:tc>
                <a:tc>
                  <a:txBody>
                    <a:bodyPr/>
                    <a:lstStyle/>
                    <a:p>
                      <a:pPr algn="ctr"/>
                      <a:r>
                        <a:rPr lang="en-US" sz="1600" dirty="0" smtClean="0"/>
                        <a:t>2.3-4.3%</a:t>
                      </a:r>
                      <a:endParaRPr lang="en-US" sz="1600" dirty="0"/>
                    </a:p>
                  </a:txBody>
                  <a:tcPr/>
                </a:tc>
                <a:tc>
                  <a:txBody>
                    <a:bodyPr/>
                    <a:lstStyle/>
                    <a:p>
                      <a:pPr algn="ctr"/>
                      <a:r>
                        <a:rPr lang="en-US" sz="1600" dirty="0" smtClean="0"/>
                        <a:t>2.3-6.2%</a:t>
                      </a:r>
                      <a:endParaRPr lang="en-US" sz="1600" dirty="0"/>
                    </a:p>
                  </a:txBody>
                  <a:tcPr/>
                </a:tc>
              </a:tr>
            </a:tbl>
          </a:graphicData>
        </a:graphic>
      </p:graphicFrame>
      <p:sp>
        <p:nvSpPr>
          <p:cNvPr id="9" name="TextBox 8"/>
          <p:cNvSpPr txBox="1"/>
          <p:nvPr/>
        </p:nvSpPr>
        <p:spPr>
          <a:xfrm>
            <a:off x="167206" y="5003182"/>
            <a:ext cx="8809587" cy="584776"/>
          </a:xfrm>
          <a:prstGeom prst="rect">
            <a:avLst/>
          </a:prstGeom>
          <a:noFill/>
        </p:spPr>
        <p:txBody>
          <a:bodyPr wrap="square" rtlCol="0">
            <a:spAutoFit/>
          </a:bodyPr>
          <a:lstStyle/>
          <a:p>
            <a:pPr algn="ctr"/>
            <a:r>
              <a:rPr lang="en-US" sz="1600" dirty="0" smtClean="0"/>
              <a:t>Axillary US cN0 patients?  T1,T2 tumors – NO</a:t>
            </a:r>
          </a:p>
          <a:p>
            <a:pPr algn="ctr"/>
            <a:r>
              <a:rPr lang="en-US" sz="1600" dirty="0"/>
              <a:t>	</a:t>
            </a:r>
            <a:r>
              <a:rPr lang="en-US" sz="1600" dirty="0" smtClean="0"/>
              <a:t>							          T3 consider</a:t>
            </a:r>
            <a:endParaRPr lang="en-US" sz="1600" dirty="0"/>
          </a:p>
        </p:txBody>
      </p:sp>
    </p:spTree>
    <p:extLst>
      <p:ext uri="{BB962C8B-B14F-4D97-AF65-F5344CB8AC3E}">
        <p14:creationId xmlns:p14="http://schemas.microsoft.com/office/powerpoint/2010/main" val="78193425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915" y="1163846"/>
            <a:ext cx="8721321" cy="918709"/>
          </a:xfrm>
        </p:spPr>
        <p:txBody>
          <a:bodyPr>
            <a:noAutofit/>
          </a:bodyPr>
          <a:lstStyle/>
          <a:p>
            <a:r>
              <a:rPr lang="en-US" dirty="0"/>
              <a:t>Sentinel Lymph Node </a:t>
            </a:r>
            <a:r>
              <a:rPr lang="en-US" dirty="0" smtClean="0"/>
              <a:t>Biopsy After </a:t>
            </a:r>
            <a:br>
              <a:rPr lang="en-US" dirty="0" smtClean="0"/>
            </a:br>
            <a:r>
              <a:rPr lang="en-US" dirty="0" err="1" smtClean="0"/>
              <a:t>Neoadjuvant</a:t>
            </a:r>
            <a:r>
              <a:rPr lang="en-US" dirty="0" smtClean="0"/>
              <a:t> Therapy</a:t>
            </a:r>
            <a:br>
              <a:rPr lang="en-US" dirty="0" smtClean="0"/>
            </a:br>
            <a:r>
              <a:rPr lang="en-US" dirty="0" smtClean="0"/>
              <a:t>A Practical Approach</a:t>
            </a:r>
            <a:endParaRPr lang="en-US" dirty="0"/>
          </a:p>
        </p:txBody>
      </p:sp>
      <p:sp>
        <p:nvSpPr>
          <p:cNvPr id="5" name="Content Placeholder 4"/>
          <p:cNvSpPr>
            <a:spLocks noGrp="1"/>
          </p:cNvSpPr>
          <p:nvPr>
            <p:ph idx="1"/>
          </p:nvPr>
        </p:nvSpPr>
        <p:spPr>
          <a:xfrm>
            <a:off x="955723" y="2559636"/>
            <a:ext cx="7207704" cy="2993442"/>
          </a:xfrm>
        </p:spPr>
        <p:txBody>
          <a:bodyPr>
            <a:normAutofit/>
          </a:bodyPr>
          <a:lstStyle/>
          <a:p>
            <a:r>
              <a:rPr lang="en-US" sz="1600" dirty="0" smtClean="0"/>
              <a:t>Clinically node negative</a:t>
            </a:r>
          </a:p>
          <a:p>
            <a:pPr lvl="1"/>
            <a:r>
              <a:rPr lang="en-US" sz="1600" dirty="0" smtClean="0"/>
              <a:t>SLN biopsy after NAC </a:t>
            </a:r>
          </a:p>
          <a:p>
            <a:pPr lvl="1"/>
            <a:r>
              <a:rPr lang="en-US" sz="1600" dirty="0" smtClean="0"/>
              <a:t>Intraoperative Frozen Section of SLN</a:t>
            </a:r>
          </a:p>
          <a:p>
            <a:pPr lvl="1"/>
            <a:r>
              <a:rPr lang="en-US" sz="1600" dirty="0" err="1" smtClean="0"/>
              <a:t>cALND</a:t>
            </a:r>
            <a:r>
              <a:rPr lang="en-US" sz="1600" dirty="0" smtClean="0"/>
              <a:t> for failed mapping </a:t>
            </a:r>
          </a:p>
          <a:p>
            <a:pPr lvl="1"/>
            <a:r>
              <a:rPr lang="en-US" sz="1600" dirty="0" err="1" smtClean="0"/>
              <a:t>cALND</a:t>
            </a:r>
            <a:r>
              <a:rPr lang="en-US" sz="1600" dirty="0" smtClean="0"/>
              <a:t> for </a:t>
            </a:r>
            <a:r>
              <a:rPr lang="en-US" sz="1600" u="sng" dirty="0" smtClean="0"/>
              <a:t>any</a:t>
            </a:r>
            <a:r>
              <a:rPr lang="en-US" sz="1600" dirty="0" smtClean="0"/>
              <a:t> positive LN including </a:t>
            </a:r>
            <a:r>
              <a:rPr lang="en-US" sz="1600" dirty="0" err="1" smtClean="0"/>
              <a:t>micrometastatic</a:t>
            </a:r>
            <a:r>
              <a:rPr lang="en-US" sz="1600" dirty="0" smtClean="0"/>
              <a:t> disease</a:t>
            </a:r>
          </a:p>
          <a:p>
            <a:pPr lvl="1"/>
            <a:r>
              <a:rPr lang="en-US" sz="1600" dirty="0" smtClean="0"/>
              <a:t>Radiation </a:t>
            </a:r>
            <a:r>
              <a:rPr lang="en-US" sz="1600" dirty="0" err="1" smtClean="0"/>
              <a:t>tx</a:t>
            </a:r>
            <a:r>
              <a:rPr lang="en-US" sz="1600" dirty="0" smtClean="0"/>
              <a:t> decisions made with combination of pre-</a:t>
            </a:r>
            <a:r>
              <a:rPr lang="en-US" sz="1600" dirty="0" err="1" smtClean="0"/>
              <a:t>tx</a:t>
            </a:r>
            <a:r>
              <a:rPr lang="en-US" sz="1600" dirty="0" smtClean="0"/>
              <a:t> factors and final path status (nodes, breast)</a:t>
            </a:r>
          </a:p>
        </p:txBody>
      </p:sp>
    </p:spTree>
    <p:extLst>
      <p:ext uri="{BB962C8B-B14F-4D97-AF65-F5344CB8AC3E}">
        <p14:creationId xmlns:p14="http://schemas.microsoft.com/office/powerpoint/2010/main" val="259820855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8850" name="Rectangle 2"/>
          <p:cNvSpPr>
            <a:spLocks noGrp="1" noChangeArrowheads="1"/>
          </p:cNvSpPr>
          <p:nvPr>
            <p:ph type="title"/>
          </p:nvPr>
        </p:nvSpPr>
        <p:spPr>
          <a:xfrm>
            <a:off x="198915" y="1146559"/>
            <a:ext cx="8721321" cy="759264"/>
          </a:xfrm>
        </p:spPr>
        <p:txBody>
          <a:bodyPr>
            <a:noAutofit/>
          </a:bodyPr>
          <a:lstStyle/>
          <a:p>
            <a:pPr algn="ctr">
              <a:defRPr/>
            </a:pPr>
            <a:r>
              <a:rPr lang="en-US" dirty="0" smtClean="0"/>
              <a:t>Sentinel Lymph Node Biopsy </a:t>
            </a:r>
            <a:br>
              <a:rPr lang="en-US" dirty="0" smtClean="0"/>
            </a:br>
            <a:r>
              <a:rPr lang="en-US" dirty="0" err="1" smtClean="0"/>
              <a:t>Neoadjuvant</a:t>
            </a:r>
            <a:r>
              <a:rPr lang="en-US" dirty="0" smtClean="0"/>
              <a:t> Therapy </a:t>
            </a:r>
            <a:endParaRPr lang="en-US" dirty="0"/>
          </a:p>
        </p:txBody>
      </p:sp>
      <p:sp>
        <p:nvSpPr>
          <p:cNvPr id="40964" name="Line 7"/>
          <p:cNvSpPr>
            <a:spLocks noChangeShapeType="1"/>
          </p:cNvSpPr>
          <p:nvPr/>
        </p:nvSpPr>
        <p:spPr bwMode="auto">
          <a:xfrm flipV="1">
            <a:off x="2723444" y="3565529"/>
            <a:ext cx="1706034" cy="320675"/>
          </a:xfrm>
          <a:prstGeom prst="line">
            <a:avLst/>
          </a:prstGeom>
          <a:noFill/>
          <a:ln w="63500">
            <a:solidFill>
              <a:schemeClr val="tx1"/>
            </a:solidFill>
            <a:round/>
            <a:headEnd/>
            <a:tailEnd type="triangle" w="med" len="med"/>
          </a:ln>
        </p:spPr>
        <p:txBody>
          <a:bodyPr wrap="none" anchor="ctr"/>
          <a:lstStyle/>
          <a:p>
            <a:pPr defTabSz="914400"/>
            <a:endParaRPr lang="en-US">
              <a:solidFill>
                <a:prstClr val="black"/>
              </a:solidFill>
              <a:latin typeface="Calibri"/>
            </a:endParaRPr>
          </a:p>
        </p:txBody>
      </p:sp>
      <p:sp>
        <p:nvSpPr>
          <p:cNvPr id="40965" name="Line 8"/>
          <p:cNvSpPr>
            <a:spLocks noChangeShapeType="1"/>
          </p:cNvSpPr>
          <p:nvPr/>
        </p:nvSpPr>
        <p:spPr bwMode="auto">
          <a:xfrm>
            <a:off x="2723443" y="4309450"/>
            <a:ext cx="1557867" cy="793751"/>
          </a:xfrm>
          <a:prstGeom prst="line">
            <a:avLst/>
          </a:prstGeom>
          <a:noFill/>
          <a:ln w="63500">
            <a:solidFill>
              <a:schemeClr val="tx1"/>
            </a:solidFill>
            <a:round/>
            <a:headEnd/>
            <a:tailEnd type="triangle" w="med" len="med"/>
          </a:ln>
        </p:spPr>
        <p:txBody>
          <a:bodyPr wrap="none" anchor="ctr"/>
          <a:lstStyle/>
          <a:p>
            <a:pPr defTabSz="914400"/>
            <a:endParaRPr lang="en-US">
              <a:solidFill>
                <a:prstClr val="black"/>
              </a:solidFill>
              <a:latin typeface="Calibri"/>
            </a:endParaRPr>
          </a:p>
        </p:txBody>
      </p:sp>
      <p:sp>
        <p:nvSpPr>
          <p:cNvPr id="38930" name="Rectangle 18"/>
          <p:cNvSpPr>
            <a:spLocks noChangeArrowheads="1"/>
          </p:cNvSpPr>
          <p:nvPr/>
        </p:nvSpPr>
        <p:spPr bwMode="auto">
          <a:xfrm>
            <a:off x="6908800" y="3962402"/>
            <a:ext cx="2235200" cy="1134670"/>
          </a:xfrm>
          <a:prstGeom prst="rect">
            <a:avLst/>
          </a:prstGeom>
          <a:noFill/>
          <a:ln w="12700">
            <a:noFill/>
            <a:miter lim="800000"/>
            <a:headEnd/>
            <a:tailEnd/>
          </a:ln>
        </p:spPr>
        <p:txBody>
          <a:bodyPr>
            <a:spAutoFit/>
          </a:bodyPr>
          <a:lstStyle/>
          <a:p>
            <a:pPr algn="ctr" defTabSz="914400" eaLnBrk="0" hangingPunct="0">
              <a:lnSpc>
                <a:spcPct val="90000"/>
              </a:lnSpc>
              <a:spcBef>
                <a:spcPct val="30000"/>
              </a:spcBef>
            </a:pPr>
            <a:r>
              <a:rPr lang="en-US" sz="3200">
                <a:solidFill>
                  <a:srgbClr val="FFFFFF"/>
                </a:solidFill>
                <a:latin typeface="Calibri"/>
              </a:rPr>
              <a:t>  </a:t>
            </a:r>
          </a:p>
          <a:p>
            <a:pPr algn="ctr" defTabSz="914400" eaLnBrk="0" hangingPunct="0">
              <a:lnSpc>
                <a:spcPct val="90000"/>
              </a:lnSpc>
              <a:spcBef>
                <a:spcPct val="30000"/>
              </a:spcBef>
            </a:pPr>
            <a:r>
              <a:rPr lang="en-US" sz="3200">
                <a:solidFill>
                  <a:srgbClr val="FFFFFF"/>
                </a:solidFill>
                <a:latin typeface="Calibri"/>
              </a:rPr>
              <a:t> </a:t>
            </a:r>
          </a:p>
        </p:txBody>
      </p:sp>
      <p:sp>
        <p:nvSpPr>
          <p:cNvPr id="40967" name="TextBox 25"/>
          <p:cNvSpPr txBox="1">
            <a:spLocks noChangeArrowheads="1"/>
          </p:cNvSpPr>
          <p:nvPr/>
        </p:nvSpPr>
        <p:spPr bwMode="auto">
          <a:xfrm>
            <a:off x="-7054" y="2026810"/>
            <a:ext cx="9144000" cy="677108"/>
          </a:xfrm>
          <a:prstGeom prst="rect">
            <a:avLst/>
          </a:prstGeom>
          <a:noFill/>
          <a:ln w="9525">
            <a:noFill/>
            <a:miter lim="800000"/>
            <a:headEnd/>
            <a:tailEnd/>
          </a:ln>
        </p:spPr>
        <p:txBody>
          <a:bodyPr wrap="square">
            <a:spAutoFit/>
          </a:bodyPr>
          <a:lstStyle/>
          <a:p>
            <a:pPr algn="ctr" defTabSz="914400" eaLnBrk="0" hangingPunct="0"/>
            <a:r>
              <a:rPr lang="en-US" dirty="0">
                <a:solidFill>
                  <a:srgbClr val="000000"/>
                </a:solidFill>
              </a:rPr>
              <a:t>Clinically node positive </a:t>
            </a:r>
            <a:r>
              <a:rPr lang="en-US" dirty="0" err="1">
                <a:solidFill>
                  <a:srgbClr val="000000"/>
                </a:solidFill>
              </a:rPr>
              <a:t>pt</a:t>
            </a:r>
            <a:r>
              <a:rPr lang="en-US" dirty="0">
                <a:solidFill>
                  <a:srgbClr val="000000"/>
                </a:solidFill>
              </a:rPr>
              <a:t> that converts to cN0 ?</a:t>
            </a:r>
          </a:p>
          <a:p>
            <a:pPr algn="ctr" defTabSz="914400" eaLnBrk="0" hangingPunct="0"/>
            <a:endParaRPr lang="en-US" sz="2000" dirty="0">
              <a:solidFill>
                <a:prstClr val="black"/>
              </a:solidFill>
              <a:latin typeface="Calibri"/>
              <a:cs typeface="Calibri"/>
            </a:endParaRPr>
          </a:p>
        </p:txBody>
      </p:sp>
      <p:sp>
        <p:nvSpPr>
          <p:cNvPr id="40969" name="TextBox 22"/>
          <p:cNvSpPr txBox="1">
            <a:spLocks noChangeArrowheads="1"/>
          </p:cNvSpPr>
          <p:nvPr/>
        </p:nvSpPr>
        <p:spPr bwMode="auto">
          <a:xfrm>
            <a:off x="6180763" y="3779842"/>
            <a:ext cx="184666" cy="1200329"/>
          </a:xfrm>
          <a:prstGeom prst="rect">
            <a:avLst/>
          </a:prstGeom>
          <a:noFill/>
          <a:ln w="9525">
            <a:noFill/>
            <a:miter lim="800000"/>
            <a:headEnd/>
            <a:tailEnd/>
          </a:ln>
        </p:spPr>
        <p:txBody>
          <a:bodyPr wrap="none">
            <a:spAutoFit/>
          </a:bodyPr>
          <a:lstStyle/>
          <a:p>
            <a:pPr algn="ctr" defTabSz="914400" eaLnBrk="0" hangingPunct="0"/>
            <a:endParaRPr lang="en-US" sz="3600">
              <a:solidFill>
                <a:srgbClr val="FFFFFF"/>
              </a:solidFill>
              <a:latin typeface="Calibri"/>
            </a:endParaRPr>
          </a:p>
          <a:p>
            <a:pPr algn="ctr" defTabSz="914400" eaLnBrk="0" hangingPunct="0"/>
            <a:endParaRPr lang="en-US" sz="3600">
              <a:solidFill>
                <a:srgbClr val="FFFFFF"/>
              </a:solidFill>
              <a:latin typeface="Calibri"/>
            </a:endParaRPr>
          </a:p>
        </p:txBody>
      </p:sp>
      <p:sp>
        <p:nvSpPr>
          <p:cNvPr id="40982" name="Oval 3"/>
          <p:cNvSpPr>
            <a:spLocks noChangeArrowheads="1"/>
          </p:cNvSpPr>
          <p:nvPr/>
        </p:nvSpPr>
        <p:spPr bwMode="auto">
          <a:xfrm>
            <a:off x="5256381" y="5681049"/>
            <a:ext cx="311856" cy="396875"/>
          </a:xfrm>
          <a:prstGeom prst="ellipse">
            <a:avLst/>
          </a:prstGeom>
          <a:solidFill>
            <a:srgbClr val="EDB7A5"/>
          </a:solidFill>
          <a:ln w="12700">
            <a:solidFill>
              <a:schemeClr val="tx1"/>
            </a:solidFill>
            <a:round/>
            <a:headEnd/>
            <a:tailEnd/>
          </a:ln>
        </p:spPr>
        <p:txBody>
          <a:bodyPr wrap="none" anchor="ctr"/>
          <a:lstStyle/>
          <a:p>
            <a:pPr algn="ctr" defTabSz="914400" eaLnBrk="0" hangingPunct="0"/>
            <a:endParaRPr lang="en-US">
              <a:solidFill>
                <a:prstClr val="black"/>
              </a:solidFill>
              <a:latin typeface="Calibri"/>
            </a:endParaRPr>
          </a:p>
        </p:txBody>
      </p:sp>
      <p:sp>
        <p:nvSpPr>
          <p:cNvPr id="40987" name="Oval 3"/>
          <p:cNvSpPr>
            <a:spLocks noChangeArrowheads="1"/>
          </p:cNvSpPr>
          <p:nvPr/>
        </p:nvSpPr>
        <p:spPr bwMode="auto">
          <a:xfrm>
            <a:off x="4673597" y="5361959"/>
            <a:ext cx="311855" cy="395288"/>
          </a:xfrm>
          <a:prstGeom prst="ellipse">
            <a:avLst/>
          </a:prstGeom>
          <a:solidFill>
            <a:srgbClr val="EDB7A5"/>
          </a:solidFill>
          <a:ln w="12700">
            <a:solidFill>
              <a:schemeClr val="tx1"/>
            </a:solidFill>
            <a:round/>
            <a:headEnd/>
            <a:tailEnd/>
          </a:ln>
        </p:spPr>
        <p:txBody>
          <a:bodyPr wrap="none" anchor="ctr"/>
          <a:lstStyle/>
          <a:p>
            <a:pPr algn="ctr" defTabSz="914400" eaLnBrk="0" hangingPunct="0"/>
            <a:endParaRPr lang="en-US">
              <a:solidFill>
                <a:prstClr val="black"/>
              </a:solidFill>
              <a:latin typeface="Calibri"/>
            </a:endParaRPr>
          </a:p>
        </p:txBody>
      </p:sp>
      <p:grpSp>
        <p:nvGrpSpPr>
          <p:cNvPr id="3" name="Group 2"/>
          <p:cNvGrpSpPr/>
          <p:nvPr/>
        </p:nvGrpSpPr>
        <p:grpSpPr>
          <a:xfrm>
            <a:off x="1025173" y="3292476"/>
            <a:ext cx="1500009" cy="1732937"/>
            <a:chOff x="785991" y="3292475"/>
            <a:chExt cx="1500009" cy="1981201"/>
          </a:xfrm>
        </p:grpSpPr>
        <p:sp>
          <p:nvSpPr>
            <p:cNvPr id="40963" name="Oval 3"/>
            <p:cNvSpPr>
              <a:spLocks noChangeArrowheads="1"/>
            </p:cNvSpPr>
            <p:nvPr/>
          </p:nvSpPr>
          <p:spPr bwMode="auto">
            <a:xfrm>
              <a:off x="948267" y="4511675"/>
              <a:ext cx="311856" cy="395288"/>
            </a:xfrm>
            <a:prstGeom prst="ellipse">
              <a:avLst/>
            </a:prstGeom>
            <a:solidFill>
              <a:srgbClr val="EDB7A5"/>
            </a:solidFill>
            <a:ln w="12700">
              <a:solidFill>
                <a:schemeClr val="tx1"/>
              </a:solidFill>
              <a:round/>
              <a:headEnd/>
              <a:tailEnd/>
            </a:ln>
          </p:spPr>
          <p:txBody>
            <a:bodyPr wrap="none" anchor="ctr"/>
            <a:lstStyle/>
            <a:p>
              <a:pPr algn="ctr" defTabSz="914400" eaLnBrk="0" hangingPunct="0"/>
              <a:endParaRPr lang="en-US">
                <a:solidFill>
                  <a:prstClr val="black"/>
                </a:solidFill>
                <a:latin typeface="Calibri"/>
              </a:endParaRPr>
            </a:p>
          </p:txBody>
        </p:sp>
        <p:sp>
          <p:nvSpPr>
            <p:cNvPr id="40970" name="Oval 3"/>
            <p:cNvSpPr>
              <a:spLocks noChangeArrowheads="1"/>
            </p:cNvSpPr>
            <p:nvPr/>
          </p:nvSpPr>
          <p:spPr bwMode="auto">
            <a:xfrm>
              <a:off x="1246018" y="4511675"/>
              <a:ext cx="311855" cy="395288"/>
            </a:xfrm>
            <a:prstGeom prst="ellipse">
              <a:avLst/>
            </a:prstGeom>
            <a:solidFill>
              <a:srgbClr val="EDB7A5"/>
            </a:solidFill>
            <a:ln w="12700">
              <a:solidFill>
                <a:schemeClr val="tx1"/>
              </a:solidFill>
              <a:round/>
              <a:headEnd/>
              <a:tailEnd/>
            </a:ln>
          </p:spPr>
          <p:txBody>
            <a:bodyPr wrap="none" anchor="ctr"/>
            <a:lstStyle/>
            <a:p>
              <a:pPr algn="ctr" defTabSz="914400" eaLnBrk="0" hangingPunct="0"/>
              <a:endParaRPr lang="en-US">
                <a:solidFill>
                  <a:prstClr val="black"/>
                </a:solidFill>
                <a:latin typeface="Calibri"/>
              </a:endParaRPr>
            </a:p>
          </p:txBody>
        </p:sp>
        <p:sp>
          <p:nvSpPr>
            <p:cNvPr id="40971" name="Oval 3"/>
            <p:cNvSpPr>
              <a:spLocks noChangeArrowheads="1"/>
            </p:cNvSpPr>
            <p:nvPr/>
          </p:nvSpPr>
          <p:spPr bwMode="auto">
            <a:xfrm>
              <a:off x="1612901" y="4541843"/>
              <a:ext cx="310444" cy="395287"/>
            </a:xfrm>
            <a:prstGeom prst="ellipse">
              <a:avLst/>
            </a:prstGeom>
            <a:solidFill>
              <a:srgbClr val="EDB7A5"/>
            </a:solidFill>
            <a:ln w="12700">
              <a:solidFill>
                <a:schemeClr val="tx1"/>
              </a:solidFill>
              <a:round/>
              <a:headEnd/>
              <a:tailEnd/>
            </a:ln>
          </p:spPr>
          <p:txBody>
            <a:bodyPr wrap="none" anchor="ctr"/>
            <a:lstStyle/>
            <a:p>
              <a:pPr algn="ctr" defTabSz="914400" eaLnBrk="0" hangingPunct="0"/>
              <a:endParaRPr lang="en-US">
                <a:solidFill>
                  <a:prstClr val="black"/>
                </a:solidFill>
                <a:latin typeface="Calibri"/>
              </a:endParaRPr>
            </a:p>
          </p:txBody>
        </p:sp>
        <p:sp>
          <p:nvSpPr>
            <p:cNvPr id="22" name="Oval 3"/>
            <p:cNvSpPr>
              <a:spLocks noChangeArrowheads="1"/>
            </p:cNvSpPr>
            <p:nvPr/>
          </p:nvSpPr>
          <p:spPr bwMode="auto">
            <a:xfrm>
              <a:off x="1666529" y="3810005"/>
              <a:ext cx="467077" cy="669927"/>
            </a:xfrm>
            <a:prstGeom prst="ellipse">
              <a:avLst/>
            </a:prstGeom>
            <a:solidFill>
              <a:srgbClr val="0000FF"/>
            </a:solidFill>
            <a:ln w="12700">
              <a:solidFill>
                <a:schemeClr val="tx1"/>
              </a:solidFill>
              <a:round/>
              <a:headEnd/>
              <a:tailEnd/>
            </a:ln>
          </p:spPr>
          <p:txBody>
            <a:bodyPr wrap="none" anchor="ctr"/>
            <a:lstStyle/>
            <a:p>
              <a:pPr algn="ctr" defTabSz="914400" eaLnBrk="0" hangingPunct="0">
                <a:defRPr/>
              </a:pPr>
              <a:r>
                <a:rPr lang="en-US" dirty="0">
                  <a:solidFill>
                    <a:prstClr val="black"/>
                  </a:solidFill>
                  <a:latin typeface="Arial" pitchFamily="34" charset="0"/>
                </a:rPr>
                <a:t>+</a:t>
              </a:r>
            </a:p>
          </p:txBody>
        </p:sp>
        <p:sp>
          <p:nvSpPr>
            <p:cNvPr id="40973" name="Oval 3"/>
            <p:cNvSpPr>
              <a:spLocks noChangeArrowheads="1"/>
            </p:cNvSpPr>
            <p:nvPr/>
          </p:nvSpPr>
          <p:spPr bwMode="auto">
            <a:xfrm>
              <a:off x="1138767" y="4160843"/>
              <a:ext cx="310444" cy="395287"/>
            </a:xfrm>
            <a:prstGeom prst="ellipse">
              <a:avLst/>
            </a:prstGeom>
            <a:solidFill>
              <a:srgbClr val="EDB7A5"/>
            </a:solidFill>
            <a:ln w="12700">
              <a:solidFill>
                <a:schemeClr val="tx1"/>
              </a:solidFill>
              <a:round/>
              <a:headEnd/>
              <a:tailEnd/>
            </a:ln>
          </p:spPr>
          <p:txBody>
            <a:bodyPr wrap="none" anchor="ctr"/>
            <a:lstStyle/>
            <a:p>
              <a:pPr algn="ctr" defTabSz="914400" eaLnBrk="0" hangingPunct="0"/>
              <a:endParaRPr lang="en-US">
                <a:solidFill>
                  <a:prstClr val="black"/>
                </a:solidFill>
                <a:latin typeface="Calibri"/>
              </a:endParaRPr>
            </a:p>
          </p:txBody>
        </p:sp>
        <p:sp>
          <p:nvSpPr>
            <p:cNvPr id="40974" name="Oval 3"/>
            <p:cNvSpPr>
              <a:spLocks noChangeArrowheads="1"/>
            </p:cNvSpPr>
            <p:nvPr/>
          </p:nvSpPr>
          <p:spPr bwMode="auto">
            <a:xfrm>
              <a:off x="1327862" y="3840165"/>
              <a:ext cx="311855" cy="396875"/>
            </a:xfrm>
            <a:prstGeom prst="ellipse">
              <a:avLst/>
            </a:prstGeom>
            <a:solidFill>
              <a:srgbClr val="EDB7A5"/>
            </a:solidFill>
            <a:ln w="12700">
              <a:solidFill>
                <a:schemeClr val="tx1"/>
              </a:solidFill>
              <a:round/>
              <a:headEnd/>
              <a:tailEnd/>
            </a:ln>
          </p:spPr>
          <p:txBody>
            <a:bodyPr wrap="none" anchor="ctr"/>
            <a:lstStyle/>
            <a:p>
              <a:pPr algn="ctr" defTabSz="914400" eaLnBrk="0" hangingPunct="0"/>
              <a:r>
                <a:rPr lang="en-US" dirty="0">
                  <a:solidFill>
                    <a:prstClr val="black"/>
                  </a:solidFill>
                  <a:latin typeface="Calibri"/>
                </a:rPr>
                <a:t>+</a:t>
              </a:r>
            </a:p>
          </p:txBody>
        </p:sp>
        <p:sp>
          <p:nvSpPr>
            <p:cNvPr id="40975" name="Oval 3"/>
            <p:cNvSpPr>
              <a:spLocks noChangeArrowheads="1"/>
            </p:cNvSpPr>
            <p:nvPr/>
          </p:nvSpPr>
          <p:spPr bwMode="auto">
            <a:xfrm>
              <a:off x="935567" y="3717929"/>
              <a:ext cx="310444" cy="396875"/>
            </a:xfrm>
            <a:prstGeom prst="ellipse">
              <a:avLst/>
            </a:prstGeom>
            <a:solidFill>
              <a:srgbClr val="EDB7A5"/>
            </a:solidFill>
            <a:ln w="12700">
              <a:solidFill>
                <a:schemeClr val="tx1"/>
              </a:solidFill>
              <a:round/>
              <a:headEnd/>
              <a:tailEnd/>
            </a:ln>
          </p:spPr>
          <p:txBody>
            <a:bodyPr wrap="none" anchor="ctr"/>
            <a:lstStyle/>
            <a:p>
              <a:pPr algn="ctr" defTabSz="914400" eaLnBrk="0" hangingPunct="0"/>
              <a:endParaRPr lang="en-US">
                <a:solidFill>
                  <a:prstClr val="black"/>
                </a:solidFill>
                <a:latin typeface="Calibri"/>
              </a:endParaRPr>
            </a:p>
          </p:txBody>
        </p:sp>
        <p:sp>
          <p:nvSpPr>
            <p:cNvPr id="40976" name="Oval 3"/>
            <p:cNvSpPr>
              <a:spLocks noChangeArrowheads="1"/>
            </p:cNvSpPr>
            <p:nvPr/>
          </p:nvSpPr>
          <p:spPr bwMode="auto">
            <a:xfrm>
              <a:off x="785991" y="4632329"/>
              <a:ext cx="311855" cy="396875"/>
            </a:xfrm>
            <a:prstGeom prst="ellipse">
              <a:avLst/>
            </a:prstGeom>
            <a:solidFill>
              <a:srgbClr val="EDB7A5"/>
            </a:solidFill>
            <a:ln w="12700">
              <a:solidFill>
                <a:schemeClr val="tx1"/>
              </a:solidFill>
              <a:round/>
              <a:headEnd/>
              <a:tailEnd/>
            </a:ln>
          </p:spPr>
          <p:txBody>
            <a:bodyPr wrap="none" anchor="ctr"/>
            <a:lstStyle/>
            <a:p>
              <a:pPr algn="ctr" defTabSz="914400" eaLnBrk="0" hangingPunct="0"/>
              <a:endParaRPr lang="en-US">
                <a:solidFill>
                  <a:prstClr val="black"/>
                </a:solidFill>
                <a:latin typeface="Calibri"/>
              </a:endParaRPr>
            </a:p>
          </p:txBody>
        </p:sp>
        <p:sp>
          <p:nvSpPr>
            <p:cNvPr id="28" name="Oval 3"/>
            <p:cNvSpPr>
              <a:spLocks noChangeArrowheads="1"/>
            </p:cNvSpPr>
            <p:nvPr/>
          </p:nvSpPr>
          <p:spPr bwMode="auto">
            <a:xfrm>
              <a:off x="1341967" y="4876801"/>
              <a:ext cx="310444" cy="396875"/>
            </a:xfrm>
            <a:prstGeom prst="ellipse">
              <a:avLst/>
            </a:prstGeom>
            <a:solidFill>
              <a:srgbClr val="0000FF"/>
            </a:solidFill>
            <a:ln w="12700">
              <a:solidFill>
                <a:schemeClr val="tx1"/>
              </a:solidFill>
              <a:round/>
              <a:headEnd/>
              <a:tailEnd/>
            </a:ln>
          </p:spPr>
          <p:txBody>
            <a:bodyPr wrap="none" anchor="ctr"/>
            <a:lstStyle/>
            <a:p>
              <a:pPr algn="ctr" defTabSz="914400" eaLnBrk="0" hangingPunct="0">
                <a:defRPr/>
              </a:pPr>
              <a:endParaRPr lang="en-US" dirty="0">
                <a:solidFill>
                  <a:prstClr val="black"/>
                </a:solidFill>
                <a:latin typeface="Arial" pitchFamily="34" charset="0"/>
              </a:endParaRPr>
            </a:p>
          </p:txBody>
        </p:sp>
        <p:sp>
          <p:nvSpPr>
            <p:cNvPr id="40978" name="Oval 3"/>
            <p:cNvSpPr>
              <a:spLocks noChangeArrowheads="1"/>
            </p:cNvSpPr>
            <p:nvPr/>
          </p:nvSpPr>
          <p:spPr bwMode="auto">
            <a:xfrm>
              <a:off x="800101" y="3916365"/>
              <a:ext cx="310444" cy="396875"/>
            </a:xfrm>
            <a:prstGeom prst="ellipse">
              <a:avLst/>
            </a:prstGeom>
            <a:solidFill>
              <a:srgbClr val="EDB7A5"/>
            </a:solidFill>
            <a:ln w="12700">
              <a:solidFill>
                <a:schemeClr val="tx1"/>
              </a:solidFill>
              <a:round/>
              <a:headEnd/>
              <a:tailEnd/>
            </a:ln>
          </p:spPr>
          <p:txBody>
            <a:bodyPr wrap="none" anchor="ctr"/>
            <a:lstStyle/>
            <a:p>
              <a:pPr algn="ctr" defTabSz="914400" eaLnBrk="0" hangingPunct="0"/>
              <a:r>
                <a:rPr lang="en-US" dirty="0">
                  <a:solidFill>
                    <a:prstClr val="black"/>
                  </a:solidFill>
                  <a:latin typeface="Calibri"/>
                </a:rPr>
                <a:t>+</a:t>
              </a:r>
            </a:p>
          </p:txBody>
        </p:sp>
        <p:sp>
          <p:nvSpPr>
            <p:cNvPr id="40979" name="Oval 3"/>
            <p:cNvSpPr>
              <a:spLocks noChangeArrowheads="1"/>
            </p:cNvSpPr>
            <p:nvPr/>
          </p:nvSpPr>
          <p:spPr bwMode="auto">
            <a:xfrm>
              <a:off x="1274234" y="3292475"/>
              <a:ext cx="310444" cy="395288"/>
            </a:xfrm>
            <a:prstGeom prst="ellipse">
              <a:avLst/>
            </a:prstGeom>
            <a:solidFill>
              <a:srgbClr val="EDB7A5"/>
            </a:solidFill>
            <a:ln w="12700">
              <a:solidFill>
                <a:schemeClr val="tx1"/>
              </a:solidFill>
              <a:round/>
              <a:headEnd/>
              <a:tailEnd/>
            </a:ln>
          </p:spPr>
          <p:txBody>
            <a:bodyPr wrap="none" anchor="ctr"/>
            <a:lstStyle/>
            <a:p>
              <a:pPr algn="ctr" defTabSz="914400" eaLnBrk="0" hangingPunct="0"/>
              <a:r>
                <a:rPr lang="en-US" dirty="0">
                  <a:solidFill>
                    <a:prstClr val="black"/>
                  </a:solidFill>
                  <a:latin typeface="Calibri"/>
                </a:rPr>
                <a:t>+</a:t>
              </a:r>
            </a:p>
          </p:txBody>
        </p:sp>
        <p:sp>
          <p:nvSpPr>
            <p:cNvPr id="40980" name="Oval 3"/>
            <p:cNvSpPr>
              <a:spLocks noChangeArrowheads="1"/>
            </p:cNvSpPr>
            <p:nvPr/>
          </p:nvSpPr>
          <p:spPr bwMode="auto">
            <a:xfrm>
              <a:off x="1775178" y="3459165"/>
              <a:ext cx="310444" cy="396875"/>
            </a:xfrm>
            <a:prstGeom prst="ellipse">
              <a:avLst/>
            </a:prstGeom>
            <a:solidFill>
              <a:srgbClr val="EDB7A5"/>
            </a:solidFill>
            <a:ln w="12700">
              <a:solidFill>
                <a:schemeClr val="tx1"/>
              </a:solidFill>
              <a:round/>
              <a:headEnd/>
              <a:tailEnd/>
            </a:ln>
          </p:spPr>
          <p:txBody>
            <a:bodyPr wrap="none" anchor="ctr"/>
            <a:lstStyle/>
            <a:p>
              <a:pPr algn="ctr" defTabSz="914400" eaLnBrk="0" hangingPunct="0"/>
              <a:endParaRPr lang="en-US">
                <a:solidFill>
                  <a:prstClr val="black"/>
                </a:solidFill>
                <a:latin typeface="Calibri"/>
              </a:endParaRPr>
            </a:p>
          </p:txBody>
        </p:sp>
        <p:sp>
          <p:nvSpPr>
            <p:cNvPr id="40981" name="Oval 3"/>
            <p:cNvSpPr>
              <a:spLocks noChangeArrowheads="1"/>
            </p:cNvSpPr>
            <p:nvPr/>
          </p:nvSpPr>
          <p:spPr bwMode="auto">
            <a:xfrm>
              <a:off x="1083733" y="4664075"/>
              <a:ext cx="311856" cy="395288"/>
            </a:xfrm>
            <a:prstGeom prst="ellipse">
              <a:avLst/>
            </a:prstGeom>
            <a:solidFill>
              <a:srgbClr val="EDB7A5"/>
            </a:solidFill>
            <a:ln w="12700">
              <a:solidFill>
                <a:schemeClr val="tx1"/>
              </a:solidFill>
              <a:round/>
              <a:headEnd/>
              <a:tailEnd/>
            </a:ln>
          </p:spPr>
          <p:txBody>
            <a:bodyPr wrap="none" anchor="ctr"/>
            <a:lstStyle/>
            <a:p>
              <a:pPr algn="ctr" defTabSz="914400" eaLnBrk="0" hangingPunct="0"/>
              <a:endParaRPr lang="en-US">
                <a:solidFill>
                  <a:prstClr val="black"/>
                </a:solidFill>
                <a:latin typeface="Calibri"/>
              </a:endParaRPr>
            </a:p>
          </p:txBody>
        </p:sp>
        <p:sp>
          <p:nvSpPr>
            <p:cNvPr id="34" name="Oval 3"/>
            <p:cNvSpPr>
              <a:spLocks noChangeArrowheads="1"/>
            </p:cNvSpPr>
            <p:nvPr/>
          </p:nvSpPr>
          <p:spPr bwMode="auto">
            <a:xfrm>
              <a:off x="1801990" y="4237044"/>
              <a:ext cx="484010" cy="792161"/>
            </a:xfrm>
            <a:prstGeom prst="ellipse">
              <a:avLst/>
            </a:prstGeom>
            <a:solidFill>
              <a:srgbClr val="0000FF"/>
            </a:solidFill>
            <a:ln w="12700">
              <a:solidFill>
                <a:schemeClr val="tx1"/>
              </a:solidFill>
              <a:round/>
              <a:headEnd/>
              <a:tailEnd/>
            </a:ln>
          </p:spPr>
          <p:txBody>
            <a:bodyPr wrap="none" anchor="ctr"/>
            <a:lstStyle/>
            <a:p>
              <a:pPr algn="ctr" defTabSz="914400" eaLnBrk="0" hangingPunct="0">
                <a:defRPr/>
              </a:pPr>
              <a:r>
                <a:rPr lang="en-US" dirty="0">
                  <a:solidFill>
                    <a:prstClr val="black"/>
                  </a:solidFill>
                  <a:latin typeface="Arial" pitchFamily="34" charset="0"/>
                </a:rPr>
                <a:t>+</a:t>
              </a:r>
            </a:p>
          </p:txBody>
        </p:sp>
        <p:sp>
          <p:nvSpPr>
            <p:cNvPr id="40984" name="Oval 3"/>
            <p:cNvSpPr>
              <a:spLocks noChangeArrowheads="1"/>
            </p:cNvSpPr>
            <p:nvPr/>
          </p:nvSpPr>
          <p:spPr bwMode="auto">
            <a:xfrm>
              <a:off x="1274234" y="4313243"/>
              <a:ext cx="310444" cy="395287"/>
            </a:xfrm>
            <a:prstGeom prst="ellipse">
              <a:avLst/>
            </a:prstGeom>
            <a:solidFill>
              <a:srgbClr val="EDB7A5"/>
            </a:solidFill>
            <a:ln w="12700">
              <a:solidFill>
                <a:schemeClr val="tx1"/>
              </a:solidFill>
              <a:round/>
              <a:headEnd/>
              <a:tailEnd/>
            </a:ln>
          </p:spPr>
          <p:txBody>
            <a:bodyPr wrap="none" anchor="ctr"/>
            <a:lstStyle/>
            <a:p>
              <a:pPr algn="ctr" defTabSz="914400" eaLnBrk="0" hangingPunct="0"/>
              <a:endParaRPr lang="en-US">
                <a:solidFill>
                  <a:prstClr val="black"/>
                </a:solidFill>
                <a:latin typeface="Calibri"/>
              </a:endParaRPr>
            </a:p>
          </p:txBody>
        </p:sp>
        <p:sp>
          <p:nvSpPr>
            <p:cNvPr id="40985" name="Oval 3"/>
            <p:cNvSpPr>
              <a:spLocks noChangeArrowheads="1"/>
            </p:cNvSpPr>
            <p:nvPr/>
          </p:nvSpPr>
          <p:spPr bwMode="auto">
            <a:xfrm>
              <a:off x="1463328" y="3717929"/>
              <a:ext cx="311855" cy="396875"/>
            </a:xfrm>
            <a:prstGeom prst="ellipse">
              <a:avLst/>
            </a:prstGeom>
            <a:solidFill>
              <a:srgbClr val="EDB7A5"/>
            </a:solidFill>
            <a:ln w="12700">
              <a:solidFill>
                <a:schemeClr val="tx1"/>
              </a:solidFill>
              <a:round/>
              <a:headEnd/>
              <a:tailEnd/>
            </a:ln>
          </p:spPr>
          <p:txBody>
            <a:bodyPr wrap="none" anchor="ctr"/>
            <a:lstStyle/>
            <a:p>
              <a:pPr algn="ctr" defTabSz="914400" eaLnBrk="0" hangingPunct="0"/>
              <a:r>
                <a:rPr lang="en-US" dirty="0">
                  <a:solidFill>
                    <a:prstClr val="black"/>
                  </a:solidFill>
                  <a:latin typeface="Calibri"/>
                </a:rPr>
                <a:t>+</a:t>
              </a:r>
            </a:p>
          </p:txBody>
        </p:sp>
        <p:sp>
          <p:nvSpPr>
            <p:cNvPr id="40986" name="Oval 3"/>
            <p:cNvSpPr>
              <a:spLocks noChangeArrowheads="1"/>
            </p:cNvSpPr>
            <p:nvPr/>
          </p:nvSpPr>
          <p:spPr bwMode="auto">
            <a:xfrm>
              <a:off x="1071034" y="3870325"/>
              <a:ext cx="310444" cy="396875"/>
            </a:xfrm>
            <a:prstGeom prst="ellipse">
              <a:avLst/>
            </a:prstGeom>
            <a:solidFill>
              <a:srgbClr val="EDB7A5"/>
            </a:solidFill>
            <a:ln w="12700">
              <a:solidFill>
                <a:schemeClr val="tx1"/>
              </a:solidFill>
              <a:round/>
              <a:headEnd/>
              <a:tailEnd/>
            </a:ln>
          </p:spPr>
          <p:txBody>
            <a:bodyPr wrap="none" anchor="ctr"/>
            <a:lstStyle/>
            <a:p>
              <a:pPr algn="ctr" defTabSz="914400" eaLnBrk="0" hangingPunct="0"/>
              <a:endParaRPr lang="en-US">
                <a:solidFill>
                  <a:prstClr val="black"/>
                </a:solidFill>
                <a:latin typeface="Calibri"/>
              </a:endParaRPr>
            </a:p>
          </p:txBody>
        </p:sp>
        <p:sp>
          <p:nvSpPr>
            <p:cNvPr id="40988" name="Oval 3"/>
            <p:cNvSpPr>
              <a:spLocks noChangeArrowheads="1"/>
            </p:cNvSpPr>
            <p:nvPr/>
          </p:nvSpPr>
          <p:spPr bwMode="auto">
            <a:xfrm>
              <a:off x="935567" y="4068765"/>
              <a:ext cx="310444" cy="396875"/>
            </a:xfrm>
            <a:prstGeom prst="ellipse">
              <a:avLst/>
            </a:prstGeom>
            <a:solidFill>
              <a:srgbClr val="EDB7A5"/>
            </a:solidFill>
            <a:ln w="12700">
              <a:solidFill>
                <a:schemeClr val="tx1"/>
              </a:solidFill>
              <a:round/>
              <a:headEnd/>
              <a:tailEnd/>
            </a:ln>
          </p:spPr>
          <p:txBody>
            <a:bodyPr wrap="none" anchor="ctr"/>
            <a:lstStyle/>
            <a:p>
              <a:pPr algn="ctr" defTabSz="914400" eaLnBrk="0" hangingPunct="0"/>
              <a:r>
                <a:rPr lang="en-US" dirty="0">
                  <a:solidFill>
                    <a:prstClr val="black"/>
                  </a:solidFill>
                  <a:latin typeface="Calibri"/>
                </a:rPr>
                <a:t>+</a:t>
              </a:r>
            </a:p>
          </p:txBody>
        </p:sp>
        <p:sp>
          <p:nvSpPr>
            <p:cNvPr id="40989" name="Oval 3"/>
            <p:cNvSpPr>
              <a:spLocks noChangeArrowheads="1"/>
            </p:cNvSpPr>
            <p:nvPr/>
          </p:nvSpPr>
          <p:spPr bwMode="auto">
            <a:xfrm>
              <a:off x="1910645" y="3611565"/>
              <a:ext cx="310444" cy="396875"/>
            </a:xfrm>
            <a:prstGeom prst="ellipse">
              <a:avLst/>
            </a:prstGeom>
            <a:solidFill>
              <a:srgbClr val="EDB7A5"/>
            </a:solidFill>
            <a:ln w="12700">
              <a:solidFill>
                <a:schemeClr val="tx1"/>
              </a:solidFill>
              <a:round/>
              <a:headEnd/>
              <a:tailEnd/>
            </a:ln>
          </p:spPr>
          <p:txBody>
            <a:bodyPr wrap="none" anchor="ctr"/>
            <a:lstStyle/>
            <a:p>
              <a:pPr algn="ctr" defTabSz="914400" eaLnBrk="0" hangingPunct="0"/>
              <a:endParaRPr lang="en-US">
                <a:solidFill>
                  <a:prstClr val="black"/>
                </a:solidFill>
                <a:latin typeface="Calibri"/>
              </a:endParaRPr>
            </a:p>
          </p:txBody>
        </p:sp>
      </p:grpSp>
      <p:pic>
        <p:nvPicPr>
          <p:cNvPr id="40990" name="Picture 3"/>
          <p:cNvPicPr>
            <a:picLocks noChangeAspect="1" noChangeArrowheads="1"/>
          </p:cNvPicPr>
          <p:nvPr/>
        </p:nvPicPr>
        <p:blipFill>
          <a:blip r:embed="rId3" cstate="print">
            <a:duotone>
              <a:schemeClr val="accent6">
                <a:shade val="45000"/>
                <a:satMod val="135000"/>
              </a:schemeClr>
              <a:prstClr val="white"/>
            </a:duotone>
          </a:blip>
          <a:srcRect/>
          <a:stretch>
            <a:fillRect/>
          </a:stretch>
        </p:blipFill>
        <p:spPr bwMode="auto">
          <a:xfrm>
            <a:off x="4286962" y="2173293"/>
            <a:ext cx="1842911" cy="2511425"/>
          </a:xfrm>
          <a:prstGeom prst="rect">
            <a:avLst/>
          </a:prstGeom>
          <a:noFill/>
          <a:ln w="12700">
            <a:noFill/>
            <a:miter lim="800000"/>
            <a:headEnd/>
            <a:tailEnd/>
          </a:ln>
        </p:spPr>
      </p:pic>
      <p:sp>
        <p:nvSpPr>
          <p:cNvPr id="40991" name="Oval 3"/>
          <p:cNvSpPr>
            <a:spLocks noChangeArrowheads="1"/>
          </p:cNvSpPr>
          <p:nvPr/>
        </p:nvSpPr>
        <p:spPr bwMode="auto">
          <a:xfrm>
            <a:off x="4985448" y="5254013"/>
            <a:ext cx="311856" cy="396875"/>
          </a:xfrm>
          <a:prstGeom prst="ellipse">
            <a:avLst/>
          </a:prstGeom>
          <a:solidFill>
            <a:srgbClr val="EDB7A5"/>
          </a:solidFill>
          <a:ln w="12700">
            <a:solidFill>
              <a:schemeClr val="tx1"/>
            </a:solidFill>
            <a:round/>
            <a:headEnd/>
            <a:tailEnd/>
          </a:ln>
        </p:spPr>
        <p:txBody>
          <a:bodyPr wrap="none" anchor="ctr"/>
          <a:lstStyle/>
          <a:p>
            <a:pPr algn="ctr" defTabSz="914400" eaLnBrk="0" hangingPunct="0"/>
            <a:endParaRPr lang="en-US">
              <a:solidFill>
                <a:prstClr val="black"/>
              </a:solidFill>
              <a:latin typeface="Calibri"/>
            </a:endParaRPr>
          </a:p>
        </p:txBody>
      </p:sp>
      <p:sp>
        <p:nvSpPr>
          <p:cNvPr id="40992" name="Oval 3"/>
          <p:cNvSpPr>
            <a:spLocks noChangeArrowheads="1"/>
          </p:cNvSpPr>
          <p:nvPr/>
        </p:nvSpPr>
        <p:spPr bwMode="auto">
          <a:xfrm>
            <a:off x="5338226" y="5101613"/>
            <a:ext cx="310444" cy="396875"/>
          </a:xfrm>
          <a:prstGeom prst="ellipse">
            <a:avLst/>
          </a:prstGeom>
          <a:solidFill>
            <a:srgbClr val="EDB7A5"/>
          </a:solidFill>
          <a:ln w="12700">
            <a:solidFill>
              <a:schemeClr val="tx1"/>
            </a:solidFill>
            <a:round/>
            <a:headEnd/>
            <a:tailEnd/>
          </a:ln>
        </p:spPr>
        <p:txBody>
          <a:bodyPr wrap="none" anchor="ctr"/>
          <a:lstStyle/>
          <a:p>
            <a:pPr algn="ctr" defTabSz="914400" eaLnBrk="0" hangingPunct="0"/>
            <a:endParaRPr lang="en-US">
              <a:solidFill>
                <a:prstClr val="black"/>
              </a:solidFill>
              <a:latin typeface="Calibri"/>
            </a:endParaRPr>
          </a:p>
        </p:txBody>
      </p:sp>
      <p:sp>
        <p:nvSpPr>
          <p:cNvPr id="40993" name="Oval 3"/>
          <p:cNvSpPr>
            <a:spLocks noChangeArrowheads="1"/>
          </p:cNvSpPr>
          <p:nvPr/>
        </p:nvSpPr>
        <p:spPr bwMode="auto">
          <a:xfrm>
            <a:off x="4566349" y="5087327"/>
            <a:ext cx="310444" cy="395287"/>
          </a:xfrm>
          <a:prstGeom prst="ellipse">
            <a:avLst/>
          </a:prstGeom>
          <a:solidFill>
            <a:srgbClr val="EDB7A5"/>
          </a:solidFill>
          <a:ln w="12700">
            <a:solidFill>
              <a:schemeClr val="tx1"/>
            </a:solidFill>
            <a:round/>
            <a:headEnd/>
            <a:tailEnd/>
          </a:ln>
        </p:spPr>
        <p:txBody>
          <a:bodyPr wrap="none" anchor="ctr"/>
          <a:lstStyle/>
          <a:p>
            <a:pPr algn="ctr" defTabSz="914400" eaLnBrk="0" hangingPunct="0"/>
            <a:endParaRPr lang="en-US">
              <a:solidFill>
                <a:prstClr val="black"/>
              </a:solidFill>
              <a:latin typeface="Calibri"/>
            </a:endParaRPr>
          </a:p>
        </p:txBody>
      </p:sp>
      <p:sp>
        <p:nvSpPr>
          <p:cNvPr id="47" name="Oval 3"/>
          <p:cNvSpPr>
            <a:spLocks noChangeArrowheads="1"/>
          </p:cNvSpPr>
          <p:nvPr/>
        </p:nvSpPr>
        <p:spPr bwMode="auto">
          <a:xfrm>
            <a:off x="5527315" y="5590559"/>
            <a:ext cx="311856" cy="395288"/>
          </a:xfrm>
          <a:prstGeom prst="ellipse">
            <a:avLst/>
          </a:prstGeom>
          <a:solidFill>
            <a:srgbClr val="0000FF"/>
          </a:solidFill>
          <a:ln w="12700">
            <a:solidFill>
              <a:schemeClr val="tx1"/>
            </a:solidFill>
            <a:round/>
            <a:headEnd/>
            <a:tailEnd/>
          </a:ln>
        </p:spPr>
        <p:txBody>
          <a:bodyPr wrap="none" anchor="ctr"/>
          <a:lstStyle/>
          <a:p>
            <a:pPr algn="ctr" defTabSz="914400" eaLnBrk="0" hangingPunct="0">
              <a:defRPr/>
            </a:pPr>
            <a:endParaRPr lang="en-US">
              <a:solidFill>
                <a:prstClr val="black"/>
              </a:solidFill>
              <a:latin typeface="Arial" pitchFamily="34" charset="0"/>
            </a:endParaRPr>
          </a:p>
        </p:txBody>
      </p:sp>
      <p:sp>
        <p:nvSpPr>
          <p:cNvPr id="48" name="Oval 3"/>
          <p:cNvSpPr>
            <a:spLocks noChangeArrowheads="1"/>
          </p:cNvSpPr>
          <p:nvPr/>
        </p:nvSpPr>
        <p:spPr bwMode="auto">
          <a:xfrm>
            <a:off x="5635971" y="5025413"/>
            <a:ext cx="311855" cy="396875"/>
          </a:xfrm>
          <a:prstGeom prst="ellipse">
            <a:avLst/>
          </a:prstGeom>
          <a:solidFill>
            <a:srgbClr val="0000FF"/>
          </a:solidFill>
          <a:ln w="12700">
            <a:solidFill>
              <a:schemeClr val="tx1"/>
            </a:solidFill>
            <a:round/>
            <a:headEnd/>
            <a:tailEnd/>
          </a:ln>
        </p:spPr>
        <p:txBody>
          <a:bodyPr wrap="none" anchor="ctr"/>
          <a:lstStyle/>
          <a:p>
            <a:pPr algn="ctr" defTabSz="914400" eaLnBrk="0" hangingPunct="0">
              <a:defRPr/>
            </a:pPr>
            <a:endParaRPr lang="en-US">
              <a:solidFill>
                <a:prstClr val="black"/>
              </a:solidFill>
              <a:latin typeface="Arial" pitchFamily="34" charset="0"/>
            </a:endParaRPr>
          </a:p>
        </p:txBody>
      </p:sp>
      <p:sp>
        <p:nvSpPr>
          <p:cNvPr id="40996" name="Oval 3"/>
          <p:cNvSpPr>
            <a:spLocks noChangeArrowheads="1"/>
          </p:cNvSpPr>
          <p:nvPr/>
        </p:nvSpPr>
        <p:spPr bwMode="auto">
          <a:xfrm>
            <a:off x="4823177" y="4766649"/>
            <a:ext cx="311855" cy="396875"/>
          </a:xfrm>
          <a:prstGeom prst="ellipse">
            <a:avLst/>
          </a:prstGeom>
          <a:solidFill>
            <a:srgbClr val="EDB7A5"/>
          </a:solidFill>
          <a:ln w="12700">
            <a:solidFill>
              <a:schemeClr val="tx1"/>
            </a:solidFill>
            <a:round/>
            <a:headEnd/>
            <a:tailEnd/>
          </a:ln>
        </p:spPr>
        <p:txBody>
          <a:bodyPr wrap="none" anchor="ctr"/>
          <a:lstStyle/>
          <a:p>
            <a:pPr algn="ctr" defTabSz="914400" eaLnBrk="0" hangingPunct="0"/>
            <a:r>
              <a:rPr lang="en-US" sz="3200" b="1" dirty="0">
                <a:solidFill>
                  <a:prstClr val="black"/>
                </a:solidFill>
                <a:latin typeface="Calibri"/>
              </a:rPr>
              <a:t>+</a:t>
            </a:r>
          </a:p>
        </p:txBody>
      </p:sp>
      <p:sp>
        <p:nvSpPr>
          <p:cNvPr id="40997" name="Oval 3"/>
          <p:cNvSpPr>
            <a:spLocks noChangeArrowheads="1"/>
          </p:cNvSpPr>
          <p:nvPr/>
        </p:nvSpPr>
        <p:spPr bwMode="auto">
          <a:xfrm>
            <a:off x="5147733" y="4782527"/>
            <a:ext cx="311855" cy="395287"/>
          </a:xfrm>
          <a:prstGeom prst="ellipse">
            <a:avLst/>
          </a:prstGeom>
          <a:solidFill>
            <a:srgbClr val="EDB7A5"/>
          </a:solidFill>
          <a:ln w="12700">
            <a:solidFill>
              <a:schemeClr val="tx1"/>
            </a:solidFill>
            <a:round/>
            <a:headEnd/>
            <a:tailEnd/>
          </a:ln>
        </p:spPr>
        <p:txBody>
          <a:bodyPr wrap="none" anchor="ctr"/>
          <a:lstStyle/>
          <a:p>
            <a:pPr algn="ctr" defTabSz="914400" eaLnBrk="0" hangingPunct="0"/>
            <a:endParaRPr lang="en-US">
              <a:solidFill>
                <a:prstClr val="black"/>
              </a:solidFill>
              <a:latin typeface="Calibri"/>
            </a:endParaRPr>
          </a:p>
        </p:txBody>
      </p:sp>
      <p:sp>
        <p:nvSpPr>
          <p:cNvPr id="40998" name="Oval 3"/>
          <p:cNvSpPr>
            <a:spLocks noChangeArrowheads="1"/>
          </p:cNvSpPr>
          <p:nvPr/>
        </p:nvSpPr>
        <p:spPr bwMode="auto">
          <a:xfrm>
            <a:off x="4796359" y="5681049"/>
            <a:ext cx="310444" cy="396875"/>
          </a:xfrm>
          <a:prstGeom prst="ellipse">
            <a:avLst/>
          </a:prstGeom>
          <a:solidFill>
            <a:srgbClr val="EDB7A5"/>
          </a:solidFill>
          <a:ln w="12700">
            <a:solidFill>
              <a:schemeClr val="tx1"/>
            </a:solidFill>
            <a:round/>
            <a:headEnd/>
            <a:tailEnd/>
          </a:ln>
        </p:spPr>
        <p:txBody>
          <a:bodyPr wrap="none" anchor="ctr"/>
          <a:lstStyle/>
          <a:p>
            <a:pPr algn="ctr" defTabSz="914400" eaLnBrk="0" hangingPunct="0"/>
            <a:endParaRPr lang="en-US">
              <a:solidFill>
                <a:prstClr val="black"/>
              </a:solidFill>
              <a:latin typeface="Calibri"/>
            </a:endParaRPr>
          </a:p>
        </p:txBody>
      </p:sp>
      <p:sp>
        <p:nvSpPr>
          <p:cNvPr id="40999" name="TextBox 51"/>
          <p:cNvSpPr txBox="1">
            <a:spLocks noChangeArrowheads="1"/>
          </p:cNvSpPr>
          <p:nvPr/>
        </p:nvSpPr>
        <p:spPr bwMode="auto">
          <a:xfrm>
            <a:off x="6179967" y="4740275"/>
            <a:ext cx="2070098" cy="461665"/>
          </a:xfrm>
          <a:prstGeom prst="rect">
            <a:avLst/>
          </a:prstGeom>
          <a:noFill/>
          <a:ln w="9525">
            <a:noFill/>
            <a:miter lim="800000"/>
            <a:headEnd/>
            <a:tailEnd/>
          </a:ln>
        </p:spPr>
        <p:txBody>
          <a:bodyPr wrap="none">
            <a:spAutoFit/>
          </a:bodyPr>
          <a:lstStyle/>
          <a:p>
            <a:pPr algn="ctr" defTabSz="914400" eaLnBrk="0" hangingPunct="0"/>
            <a:r>
              <a:rPr lang="en-US" sz="2400" dirty="0">
                <a:solidFill>
                  <a:prstClr val="black"/>
                </a:solidFill>
                <a:latin typeface="Calibri"/>
              </a:rPr>
              <a:t>False neg rate?</a:t>
            </a:r>
          </a:p>
        </p:txBody>
      </p:sp>
      <p:sp>
        <p:nvSpPr>
          <p:cNvPr id="41000" name="TextBox 52"/>
          <p:cNvSpPr txBox="1">
            <a:spLocks noChangeArrowheads="1"/>
          </p:cNvSpPr>
          <p:nvPr/>
        </p:nvSpPr>
        <p:spPr bwMode="auto">
          <a:xfrm>
            <a:off x="6103207" y="4221164"/>
            <a:ext cx="2569333" cy="461665"/>
          </a:xfrm>
          <a:prstGeom prst="rect">
            <a:avLst/>
          </a:prstGeom>
          <a:noFill/>
          <a:ln w="9525">
            <a:noFill/>
            <a:miter lim="800000"/>
            <a:headEnd/>
            <a:tailEnd/>
          </a:ln>
        </p:spPr>
        <p:txBody>
          <a:bodyPr wrap="none">
            <a:spAutoFit/>
          </a:bodyPr>
          <a:lstStyle/>
          <a:p>
            <a:pPr algn="ctr" defTabSz="914400" eaLnBrk="0" hangingPunct="0"/>
            <a:r>
              <a:rPr lang="en-US" sz="2400" dirty="0">
                <a:solidFill>
                  <a:prstClr val="black"/>
                </a:solidFill>
                <a:latin typeface="Calibri"/>
              </a:rPr>
              <a:t>Identification rate?</a:t>
            </a:r>
          </a:p>
        </p:txBody>
      </p:sp>
      <p:sp>
        <p:nvSpPr>
          <p:cNvPr id="42" name="Oval 3"/>
          <p:cNvSpPr>
            <a:spLocks noChangeArrowheads="1"/>
          </p:cNvSpPr>
          <p:nvPr/>
        </p:nvSpPr>
        <p:spPr bwMode="auto">
          <a:xfrm flipH="1">
            <a:off x="5181606" y="4114801"/>
            <a:ext cx="345723" cy="396875"/>
          </a:xfrm>
          <a:prstGeom prst="ellipse">
            <a:avLst/>
          </a:prstGeom>
          <a:solidFill>
            <a:srgbClr val="0000FF"/>
          </a:solidFill>
          <a:ln w="12700">
            <a:solidFill>
              <a:schemeClr val="tx1"/>
            </a:solidFill>
            <a:round/>
            <a:headEnd/>
            <a:tailEnd/>
          </a:ln>
        </p:spPr>
        <p:txBody>
          <a:bodyPr wrap="none" anchor="ctr"/>
          <a:lstStyle/>
          <a:p>
            <a:pPr algn="ctr" defTabSz="914400" eaLnBrk="0" hangingPunct="0"/>
            <a:r>
              <a:rPr lang="en-US" sz="3200" b="1" dirty="0">
                <a:solidFill>
                  <a:prstClr val="black"/>
                </a:solidFill>
                <a:latin typeface="Calibri"/>
              </a:rPr>
              <a:t>+</a:t>
            </a:r>
          </a:p>
        </p:txBody>
      </p:sp>
      <p:sp>
        <p:nvSpPr>
          <p:cNvPr id="44" name="Oval 3"/>
          <p:cNvSpPr>
            <a:spLocks noChangeArrowheads="1"/>
          </p:cNvSpPr>
          <p:nvPr/>
        </p:nvSpPr>
        <p:spPr bwMode="auto">
          <a:xfrm>
            <a:off x="5486406" y="3352801"/>
            <a:ext cx="311855" cy="396875"/>
          </a:xfrm>
          <a:prstGeom prst="ellipse">
            <a:avLst/>
          </a:prstGeom>
          <a:solidFill>
            <a:srgbClr val="0000FF"/>
          </a:solidFill>
          <a:ln w="12700">
            <a:solidFill>
              <a:schemeClr val="tx1"/>
            </a:solidFill>
            <a:round/>
            <a:headEnd/>
            <a:tailEnd/>
          </a:ln>
        </p:spPr>
        <p:txBody>
          <a:bodyPr wrap="none" anchor="ctr"/>
          <a:lstStyle/>
          <a:p>
            <a:pPr algn="ctr" defTabSz="914400" eaLnBrk="0" hangingPunct="0"/>
            <a:r>
              <a:rPr lang="en-US" sz="3200" b="1" dirty="0">
                <a:solidFill>
                  <a:prstClr val="black"/>
                </a:solidFill>
                <a:latin typeface="Calibri"/>
              </a:rPr>
              <a:t>+</a:t>
            </a:r>
          </a:p>
        </p:txBody>
      </p:sp>
    </p:spTree>
    <p:extLst>
      <p:ext uri="{BB962C8B-B14F-4D97-AF65-F5344CB8AC3E}">
        <p14:creationId xmlns:p14="http://schemas.microsoft.com/office/powerpoint/2010/main" val="272249036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915" y="1176380"/>
            <a:ext cx="8721321" cy="471443"/>
          </a:xfrm>
        </p:spPr>
        <p:txBody>
          <a:bodyPr>
            <a:normAutofit/>
          </a:bodyPr>
          <a:lstStyle/>
          <a:p>
            <a:r>
              <a:rPr lang="en-US" dirty="0"/>
              <a:t>Pre- </a:t>
            </a:r>
            <a:r>
              <a:rPr lang="en-US" dirty="0" err="1"/>
              <a:t>vs</a:t>
            </a:r>
            <a:r>
              <a:rPr lang="en-US" dirty="0"/>
              <a:t> post-treatment nodal status impact on </a:t>
            </a:r>
            <a:r>
              <a:rPr lang="en-US" dirty="0" smtClean="0"/>
              <a:t>LRR</a:t>
            </a:r>
            <a:endParaRPr lang="en-US" dirty="0"/>
          </a:p>
        </p:txBody>
      </p:sp>
      <p:sp>
        <p:nvSpPr>
          <p:cNvPr id="16" name="TextBox 15"/>
          <p:cNvSpPr txBox="1"/>
          <p:nvPr/>
        </p:nvSpPr>
        <p:spPr>
          <a:xfrm>
            <a:off x="1300206" y="6406570"/>
            <a:ext cx="1633781" cy="246221"/>
          </a:xfrm>
          <a:prstGeom prst="rect">
            <a:avLst/>
          </a:prstGeom>
          <a:noFill/>
        </p:spPr>
        <p:txBody>
          <a:bodyPr wrap="none" rtlCol="0">
            <a:spAutoFit/>
          </a:bodyPr>
          <a:lstStyle/>
          <a:p>
            <a:pPr algn="ctr" defTabSz="914400"/>
            <a:r>
              <a:rPr lang="en-US" sz="1000" dirty="0" err="1">
                <a:solidFill>
                  <a:prstClr val="black"/>
                </a:solidFill>
                <a:latin typeface="Calibri"/>
              </a:rPr>
              <a:t>Mamounas</a:t>
            </a:r>
            <a:r>
              <a:rPr lang="en-US" sz="1000" dirty="0">
                <a:solidFill>
                  <a:prstClr val="black"/>
                </a:solidFill>
                <a:latin typeface="Calibri"/>
              </a:rPr>
              <a:t> E et al JCO 2012</a:t>
            </a:r>
          </a:p>
        </p:txBody>
      </p:sp>
      <p:grpSp>
        <p:nvGrpSpPr>
          <p:cNvPr id="8" name="Group 7"/>
          <p:cNvGrpSpPr/>
          <p:nvPr/>
        </p:nvGrpSpPr>
        <p:grpSpPr>
          <a:xfrm>
            <a:off x="1023393" y="1895935"/>
            <a:ext cx="7097213" cy="4208989"/>
            <a:chOff x="636876" y="1569521"/>
            <a:chExt cx="7999182" cy="4743900"/>
          </a:xfrm>
        </p:grpSpPr>
        <p:pic>
          <p:nvPicPr>
            <p:cNvPr id="5" name="Picture 2"/>
            <p:cNvPicPr>
              <a:picLocks noChangeAspect="1" noChangeArrowheads="1"/>
            </p:cNvPicPr>
            <p:nvPr/>
          </p:nvPicPr>
          <p:blipFill rotWithShape="1">
            <a:blip r:embed="rId3" cstate="print"/>
            <a:srcRect r="5324"/>
            <a:stretch/>
          </p:blipFill>
          <p:spPr bwMode="auto">
            <a:xfrm>
              <a:off x="1011666" y="1978568"/>
              <a:ext cx="5020835" cy="4334853"/>
            </a:xfrm>
            <a:prstGeom prst="rect">
              <a:avLst/>
            </a:prstGeom>
            <a:noFill/>
            <a:ln w="9525">
              <a:noFill/>
              <a:miter lim="800000"/>
              <a:headEnd/>
              <a:tailEnd/>
            </a:ln>
          </p:spPr>
        </p:pic>
        <p:sp>
          <p:nvSpPr>
            <p:cNvPr id="6" name="TextBox 5"/>
            <p:cNvSpPr txBox="1"/>
            <p:nvPr/>
          </p:nvSpPr>
          <p:spPr>
            <a:xfrm>
              <a:off x="636876" y="1569521"/>
              <a:ext cx="2297111" cy="523220"/>
            </a:xfrm>
            <a:prstGeom prst="rect">
              <a:avLst/>
            </a:prstGeom>
            <a:noFill/>
          </p:spPr>
          <p:txBody>
            <a:bodyPr wrap="none" rtlCol="0">
              <a:spAutoFit/>
            </a:bodyPr>
            <a:lstStyle/>
            <a:p>
              <a:pPr defTabSz="914400"/>
              <a:r>
                <a:rPr lang="en-US" sz="1400" dirty="0" smtClean="0">
                  <a:solidFill>
                    <a:srgbClr val="1F497D"/>
                  </a:solidFill>
                  <a:latin typeface="Calibri"/>
                </a:rPr>
                <a:t>NSABP </a:t>
              </a:r>
              <a:r>
                <a:rPr lang="en-US" sz="1400" dirty="0">
                  <a:solidFill>
                    <a:srgbClr val="1F497D"/>
                  </a:solidFill>
                  <a:latin typeface="Calibri"/>
                </a:rPr>
                <a:t>B-18 (AC)/B-27 (AC-T)</a:t>
              </a:r>
              <a:br>
                <a:rPr lang="en-US" sz="1400" dirty="0">
                  <a:solidFill>
                    <a:srgbClr val="1F497D"/>
                  </a:solidFill>
                  <a:latin typeface="Calibri"/>
                </a:rPr>
              </a:br>
              <a:endParaRPr lang="en-US" sz="1400" dirty="0">
                <a:solidFill>
                  <a:prstClr val="black"/>
                </a:solidFill>
                <a:latin typeface="Calibri"/>
              </a:endParaRPr>
            </a:p>
          </p:txBody>
        </p:sp>
        <p:sp>
          <p:nvSpPr>
            <p:cNvPr id="7" name="TextBox 6"/>
            <p:cNvSpPr txBox="1"/>
            <p:nvPr/>
          </p:nvSpPr>
          <p:spPr>
            <a:xfrm>
              <a:off x="6019800" y="2286001"/>
              <a:ext cx="2157365" cy="381580"/>
            </a:xfrm>
            <a:prstGeom prst="rect">
              <a:avLst/>
            </a:prstGeom>
            <a:noFill/>
          </p:spPr>
          <p:txBody>
            <a:bodyPr wrap="none" rtlCol="0">
              <a:spAutoFit/>
            </a:bodyPr>
            <a:lstStyle/>
            <a:p>
              <a:pPr defTabSz="914400"/>
              <a:r>
                <a:rPr lang="en-US" sz="1600" dirty="0" err="1">
                  <a:solidFill>
                    <a:prstClr val="black"/>
                  </a:solidFill>
                  <a:latin typeface="Calibri"/>
                </a:rPr>
                <a:t>cN</a:t>
              </a:r>
              <a:r>
                <a:rPr lang="en-US" sz="1600" dirty="0">
                  <a:solidFill>
                    <a:prstClr val="black"/>
                  </a:solidFill>
                  <a:latin typeface="Calibri"/>
                </a:rPr>
                <a:t>+ </a:t>
              </a:r>
              <a:r>
                <a:rPr lang="en-US" sz="1600" dirty="0" err="1">
                  <a:solidFill>
                    <a:prstClr val="black"/>
                  </a:solidFill>
                  <a:latin typeface="Calibri"/>
                </a:rPr>
                <a:t>ypN</a:t>
              </a:r>
              <a:r>
                <a:rPr lang="en-US" sz="1600" dirty="0">
                  <a:solidFill>
                    <a:prstClr val="black"/>
                  </a:solidFill>
                  <a:latin typeface="Calibri"/>
                </a:rPr>
                <a:t>+   LLR &gt;25%</a:t>
              </a:r>
            </a:p>
          </p:txBody>
        </p:sp>
        <p:sp>
          <p:nvSpPr>
            <p:cNvPr id="12" name="TextBox 11"/>
            <p:cNvSpPr txBox="1"/>
            <p:nvPr/>
          </p:nvSpPr>
          <p:spPr>
            <a:xfrm>
              <a:off x="6096000" y="4800600"/>
              <a:ext cx="2415302" cy="381580"/>
            </a:xfrm>
            <a:prstGeom prst="rect">
              <a:avLst/>
            </a:prstGeom>
            <a:noFill/>
          </p:spPr>
          <p:txBody>
            <a:bodyPr wrap="square" rtlCol="0">
              <a:spAutoFit/>
            </a:bodyPr>
            <a:lstStyle/>
            <a:p>
              <a:pPr defTabSz="914400"/>
              <a:r>
                <a:rPr lang="en-US" sz="1600" dirty="0" err="1">
                  <a:solidFill>
                    <a:prstClr val="black"/>
                  </a:solidFill>
                  <a:latin typeface="Calibri"/>
                </a:rPr>
                <a:t>cN</a:t>
              </a:r>
              <a:r>
                <a:rPr lang="en-US" sz="1600" dirty="0">
                  <a:solidFill>
                    <a:prstClr val="black"/>
                  </a:solidFill>
                  <a:latin typeface="Calibri"/>
                </a:rPr>
                <a:t>+ </a:t>
              </a:r>
              <a:r>
                <a:rPr lang="en-US" sz="1600" dirty="0" err="1">
                  <a:solidFill>
                    <a:prstClr val="black"/>
                  </a:solidFill>
                  <a:latin typeface="Calibri"/>
                </a:rPr>
                <a:t>ypN</a:t>
              </a:r>
              <a:r>
                <a:rPr lang="en-US" sz="1600" dirty="0">
                  <a:solidFill>
                    <a:prstClr val="black"/>
                  </a:solidFill>
                  <a:latin typeface="Calibri"/>
                </a:rPr>
                <a:t>-  breast </a:t>
              </a:r>
              <a:r>
                <a:rPr lang="en-US" sz="1600" dirty="0" err="1">
                  <a:solidFill>
                    <a:prstClr val="black"/>
                  </a:solidFill>
                  <a:latin typeface="Calibri"/>
                </a:rPr>
                <a:t>pCR</a:t>
              </a:r>
              <a:r>
                <a:rPr lang="en-US" sz="1600" dirty="0">
                  <a:solidFill>
                    <a:prstClr val="black"/>
                  </a:solidFill>
                  <a:latin typeface="Calibri"/>
                </a:rPr>
                <a:t>  </a:t>
              </a:r>
            </a:p>
          </p:txBody>
        </p:sp>
        <p:sp>
          <p:nvSpPr>
            <p:cNvPr id="18" name="TextBox 17"/>
            <p:cNvSpPr txBox="1"/>
            <p:nvPr/>
          </p:nvSpPr>
          <p:spPr>
            <a:xfrm>
              <a:off x="6096006" y="3657600"/>
              <a:ext cx="2540052" cy="381580"/>
            </a:xfrm>
            <a:prstGeom prst="rect">
              <a:avLst/>
            </a:prstGeom>
            <a:noFill/>
          </p:spPr>
          <p:txBody>
            <a:bodyPr wrap="none" rtlCol="0">
              <a:spAutoFit/>
            </a:bodyPr>
            <a:lstStyle/>
            <a:p>
              <a:pPr defTabSz="914400"/>
              <a:r>
                <a:rPr lang="en-US" sz="1600" dirty="0" err="1">
                  <a:solidFill>
                    <a:prstClr val="black"/>
                  </a:solidFill>
                  <a:latin typeface="Calibri"/>
                </a:rPr>
                <a:t>cN</a:t>
              </a:r>
              <a:r>
                <a:rPr lang="en-US" sz="1600" dirty="0">
                  <a:solidFill>
                    <a:prstClr val="black"/>
                  </a:solidFill>
                  <a:latin typeface="Calibri"/>
                </a:rPr>
                <a:t>+ </a:t>
              </a:r>
              <a:r>
                <a:rPr lang="en-US" sz="1600" dirty="0" err="1">
                  <a:solidFill>
                    <a:prstClr val="black"/>
                  </a:solidFill>
                  <a:latin typeface="Calibri"/>
                </a:rPr>
                <a:t>ypN</a:t>
              </a:r>
              <a:r>
                <a:rPr lang="en-US" sz="1600" dirty="0">
                  <a:solidFill>
                    <a:prstClr val="black"/>
                  </a:solidFill>
                  <a:latin typeface="Calibri"/>
                </a:rPr>
                <a:t>-   no breast </a:t>
              </a:r>
              <a:r>
                <a:rPr lang="en-US" sz="1600" dirty="0" err="1">
                  <a:solidFill>
                    <a:prstClr val="black"/>
                  </a:solidFill>
                  <a:latin typeface="Calibri"/>
                </a:rPr>
                <a:t>pCR</a:t>
              </a:r>
              <a:endParaRPr lang="en-US" sz="1600" dirty="0">
                <a:solidFill>
                  <a:prstClr val="black"/>
                </a:solidFill>
                <a:latin typeface="Calibri"/>
              </a:endParaRPr>
            </a:p>
          </p:txBody>
        </p:sp>
        <p:sp>
          <p:nvSpPr>
            <p:cNvPr id="3" name="Oval 2"/>
            <p:cNvSpPr/>
            <p:nvPr/>
          </p:nvSpPr>
          <p:spPr>
            <a:xfrm>
              <a:off x="5822462" y="2051537"/>
              <a:ext cx="2688840" cy="840155"/>
            </a:xfrm>
            <a:prstGeom prst="ellipse">
              <a:avLst/>
            </a:prstGeom>
            <a:noFill/>
            <a:ln w="28575" cmpd="sng">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9046043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2"/>
          <p:cNvSpPr>
            <a:spLocks noGrp="1" noChangeArrowheads="1"/>
          </p:cNvSpPr>
          <p:nvPr>
            <p:ph type="title"/>
          </p:nvPr>
        </p:nvSpPr>
        <p:spPr>
          <a:xfrm>
            <a:off x="198915" y="1199646"/>
            <a:ext cx="8721321" cy="483888"/>
          </a:xfrm>
        </p:spPr>
        <p:txBody>
          <a:bodyPr>
            <a:normAutofit/>
          </a:bodyPr>
          <a:lstStyle/>
          <a:p>
            <a:pPr eaLnBrk="1" hangingPunct="1"/>
            <a:r>
              <a:rPr lang="en-US" dirty="0">
                <a:cs typeface="Arial" charset="0"/>
              </a:rPr>
              <a:t>ACOSOG Z1071</a:t>
            </a:r>
          </a:p>
        </p:txBody>
      </p:sp>
      <p:sp>
        <p:nvSpPr>
          <p:cNvPr id="156676" name="Text Box 5"/>
          <p:cNvSpPr txBox="1">
            <a:spLocks noChangeArrowheads="1"/>
          </p:cNvSpPr>
          <p:nvPr/>
        </p:nvSpPr>
        <p:spPr bwMode="auto">
          <a:xfrm>
            <a:off x="1065959" y="6457334"/>
            <a:ext cx="212816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sz="4800" b="1">
                <a:solidFill>
                  <a:schemeClr val="tx1"/>
                </a:solidFill>
                <a:latin typeface="Arial" charset="0"/>
                <a:ea typeface="ＭＳ Ｐゴシック" charset="0"/>
                <a:cs typeface="ＭＳ Ｐゴシック" charset="0"/>
              </a:defRPr>
            </a:lvl1pPr>
            <a:lvl2pPr marL="742950" indent="-285750" eaLnBrk="0" hangingPunct="0">
              <a:defRPr sz="4800" b="1">
                <a:solidFill>
                  <a:schemeClr val="tx1"/>
                </a:solidFill>
                <a:latin typeface="Arial" charset="0"/>
                <a:ea typeface="ＭＳ Ｐゴシック" charset="0"/>
              </a:defRPr>
            </a:lvl2pPr>
            <a:lvl3pPr marL="1143000" indent="-228600" eaLnBrk="0" hangingPunct="0">
              <a:defRPr sz="4800" b="1">
                <a:solidFill>
                  <a:schemeClr val="tx1"/>
                </a:solidFill>
                <a:latin typeface="Arial" charset="0"/>
                <a:ea typeface="ＭＳ Ｐゴシック" charset="0"/>
              </a:defRPr>
            </a:lvl3pPr>
            <a:lvl4pPr marL="1600200" indent="-228600" eaLnBrk="0" hangingPunct="0">
              <a:defRPr sz="4800" b="1">
                <a:solidFill>
                  <a:schemeClr val="tx1"/>
                </a:solidFill>
                <a:latin typeface="Arial" charset="0"/>
                <a:ea typeface="ＭＳ Ｐゴシック" charset="0"/>
              </a:defRPr>
            </a:lvl4pPr>
            <a:lvl5pPr marL="2057400" indent="-228600" eaLnBrk="0" hangingPunct="0">
              <a:defRPr sz="4800" b="1">
                <a:solidFill>
                  <a:schemeClr val="tx1"/>
                </a:solidFill>
                <a:latin typeface="Arial" charset="0"/>
                <a:ea typeface="ＭＳ Ｐゴシック" charset="0"/>
              </a:defRPr>
            </a:lvl5pPr>
            <a:lvl6pPr marL="2514600" indent="-228600" eaLnBrk="0" fontAlgn="base" hangingPunct="0">
              <a:spcBef>
                <a:spcPct val="0"/>
              </a:spcBef>
              <a:spcAft>
                <a:spcPct val="0"/>
              </a:spcAft>
              <a:defRPr sz="4800" b="1">
                <a:solidFill>
                  <a:schemeClr val="tx1"/>
                </a:solidFill>
                <a:latin typeface="Arial" charset="0"/>
                <a:ea typeface="ＭＳ Ｐゴシック" charset="0"/>
              </a:defRPr>
            </a:lvl6pPr>
            <a:lvl7pPr marL="2971800" indent="-228600" eaLnBrk="0" fontAlgn="base" hangingPunct="0">
              <a:spcBef>
                <a:spcPct val="0"/>
              </a:spcBef>
              <a:spcAft>
                <a:spcPct val="0"/>
              </a:spcAft>
              <a:defRPr sz="4800" b="1">
                <a:solidFill>
                  <a:schemeClr val="tx1"/>
                </a:solidFill>
                <a:latin typeface="Arial" charset="0"/>
                <a:ea typeface="ＭＳ Ｐゴシック" charset="0"/>
              </a:defRPr>
            </a:lvl7pPr>
            <a:lvl8pPr marL="3429000" indent="-228600" eaLnBrk="0" fontAlgn="base" hangingPunct="0">
              <a:spcBef>
                <a:spcPct val="0"/>
              </a:spcBef>
              <a:spcAft>
                <a:spcPct val="0"/>
              </a:spcAft>
              <a:defRPr sz="4800" b="1">
                <a:solidFill>
                  <a:schemeClr val="tx1"/>
                </a:solidFill>
                <a:latin typeface="Arial" charset="0"/>
                <a:ea typeface="ＭＳ Ｐゴシック" charset="0"/>
              </a:defRPr>
            </a:lvl8pPr>
            <a:lvl9pPr marL="3886200" indent="-228600" eaLnBrk="0" fontAlgn="base" hangingPunct="0">
              <a:spcBef>
                <a:spcPct val="0"/>
              </a:spcBef>
              <a:spcAft>
                <a:spcPct val="0"/>
              </a:spcAft>
              <a:defRPr sz="4800" b="1">
                <a:solidFill>
                  <a:schemeClr val="tx1"/>
                </a:solidFill>
                <a:latin typeface="Arial" charset="0"/>
                <a:ea typeface="ＭＳ Ｐゴシック" charset="0"/>
              </a:defRPr>
            </a:lvl9pPr>
          </a:lstStyle>
          <a:p>
            <a:pPr algn="ctr" defTabSz="914400" fontAlgn="base">
              <a:spcBef>
                <a:spcPct val="0"/>
              </a:spcBef>
              <a:spcAft>
                <a:spcPct val="0"/>
              </a:spcAft>
            </a:pPr>
            <a:r>
              <a:rPr lang="en-US" sz="1000" b="0" dirty="0" err="1">
                <a:solidFill>
                  <a:srgbClr val="1F497D"/>
                </a:solidFill>
                <a:latin typeface="Calibri"/>
                <a:cs typeface="Calibri"/>
              </a:rPr>
              <a:t>Boughey</a:t>
            </a:r>
            <a:r>
              <a:rPr lang="en-US" sz="1000" b="0" dirty="0">
                <a:solidFill>
                  <a:srgbClr val="1F497D"/>
                </a:solidFill>
                <a:latin typeface="Calibri"/>
                <a:cs typeface="Calibri"/>
              </a:rPr>
              <a:t> JC, JAMA </a:t>
            </a:r>
            <a:r>
              <a:rPr lang="en-US" sz="1000" b="0" dirty="0" smtClean="0">
                <a:solidFill>
                  <a:srgbClr val="1F497D"/>
                </a:solidFill>
                <a:latin typeface="Calibri"/>
                <a:cs typeface="Calibri"/>
              </a:rPr>
              <a:t>2013</a:t>
            </a:r>
            <a:endParaRPr lang="en-US" sz="1000" b="0" dirty="0">
              <a:solidFill>
                <a:srgbClr val="1F497D"/>
              </a:solidFill>
              <a:latin typeface="Calibri"/>
              <a:cs typeface="Calibri"/>
            </a:endParaRPr>
          </a:p>
        </p:txBody>
      </p:sp>
      <p:grpSp>
        <p:nvGrpSpPr>
          <p:cNvPr id="4" name="Group 3"/>
          <p:cNvGrpSpPr/>
          <p:nvPr/>
        </p:nvGrpSpPr>
        <p:grpSpPr>
          <a:xfrm>
            <a:off x="3390025" y="2022708"/>
            <a:ext cx="2363950" cy="4146554"/>
            <a:chOff x="3057525" y="1265241"/>
            <a:chExt cx="3013083" cy="5285184"/>
          </a:xfrm>
        </p:grpSpPr>
        <p:sp>
          <p:nvSpPr>
            <p:cNvPr id="24" name="Rounded Rectangle 23"/>
            <p:cNvSpPr/>
            <p:nvPr/>
          </p:nvSpPr>
          <p:spPr>
            <a:xfrm>
              <a:off x="3071813" y="1265241"/>
              <a:ext cx="2989262" cy="534987"/>
            </a:xfrm>
            <a:prstGeom prst="roundRect">
              <a:avLst/>
            </a:prstGeom>
            <a:solidFill>
              <a:schemeClr val="tx2">
                <a:lumMod val="20000"/>
                <a:lumOff val="80000"/>
              </a:schemeClr>
            </a:solidFill>
            <a:ln w="38100">
              <a:solidFill>
                <a:srgbClr val="3366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sz="1400" dirty="0">
                <a:solidFill>
                  <a:prstClr val="white"/>
                </a:solidFill>
                <a:latin typeface="Calibri"/>
              </a:endParaRPr>
            </a:p>
          </p:txBody>
        </p:sp>
        <p:sp>
          <p:nvSpPr>
            <p:cNvPr id="30" name="Rounded Rectangle 29"/>
            <p:cNvSpPr/>
            <p:nvPr/>
          </p:nvSpPr>
          <p:spPr>
            <a:xfrm>
              <a:off x="3082933" y="4017966"/>
              <a:ext cx="2987675" cy="1137047"/>
            </a:xfrm>
            <a:prstGeom prst="roundRect">
              <a:avLst/>
            </a:prstGeom>
            <a:solidFill>
              <a:srgbClr val="C6D9F1"/>
            </a:solidFill>
            <a:ln w="38100">
              <a:solidFill>
                <a:srgbClr val="3366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sz="1400" dirty="0">
                <a:solidFill>
                  <a:prstClr val="white"/>
                </a:solidFill>
                <a:latin typeface="Calibri"/>
              </a:endParaRPr>
            </a:p>
          </p:txBody>
        </p:sp>
        <p:sp>
          <p:nvSpPr>
            <p:cNvPr id="31" name="Rounded Rectangle 30"/>
            <p:cNvSpPr/>
            <p:nvPr/>
          </p:nvSpPr>
          <p:spPr>
            <a:xfrm>
              <a:off x="3067054" y="5418140"/>
              <a:ext cx="2976560" cy="1132285"/>
            </a:xfrm>
            <a:prstGeom prst="roundRect">
              <a:avLst/>
            </a:prstGeom>
            <a:solidFill>
              <a:srgbClr val="C6D9F1"/>
            </a:solidFill>
            <a:ln w="38100">
              <a:solidFill>
                <a:srgbClr val="3366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sz="1400" dirty="0">
                <a:solidFill>
                  <a:prstClr val="white"/>
                </a:solidFill>
                <a:latin typeface="Calibri"/>
              </a:endParaRPr>
            </a:p>
          </p:txBody>
        </p:sp>
        <p:sp>
          <p:nvSpPr>
            <p:cNvPr id="39" name="Rounded Rectangle 38"/>
            <p:cNvSpPr/>
            <p:nvPr/>
          </p:nvSpPr>
          <p:spPr>
            <a:xfrm>
              <a:off x="3082933" y="2144713"/>
              <a:ext cx="2987675" cy="534987"/>
            </a:xfrm>
            <a:prstGeom prst="roundRect">
              <a:avLst/>
            </a:prstGeom>
            <a:solidFill>
              <a:schemeClr val="tx2">
                <a:lumMod val="20000"/>
                <a:lumOff val="80000"/>
              </a:schemeClr>
            </a:solidFill>
            <a:ln w="38100">
              <a:solidFill>
                <a:srgbClr val="3366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sz="1400" dirty="0">
                <a:solidFill>
                  <a:prstClr val="white"/>
                </a:solidFill>
                <a:latin typeface="Calibri"/>
              </a:endParaRPr>
            </a:p>
          </p:txBody>
        </p:sp>
        <p:sp>
          <p:nvSpPr>
            <p:cNvPr id="40" name="Rounded Rectangle 39"/>
            <p:cNvSpPr/>
            <p:nvPr/>
          </p:nvSpPr>
          <p:spPr>
            <a:xfrm>
              <a:off x="3082933" y="3048003"/>
              <a:ext cx="2987675" cy="534988"/>
            </a:xfrm>
            <a:prstGeom prst="roundRect">
              <a:avLst/>
            </a:prstGeom>
            <a:solidFill>
              <a:srgbClr val="C6D9F1"/>
            </a:solidFill>
            <a:ln w="38100">
              <a:solidFill>
                <a:srgbClr val="3366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sz="1400" dirty="0">
                <a:solidFill>
                  <a:prstClr val="white"/>
                </a:solidFill>
                <a:latin typeface="Calibri"/>
              </a:endParaRPr>
            </a:p>
          </p:txBody>
        </p:sp>
        <p:sp>
          <p:nvSpPr>
            <p:cNvPr id="156681" name="Rectangle 15"/>
            <p:cNvSpPr>
              <a:spLocks noChangeArrowheads="1"/>
            </p:cNvSpPr>
            <p:nvPr/>
          </p:nvSpPr>
          <p:spPr bwMode="auto">
            <a:xfrm>
              <a:off x="3057525" y="1322393"/>
              <a:ext cx="29860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914400" fontAlgn="base">
                <a:spcBef>
                  <a:spcPct val="0"/>
                </a:spcBef>
                <a:spcAft>
                  <a:spcPct val="0"/>
                </a:spcAft>
              </a:pPr>
              <a:r>
                <a:rPr lang="en-US">
                  <a:solidFill>
                    <a:srgbClr val="336666"/>
                  </a:solidFill>
                  <a:latin typeface="Arial" charset="0"/>
                  <a:cs typeface="Arial" charset="0"/>
                </a:rPr>
                <a:t>n = 663 cN1</a:t>
              </a:r>
            </a:p>
          </p:txBody>
        </p:sp>
        <p:sp>
          <p:nvSpPr>
            <p:cNvPr id="156682" name="Rectangle 15"/>
            <p:cNvSpPr>
              <a:spLocks noChangeArrowheads="1"/>
            </p:cNvSpPr>
            <p:nvPr/>
          </p:nvSpPr>
          <p:spPr bwMode="auto">
            <a:xfrm>
              <a:off x="3084521" y="2201867"/>
              <a:ext cx="2986087" cy="369332"/>
            </a:xfrm>
            <a:prstGeom prst="rect">
              <a:avLst/>
            </a:prstGeom>
            <a:noFill/>
            <a:ln>
              <a:noFill/>
            </a:ln>
            <a:extLst/>
          </p:spPr>
          <p:txBody>
            <a:bodyPr>
              <a:spAutoFit/>
            </a:bodyPr>
            <a:lstStyle/>
            <a:p>
              <a:pPr algn="ctr" defTabSz="914400" fontAlgn="base">
                <a:spcBef>
                  <a:spcPct val="0"/>
                </a:spcBef>
                <a:spcAft>
                  <a:spcPct val="0"/>
                </a:spcAft>
              </a:pPr>
              <a:r>
                <a:rPr lang="en-US" dirty="0">
                  <a:solidFill>
                    <a:srgbClr val="336666"/>
                  </a:solidFill>
                  <a:latin typeface="Arial" charset="0"/>
                  <a:cs typeface="Arial" charset="0"/>
                </a:rPr>
                <a:t>SN ID rate 95%</a:t>
              </a:r>
            </a:p>
          </p:txBody>
        </p:sp>
        <p:sp>
          <p:nvSpPr>
            <p:cNvPr id="156683" name="Rectangle 15"/>
            <p:cNvSpPr>
              <a:spLocks noChangeArrowheads="1"/>
            </p:cNvSpPr>
            <p:nvPr/>
          </p:nvSpPr>
          <p:spPr bwMode="auto">
            <a:xfrm>
              <a:off x="3084521" y="3090867"/>
              <a:ext cx="29860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914400" fontAlgn="base">
                <a:spcBef>
                  <a:spcPct val="0"/>
                </a:spcBef>
                <a:spcAft>
                  <a:spcPct val="0"/>
                </a:spcAft>
              </a:pPr>
              <a:r>
                <a:rPr lang="en-US" dirty="0">
                  <a:solidFill>
                    <a:srgbClr val="336666"/>
                  </a:solidFill>
                  <a:latin typeface="Arial" charset="0"/>
                  <a:cs typeface="Arial" charset="0"/>
                </a:rPr>
                <a:t>649 SN       ALND</a:t>
              </a:r>
            </a:p>
          </p:txBody>
        </p:sp>
        <p:cxnSp>
          <p:nvCxnSpPr>
            <p:cNvPr id="156684" name="Straight Arrow Connector 7"/>
            <p:cNvCxnSpPr>
              <a:cxnSpLocks noChangeShapeType="1"/>
            </p:cNvCxnSpPr>
            <p:nvPr/>
          </p:nvCxnSpPr>
          <p:spPr bwMode="auto">
            <a:xfrm>
              <a:off x="4457708" y="3311525"/>
              <a:ext cx="371475" cy="0"/>
            </a:xfrm>
            <a:prstGeom prst="straightConnector1">
              <a:avLst/>
            </a:prstGeom>
            <a:noFill/>
            <a:ln w="38100">
              <a:solidFill>
                <a:srgbClr val="336666"/>
              </a:solidFill>
              <a:round/>
              <a:headEnd/>
              <a:tailEnd type="triangle" w="lg" len="med"/>
            </a:ln>
            <a:extLst>
              <a:ext uri="{909E8E84-426E-40dd-AFC4-6F175D3DCCD1}">
                <a14:hiddenFill xmlns:a14="http://schemas.microsoft.com/office/drawing/2010/main">
                  <a:noFill/>
                </a14:hiddenFill>
              </a:ext>
            </a:extLst>
          </p:spPr>
        </p:cxnSp>
        <p:sp>
          <p:nvSpPr>
            <p:cNvPr id="156685" name="Rectangle 15"/>
            <p:cNvSpPr>
              <a:spLocks noChangeArrowheads="1"/>
            </p:cNvSpPr>
            <p:nvPr/>
          </p:nvSpPr>
          <p:spPr bwMode="auto">
            <a:xfrm>
              <a:off x="3084521" y="4129093"/>
              <a:ext cx="2986087" cy="646331"/>
            </a:xfrm>
            <a:prstGeom prst="rect">
              <a:avLst/>
            </a:prstGeom>
            <a:noFill/>
            <a:ln>
              <a:noFill/>
            </a:ln>
            <a:extLst/>
          </p:spPr>
          <p:txBody>
            <a:bodyPr>
              <a:spAutoFit/>
            </a:bodyPr>
            <a:lstStyle/>
            <a:p>
              <a:pPr algn="ctr" defTabSz="914400" fontAlgn="base">
                <a:spcBef>
                  <a:spcPct val="0"/>
                </a:spcBef>
                <a:spcAft>
                  <a:spcPct val="0"/>
                </a:spcAft>
              </a:pPr>
              <a:r>
                <a:rPr lang="en-US" dirty="0">
                  <a:solidFill>
                    <a:srgbClr val="336666"/>
                  </a:solidFill>
                  <a:latin typeface="Arial" charset="0"/>
                  <a:cs typeface="Arial" charset="0"/>
                </a:rPr>
                <a:t>≥ 2 SN identified</a:t>
              </a:r>
            </a:p>
            <a:p>
              <a:pPr algn="ctr" defTabSz="914400" fontAlgn="base">
                <a:spcBef>
                  <a:spcPct val="0"/>
                </a:spcBef>
                <a:spcAft>
                  <a:spcPct val="0"/>
                </a:spcAft>
              </a:pPr>
              <a:r>
                <a:rPr lang="en-US" dirty="0">
                  <a:solidFill>
                    <a:srgbClr val="336666"/>
                  </a:solidFill>
                  <a:latin typeface="Arial" charset="0"/>
                  <a:cs typeface="Arial" charset="0"/>
                </a:rPr>
                <a:t>n = 525, 79%</a:t>
              </a:r>
            </a:p>
          </p:txBody>
        </p:sp>
        <p:sp>
          <p:nvSpPr>
            <p:cNvPr id="156686" name="Rectangle 15"/>
            <p:cNvSpPr>
              <a:spLocks noChangeArrowheads="1"/>
            </p:cNvSpPr>
            <p:nvPr/>
          </p:nvSpPr>
          <p:spPr bwMode="auto">
            <a:xfrm>
              <a:off x="3084521" y="5524505"/>
              <a:ext cx="2986087" cy="646331"/>
            </a:xfrm>
            <a:prstGeom prst="rect">
              <a:avLst/>
            </a:prstGeom>
            <a:noFill/>
            <a:ln>
              <a:noFill/>
            </a:ln>
            <a:extLst/>
          </p:spPr>
          <p:txBody>
            <a:bodyPr>
              <a:spAutoFit/>
            </a:bodyPr>
            <a:lstStyle/>
            <a:p>
              <a:pPr algn="ctr" defTabSz="914400" fontAlgn="base">
                <a:spcBef>
                  <a:spcPct val="0"/>
                </a:spcBef>
                <a:spcAft>
                  <a:spcPct val="0"/>
                </a:spcAft>
              </a:pPr>
              <a:r>
                <a:rPr lang="en-US" dirty="0">
                  <a:solidFill>
                    <a:srgbClr val="336666"/>
                  </a:solidFill>
                  <a:latin typeface="Arial" charset="0"/>
                  <a:cs typeface="Arial" charset="0"/>
                </a:rPr>
                <a:t>FNR</a:t>
              </a:r>
            </a:p>
            <a:p>
              <a:pPr algn="ctr" defTabSz="914400" fontAlgn="base">
                <a:spcBef>
                  <a:spcPct val="0"/>
                </a:spcBef>
                <a:spcAft>
                  <a:spcPct val="0"/>
                </a:spcAft>
              </a:pPr>
              <a:r>
                <a:rPr lang="en-US" dirty="0">
                  <a:solidFill>
                    <a:srgbClr val="336666"/>
                  </a:solidFill>
                  <a:latin typeface="Arial" charset="0"/>
                  <a:cs typeface="Arial" charset="0"/>
                </a:rPr>
                <a:t>12.6% (9.9, 16.1)</a:t>
              </a:r>
            </a:p>
          </p:txBody>
        </p:sp>
        <p:cxnSp>
          <p:nvCxnSpPr>
            <p:cNvPr id="156687" name="Straight Arrow Connector 7"/>
            <p:cNvCxnSpPr>
              <a:cxnSpLocks noChangeShapeType="1"/>
            </p:cNvCxnSpPr>
            <p:nvPr/>
          </p:nvCxnSpPr>
          <p:spPr bwMode="auto">
            <a:xfrm>
              <a:off x="4557713" y="1827215"/>
              <a:ext cx="4762" cy="317500"/>
            </a:xfrm>
            <a:prstGeom prst="straightConnector1">
              <a:avLst/>
            </a:prstGeom>
            <a:noFill/>
            <a:ln w="38100">
              <a:solidFill>
                <a:srgbClr val="336666"/>
              </a:solidFill>
              <a:round/>
              <a:headEnd/>
              <a:tailEnd type="triangle" w="lg" len="med"/>
            </a:ln>
            <a:extLst>
              <a:ext uri="{909E8E84-426E-40dd-AFC4-6F175D3DCCD1}">
                <a14:hiddenFill xmlns:a14="http://schemas.microsoft.com/office/drawing/2010/main">
                  <a:noFill/>
                </a14:hiddenFill>
              </a:ext>
            </a:extLst>
          </p:spPr>
        </p:cxnSp>
        <p:cxnSp>
          <p:nvCxnSpPr>
            <p:cNvPr id="156688" name="Straight Arrow Connector 7"/>
            <p:cNvCxnSpPr>
              <a:cxnSpLocks noChangeShapeType="1"/>
            </p:cNvCxnSpPr>
            <p:nvPr/>
          </p:nvCxnSpPr>
          <p:spPr bwMode="auto">
            <a:xfrm>
              <a:off x="4557713" y="2714625"/>
              <a:ext cx="4762" cy="319088"/>
            </a:xfrm>
            <a:prstGeom prst="straightConnector1">
              <a:avLst/>
            </a:prstGeom>
            <a:noFill/>
            <a:ln w="38100">
              <a:solidFill>
                <a:srgbClr val="336666"/>
              </a:solidFill>
              <a:round/>
              <a:headEnd/>
              <a:tailEnd type="triangle" w="lg" len="med"/>
            </a:ln>
            <a:extLst>
              <a:ext uri="{909E8E84-426E-40dd-AFC4-6F175D3DCCD1}">
                <a14:hiddenFill xmlns:a14="http://schemas.microsoft.com/office/drawing/2010/main">
                  <a:noFill/>
                </a14:hiddenFill>
              </a:ext>
            </a:extLst>
          </p:spPr>
        </p:cxnSp>
        <p:cxnSp>
          <p:nvCxnSpPr>
            <p:cNvPr id="156689" name="Straight Arrow Connector 7"/>
            <p:cNvCxnSpPr>
              <a:cxnSpLocks noChangeShapeType="1"/>
            </p:cNvCxnSpPr>
            <p:nvPr/>
          </p:nvCxnSpPr>
          <p:spPr bwMode="auto">
            <a:xfrm>
              <a:off x="4576763" y="3582994"/>
              <a:ext cx="0" cy="434975"/>
            </a:xfrm>
            <a:prstGeom prst="straightConnector1">
              <a:avLst/>
            </a:prstGeom>
            <a:noFill/>
            <a:ln w="38100">
              <a:solidFill>
                <a:srgbClr val="336666"/>
              </a:solidFill>
              <a:round/>
              <a:headEnd/>
              <a:tailEnd type="triangle" w="lg" len="med"/>
            </a:ln>
            <a:extLst>
              <a:ext uri="{909E8E84-426E-40dd-AFC4-6F175D3DCCD1}">
                <a14:hiddenFill xmlns:a14="http://schemas.microsoft.com/office/drawing/2010/main">
                  <a:noFill/>
                </a14:hiddenFill>
              </a:ext>
            </a:extLst>
          </p:spPr>
        </p:cxnSp>
        <p:cxnSp>
          <p:nvCxnSpPr>
            <p:cNvPr id="156690" name="Straight Arrow Connector 7"/>
            <p:cNvCxnSpPr>
              <a:cxnSpLocks noChangeShapeType="1"/>
            </p:cNvCxnSpPr>
            <p:nvPr/>
          </p:nvCxnSpPr>
          <p:spPr bwMode="auto">
            <a:xfrm>
              <a:off x="4576763" y="4978406"/>
              <a:ext cx="0" cy="434975"/>
            </a:xfrm>
            <a:prstGeom prst="straightConnector1">
              <a:avLst/>
            </a:prstGeom>
            <a:noFill/>
            <a:ln w="38100">
              <a:solidFill>
                <a:srgbClr val="336666"/>
              </a:solidFill>
              <a:round/>
              <a:headEnd/>
              <a:tailEnd type="triangle" w="lg" len="med"/>
            </a:ln>
            <a:extLst>
              <a:ext uri="{909E8E84-426E-40dd-AFC4-6F175D3DCCD1}">
                <a14:hiddenFill xmlns:a14="http://schemas.microsoft.com/office/drawing/2010/main">
                  <a:noFill/>
                </a14:hiddenFill>
              </a:ext>
            </a:extLst>
          </p:spPr>
        </p:cxnSp>
      </p:grpSp>
      <p:sp>
        <p:nvSpPr>
          <p:cNvPr id="19" name="TextBox 18"/>
          <p:cNvSpPr txBox="1"/>
          <p:nvPr/>
        </p:nvSpPr>
        <p:spPr>
          <a:xfrm>
            <a:off x="931414" y="4776664"/>
            <a:ext cx="1826141" cy="923330"/>
          </a:xfrm>
          <a:prstGeom prst="rect">
            <a:avLst/>
          </a:prstGeom>
          <a:noFill/>
        </p:spPr>
        <p:txBody>
          <a:bodyPr wrap="none" rtlCol="0">
            <a:spAutoFit/>
          </a:bodyPr>
          <a:lstStyle/>
          <a:p>
            <a:pPr defTabSz="914400"/>
            <a:r>
              <a:rPr lang="en-US" dirty="0">
                <a:solidFill>
                  <a:prstClr val="black"/>
                </a:solidFill>
                <a:latin typeface="Calibri"/>
              </a:rPr>
              <a:t>Failed to meet</a:t>
            </a:r>
          </a:p>
          <a:p>
            <a:pPr defTabSz="914400"/>
            <a:r>
              <a:rPr lang="en-US" dirty="0">
                <a:solidFill>
                  <a:prstClr val="black"/>
                </a:solidFill>
                <a:latin typeface="Calibri"/>
              </a:rPr>
              <a:t>primary endpoint</a:t>
            </a:r>
          </a:p>
          <a:p>
            <a:pPr algn="just" defTabSz="914400"/>
            <a:r>
              <a:rPr lang="en-US" dirty="0">
                <a:solidFill>
                  <a:prstClr val="black"/>
                </a:solidFill>
                <a:latin typeface="Calibri"/>
              </a:rPr>
              <a:t>FNR ≤ 10%</a:t>
            </a:r>
          </a:p>
        </p:txBody>
      </p:sp>
      <p:sp>
        <p:nvSpPr>
          <p:cNvPr id="2" name="TextBox 1"/>
          <p:cNvSpPr txBox="1"/>
          <p:nvPr/>
        </p:nvSpPr>
        <p:spPr>
          <a:xfrm>
            <a:off x="931414" y="1886222"/>
            <a:ext cx="1701871" cy="1200329"/>
          </a:xfrm>
          <a:prstGeom prst="rect">
            <a:avLst/>
          </a:prstGeom>
          <a:noFill/>
        </p:spPr>
        <p:txBody>
          <a:bodyPr wrap="none" rtlCol="0">
            <a:spAutoFit/>
          </a:bodyPr>
          <a:lstStyle/>
          <a:p>
            <a:pPr defTabSz="914400"/>
            <a:r>
              <a:rPr lang="en-US" dirty="0">
                <a:solidFill>
                  <a:prstClr val="black"/>
                </a:solidFill>
                <a:latin typeface="Calibri"/>
              </a:rPr>
              <a:t>Eligible</a:t>
            </a:r>
          </a:p>
          <a:p>
            <a:pPr defTabSz="914400"/>
            <a:r>
              <a:rPr lang="en-US" dirty="0">
                <a:solidFill>
                  <a:prstClr val="black"/>
                </a:solidFill>
                <a:latin typeface="Calibri"/>
              </a:rPr>
              <a:t>T0-T4, N1-2, M0</a:t>
            </a:r>
          </a:p>
          <a:p>
            <a:pPr defTabSz="914400"/>
            <a:r>
              <a:rPr lang="en-US" dirty="0">
                <a:solidFill>
                  <a:prstClr val="black"/>
                </a:solidFill>
                <a:latin typeface="Calibri"/>
              </a:rPr>
              <a:t>Biopsy Proven</a:t>
            </a:r>
          </a:p>
          <a:p>
            <a:pPr defTabSz="914400"/>
            <a:r>
              <a:rPr lang="en-US" dirty="0">
                <a:solidFill>
                  <a:prstClr val="black"/>
                </a:solidFill>
                <a:latin typeface="Calibri"/>
              </a:rPr>
              <a:t>Nodal disease</a:t>
            </a:r>
          </a:p>
        </p:txBody>
      </p:sp>
    </p:spTree>
    <p:extLst>
      <p:ext uri="{BB962C8B-B14F-4D97-AF65-F5344CB8AC3E}">
        <p14:creationId xmlns:p14="http://schemas.microsoft.com/office/powerpoint/2010/main" val="9506560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902330"/>
            <a:ext cx="8229600" cy="877597"/>
          </a:xfrm>
        </p:spPr>
        <p:txBody>
          <a:bodyPr>
            <a:normAutofit/>
          </a:bodyPr>
          <a:lstStyle/>
          <a:p>
            <a:r>
              <a:rPr lang="en-US" sz="3200" b="1" dirty="0" smtClean="0">
                <a:solidFill>
                  <a:srgbClr val="165999"/>
                </a:solidFill>
              </a:rPr>
              <a:t>No Disclosures</a:t>
            </a:r>
            <a:endParaRPr lang="en-US" sz="3200" b="1" dirty="0">
              <a:solidFill>
                <a:srgbClr val="165999"/>
              </a:solidFill>
            </a:endParaRPr>
          </a:p>
        </p:txBody>
      </p:sp>
    </p:spTree>
    <p:extLst>
      <p:ext uri="{BB962C8B-B14F-4D97-AF65-F5344CB8AC3E}">
        <p14:creationId xmlns:p14="http://schemas.microsoft.com/office/powerpoint/2010/main" val="422558854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198915" y="1287281"/>
            <a:ext cx="8721321" cy="518587"/>
          </a:xfrm>
        </p:spPr>
        <p:txBody>
          <a:bodyPr>
            <a:noAutofit/>
          </a:bodyPr>
          <a:lstStyle/>
          <a:p>
            <a:r>
              <a:rPr lang="en-US" dirty="0">
                <a:effectLst/>
              </a:rPr>
              <a:t>ACOSOG </a:t>
            </a:r>
            <a:r>
              <a:rPr lang="en-US" dirty="0" smtClean="0">
                <a:effectLst/>
              </a:rPr>
              <a:t>Z1071 – cN1 patients</a:t>
            </a:r>
            <a:endParaRPr lang="en-US" dirty="0">
              <a:effectLst/>
            </a:endParaRPr>
          </a:p>
        </p:txBody>
      </p:sp>
      <p:sp>
        <p:nvSpPr>
          <p:cNvPr id="158754" name="Text Box 5"/>
          <p:cNvSpPr txBox="1">
            <a:spLocks noChangeArrowheads="1"/>
          </p:cNvSpPr>
          <p:nvPr/>
        </p:nvSpPr>
        <p:spPr bwMode="auto">
          <a:xfrm>
            <a:off x="757756" y="6441835"/>
            <a:ext cx="248375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sz="4800" b="1">
                <a:solidFill>
                  <a:schemeClr val="tx1"/>
                </a:solidFill>
                <a:latin typeface="Arial" charset="0"/>
                <a:ea typeface="ＭＳ Ｐゴシック" charset="0"/>
                <a:cs typeface="ＭＳ Ｐゴシック" charset="0"/>
              </a:defRPr>
            </a:lvl1pPr>
            <a:lvl2pPr marL="742950" indent="-285750" eaLnBrk="0" hangingPunct="0">
              <a:defRPr sz="4800" b="1">
                <a:solidFill>
                  <a:schemeClr val="tx1"/>
                </a:solidFill>
                <a:latin typeface="Arial" charset="0"/>
                <a:ea typeface="ＭＳ Ｐゴシック" charset="0"/>
              </a:defRPr>
            </a:lvl2pPr>
            <a:lvl3pPr marL="1143000" indent="-228600" eaLnBrk="0" hangingPunct="0">
              <a:defRPr sz="4800" b="1">
                <a:solidFill>
                  <a:schemeClr val="tx1"/>
                </a:solidFill>
                <a:latin typeface="Arial" charset="0"/>
                <a:ea typeface="ＭＳ Ｐゴシック" charset="0"/>
              </a:defRPr>
            </a:lvl3pPr>
            <a:lvl4pPr marL="1600200" indent="-228600" eaLnBrk="0" hangingPunct="0">
              <a:defRPr sz="4800" b="1">
                <a:solidFill>
                  <a:schemeClr val="tx1"/>
                </a:solidFill>
                <a:latin typeface="Arial" charset="0"/>
                <a:ea typeface="ＭＳ Ｐゴシック" charset="0"/>
              </a:defRPr>
            </a:lvl4pPr>
            <a:lvl5pPr marL="2057400" indent="-228600" eaLnBrk="0" hangingPunct="0">
              <a:defRPr sz="4800" b="1">
                <a:solidFill>
                  <a:schemeClr val="tx1"/>
                </a:solidFill>
                <a:latin typeface="Arial" charset="0"/>
                <a:ea typeface="ＭＳ Ｐゴシック" charset="0"/>
              </a:defRPr>
            </a:lvl5pPr>
            <a:lvl6pPr marL="2514600" indent="-228600" eaLnBrk="0" fontAlgn="base" hangingPunct="0">
              <a:spcBef>
                <a:spcPct val="0"/>
              </a:spcBef>
              <a:spcAft>
                <a:spcPct val="0"/>
              </a:spcAft>
              <a:defRPr sz="4800" b="1">
                <a:solidFill>
                  <a:schemeClr val="tx1"/>
                </a:solidFill>
                <a:latin typeface="Arial" charset="0"/>
                <a:ea typeface="ＭＳ Ｐゴシック" charset="0"/>
              </a:defRPr>
            </a:lvl6pPr>
            <a:lvl7pPr marL="2971800" indent="-228600" eaLnBrk="0" fontAlgn="base" hangingPunct="0">
              <a:spcBef>
                <a:spcPct val="0"/>
              </a:spcBef>
              <a:spcAft>
                <a:spcPct val="0"/>
              </a:spcAft>
              <a:defRPr sz="4800" b="1">
                <a:solidFill>
                  <a:schemeClr val="tx1"/>
                </a:solidFill>
                <a:latin typeface="Arial" charset="0"/>
                <a:ea typeface="ＭＳ Ｐゴシック" charset="0"/>
              </a:defRPr>
            </a:lvl7pPr>
            <a:lvl8pPr marL="3429000" indent="-228600" eaLnBrk="0" fontAlgn="base" hangingPunct="0">
              <a:spcBef>
                <a:spcPct val="0"/>
              </a:spcBef>
              <a:spcAft>
                <a:spcPct val="0"/>
              </a:spcAft>
              <a:defRPr sz="4800" b="1">
                <a:solidFill>
                  <a:schemeClr val="tx1"/>
                </a:solidFill>
                <a:latin typeface="Arial" charset="0"/>
                <a:ea typeface="ＭＳ Ｐゴシック" charset="0"/>
              </a:defRPr>
            </a:lvl8pPr>
            <a:lvl9pPr marL="3886200" indent="-228600" eaLnBrk="0" fontAlgn="base" hangingPunct="0">
              <a:spcBef>
                <a:spcPct val="0"/>
              </a:spcBef>
              <a:spcAft>
                <a:spcPct val="0"/>
              </a:spcAft>
              <a:defRPr sz="4800" b="1">
                <a:solidFill>
                  <a:schemeClr val="tx1"/>
                </a:solidFill>
                <a:latin typeface="Arial" charset="0"/>
                <a:ea typeface="ＭＳ Ｐゴシック" charset="0"/>
              </a:defRPr>
            </a:lvl9pPr>
          </a:lstStyle>
          <a:p>
            <a:pPr algn="ctr" defTabSz="914400" fontAlgn="base">
              <a:spcBef>
                <a:spcPct val="0"/>
              </a:spcBef>
              <a:spcAft>
                <a:spcPct val="0"/>
              </a:spcAft>
            </a:pPr>
            <a:r>
              <a:rPr lang="en-US" sz="1000" b="0" dirty="0" err="1">
                <a:solidFill>
                  <a:srgbClr val="1F497D"/>
                </a:solidFill>
                <a:latin typeface="+mn-lt"/>
              </a:rPr>
              <a:t>Boughey</a:t>
            </a:r>
            <a:r>
              <a:rPr lang="en-US" sz="1000" b="0" dirty="0">
                <a:solidFill>
                  <a:srgbClr val="1F497D"/>
                </a:solidFill>
                <a:latin typeface="+mn-lt"/>
              </a:rPr>
              <a:t> JC, JAMA </a:t>
            </a:r>
            <a:r>
              <a:rPr lang="en-US" sz="1000" b="0" dirty="0" smtClean="0">
                <a:solidFill>
                  <a:srgbClr val="1F497D"/>
                </a:solidFill>
                <a:latin typeface="+mn-lt"/>
              </a:rPr>
              <a:t>2013</a:t>
            </a:r>
            <a:endParaRPr lang="en-US" sz="1000" b="0" dirty="0">
              <a:solidFill>
                <a:srgbClr val="1F497D"/>
              </a:solidFill>
              <a:latin typeface="+mn-lt"/>
            </a:endParaRPr>
          </a:p>
        </p:txBody>
      </p:sp>
      <p:sp>
        <p:nvSpPr>
          <p:cNvPr id="158755" name="Text Box 5"/>
          <p:cNvSpPr txBox="1">
            <a:spLocks noChangeArrowheads="1"/>
          </p:cNvSpPr>
          <p:nvPr/>
        </p:nvSpPr>
        <p:spPr bwMode="auto">
          <a:xfrm>
            <a:off x="678656" y="2498342"/>
            <a:ext cx="77866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4800" b="1">
                <a:solidFill>
                  <a:schemeClr val="tx1"/>
                </a:solidFill>
                <a:latin typeface="Arial" charset="0"/>
                <a:ea typeface="ＭＳ Ｐゴシック" charset="0"/>
                <a:cs typeface="ＭＳ Ｐゴシック" charset="0"/>
              </a:defRPr>
            </a:lvl1pPr>
            <a:lvl2pPr marL="742950" indent="-285750" eaLnBrk="0" hangingPunct="0">
              <a:defRPr sz="4800" b="1">
                <a:solidFill>
                  <a:schemeClr val="tx1"/>
                </a:solidFill>
                <a:latin typeface="Arial" charset="0"/>
                <a:ea typeface="ＭＳ Ｐゴシック" charset="0"/>
              </a:defRPr>
            </a:lvl2pPr>
            <a:lvl3pPr marL="1143000" indent="-228600" eaLnBrk="0" hangingPunct="0">
              <a:defRPr sz="4800" b="1">
                <a:solidFill>
                  <a:schemeClr val="tx1"/>
                </a:solidFill>
                <a:latin typeface="Arial" charset="0"/>
                <a:ea typeface="ＭＳ Ｐゴシック" charset="0"/>
              </a:defRPr>
            </a:lvl3pPr>
            <a:lvl4pPr marL="1600200" indent="-228600" eaLnBrk="0" hangingPunct="0">
              <a:defRPr sz="4800" b="1">
                <a:solidFill>
                  <a:schemeClr val="tx1"/>
                </a:solidFill>
                <a:latin typeface="Arial" charset="0"/>
                <a:ea typeface="ＭＳ Ｐゴシック" charset="0"/>
              </a:defRPr>
            </a:lvl4pPr>
            <a:lvl5pPr marL="2057400" indent="-228600" eaLnBrk="0" hangingPunct="0">
              <a:defRPr sz="4800" b="1">
                <a:solidFill>
                  <a:schemeClr val="tx1"/>
                </a:solidFill>
                <a:latin typeface="Arial" charset="0"/>
                <a:ea typeface="ＭＳ Ｐゴシック" charset="0"/>
              </a:defRPr>
            </a:lvl5pPr>
            <a:lvl6pPr marL="2514600" indent="-228600" eaLnBrk="0" fontAlgn="base" hangingPunct="0">
              <a:spcBef>
                <a:spcPct val="0"/>
              </a:spcBef>
              <a:spcAft>
                <a:spcPct val="0"/>
              </a:spcAft>
              <a:defRPr sz="4800" b="1">
                <a:solidFill>
                  <a:schemeClr val="tx1"/>
                </a:solidFill>
                <a:latin typeface="Arial" charset="0"/>
                <a:ea typeface="ＭＳ Ｐゴシック" charset="0"/>
              </a:defRPr>
            </a:lvl6pPr>
            <a:lvl7pPr marL="2971800" indent="-228600" eaLnBrk="0" fontAlgn="base" hangingPunct="0">
              <a:spcBef>
                <a:spcPct val="0"/>
              </a:spcBef>
              <a:spcAft>
                <a:spcPct val="0"/>
              </a:spcAft>
              <a:defRPr sz="4800" b="1">
                <a:solidFill>
                  <a:schemeClr val="tx1"/>
                </a:solidFill>
                <a:latin typeface="Arial" charset="0"/>
                <a:ea typeface="ＭＳ Ｐゴシック" charset="0"/>
              </a:defRPr>
            </a:lvl7pPr>
            <a:lvl8pPr marL="3429000" indent="-228600" eaLnBrk="0" fontAlgn="base" hangingPunct="0">
              <a:spcBef>
                <a:spcPct val="0"/>
              </a:spcBef>
              <a:spcAft>
                <a:spcPct val="0"/>
              </a:spcAft>
              <a:defRPr sz="4800" b="1">
                <a:solidFill>
                  <a:schemeClr val="tx1"/>
                </a:solidFill>
                <a:latin typeface="Arial" charset="0"/>
                <a:ea typeface="ＭＳ Ｐゴシック" charset="0"/>
              </a:defRPr>
            </a:lvl8pPr>
            <a:lvl9pPr marL="3886200" indent="-228600" eaLnBrk="0" fontAlgn="base" hangingPunct="0">
              <a:spcBef>
                <a:spcPct val="0"/>
              </a:spcBef>
              <a:spcAft>
                <a:spcPct val="0"/>
              </a:spcAft>
              <a:defRPr sz="4800" b="1">
                <a:solidFill>
                  <a:schemeClr val="tx1"/>
                </a:solidFill>
                <a:latin typeface="Arial" charset="0"/>
                <a:ea typeface="ＭＳ Ｐゴシック" charset="0"/>
              </a:defRPr>
            </a:lvl9pPr>
          </a:lstStyle>
          <a:p>
            <a:pPr algn="ctr" defTabSz="914400" fontAlgn="base">
              <a:spcBef>
                <a:spcPct val="0"/>
              </a:spcBef>
              <a:spcAft>
                <a:spcPct val="0"/>
              </a:spcAft>
            </a:pPr>
            <a:r>
              <a:rPr lang="en-US" sz="2000" dirty="0">
                <a:solidFill>
                  <a:prstClr val="black"/>
                </a:solidFill>
              </a:rPr>
              <a:t>FNR by Number of </a:t>
            </a:r>
            <a:r>
              <a:rPr lang="en-US" sz="2000" dirty="0" smtClean="0">
                <a:solidFill>
                  <a:prstClr val="black"/>
                </a:solidFill>
              </a:rPr>
              <a:t>SN</a:t>
            </a:r>
            <a:endParaRPr lang="en-US" sz="2000" dirty="0">
              <a:solidFill>
                <a:prstClr val="black"/>
              </a:solidFill>
            </a:endParaRPr>
          </a:p>
        </p:txBody>
      </p:sp>
      <p:sp>
        <p:nvSpPr>
          <p:cNvPr id="8" name="TextBox 7"/>
          <p:cNvSpPr txBox="1"/>
          <p:nvPr/>
        </p:nvSpPr>
        <p:spPr>
          <a:xfrm>
            <a:off x="1779502" y="2049505"/>
            <a:ext cx="5584995" cy="369332"/>
          </a:xfrm>
          <a:prstGeom prst="rect">
            <a:avLst/>
          </a:prstGeom>
          <a:noFill/>
        </p:spPr>
        <p:txBody>
          <a:bodyPr wrap="none" rtlCol="0">
            <a:spAutoFit/>
          </a:bodyPr>
          <a:lstStyle/>
          <a:p>
            <a:pPr algn="ctr" defTabSz="914400"/>
            <a:r>
              <a:rPr lang="en-US" dirty="0">
                <a:solidFill>
                  <a:prstClr val="black"/>
                </a:solidFill>
                <a:latin typeface="Calibri"/>
              </a:rPr>
              <a:t>How do we translate these findings in clinical practice ???</a:t>
            </a:r>
          </a:p>
        </p:txBody>
      </p:sp>
      <p:graphicFrame>
        <p:nvGraphicFramePr>
          <p:cNvPr id="2" name="Table 1"/>
          <p:cNvGraphicFramePr>
            <a:graphicFrameLocks noGrp="1"/>
          </p:cNvGraphicFramePr>
          <p:nvPr>
            <p:extLst>
              <p:ext uri="{D42A27DB-BD31-4B8C-83A1-F6EECF244321}">
                <p14:modId xmlns:p14="http://schemas.microsoft.com/office/powerpoint/2010/main" val="3096337485"/>
              </p:ext>
            </p:extLst>
          </p:nvPr>
        </p:nvGraphicFramePr>
        <p:xfrm>
          <a:off x="381000" y="3164038"/>
          <a:ext cx="8458200" cy="2205156"/>
        </p:xfrm>
        <a:graphic>
          <a:graphicData uri="http://schemas.openxmlformats.org/drawingml/2006/table">
            <a:tbl>
              <a:tblPr firstRow="1" bandRow="1">
                <a:tableStyleId>{5C22544A-7EE6-4342-B048-85BDC9FD1C3A}</a:tableStyleId>
              </a:tblPr>
              <a:tblGrid>
                <a:gridCol w="2743200"/>
                <a:gridCol w="1447800"/>
                <a:gridCol w="1676400"/>
                <a:gridCol w="1295400"/>
                <a:gridCol w="1295400"/>
              </a:tblGrid>
              <a:tr h="31484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sng" strike="noStrike" cap="none" normalizeH="0" baseline="0" dirty="0">
                        <a:ln>
                          <a:noFill/>
                        </a:ln>
                        <a:solidFill>
                          <a:srgbClr val="000000"/>
                        </a:solidFill>
                        <a:effectLst/>
                        <a:latin typeface="Arial" charset="0"/>
                        <a:ea typeface="ＭＳ Ｐゴシック" charset="0"/>
                        <a:cs typeface="Arial" charset="0"/>
                      </a:endParaRPr>
                    </a:p>
                  </a:txBody>
                  <a:tcPr marL="81280" marR="8128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000000"/>
                        </a:solidFill>
                        <a:effectLst/>
                        <a:latin typeface="Arial" charset="0"/>
                        <a:ea typeface="ＭＳ Ｐゴシック" charset="0"/>
                        <a:cs typeface="Arial" charset="0"/>
                      </a:endParaRPr>
                    </a:p>
                  </a:txBody>
                  <a:tcPr marL="81280" marR="8128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000000"/>
                        </a:solidFill>
                        <a:effectLst/>
                        <a:latin typeface="Arial" charset="0"/>
                        <a:ea typeface="ＭＳ Ｐゴシック" charset="0"/>
                        <a:cs typeface="Arial" charset="0"/>
                      </a:endParaRPr>
                    </a:p>
                  </a:txBody>
                  <a:tcPr marL="81280" marR="8128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000000"/>
                        </a:solidFill>
                        <a:effectLst/>
                        <a:latin typeface="Arial" charset="0"/>
                        <a:ea typeface="ＭＳ Ｐゴシック" charset="0"/>
                        <a:cs typeface="Arial" charset="0"/>
                      </a:endParaRPr>
                    </a:p>
                  </a:txBody>
                  <a:tcPr marL="81280" marR="8128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a typeface="ＭＳ Ｐゴシック" charset="0"/>
                        <a:cs typeface="Arial" charset="0"/>
                      </a:endParaRPr>
                    </a:p>
                  </a:txBody>
                  <a:tcPr marL="81280" marR="81280" horzOverflow="overflow"/>
                </a:tc>
              </a:tr>
              <a:tr h="37677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 SN Removed</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marL="81280" marR="8128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1</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marL="81280" marR="8128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2</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marL="81280" marR="8128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 3</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marL="81280" marR="8128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rgbClr val="000000"/>
                        </a:solidFill>
                        <a:effectLst/>
                        <a:latin typeface="Arial" charset="0"/>
                        <a:ea typeface="ＭＳ Ｐゴシック" charset="0"/>
                        <a:cs typeface="Arial" charset="0"/>
                      </a:endParaRPr>
                    </a:p>
                  </a:txBody>
                  <a:tcPr marL="81280" marR="81280" anchor="ctr" horzOverflow="overflow"/>
                </a:tc>
              </a:tr>
              <a:tr h="37677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 of Cases</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marL="81280" marR="8128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12%</a:t>
                      </a:r>
                      <a:endParaRPr kumimoji="0" lang="en-US" sz="2000" b="0" i="0" u="none" strike="noStrike" cap="none" normalizeH="0" baseline="0" dirty="0">
                        <a:ln>
                          <a:noFill/>
                        </a:ln>
                        <a:solidFill>
                          <a:srgbClr val="000000"/>
                        </a:solidFill>
                        <a:effectLst/>
                        <a:latin typeface="Arial" charset="0"/>
                        <a:ea typeface="ＭＳ Ｐゴシック" charset="0"/>
                        <a:cs typeface="Arial" charset="0"/>
                      </a:endParaRPr>
                    </a:p>
                  </a:txBody>
                  <a:tcPr marL="81280" marR="8128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24%</a:t>
                      </a:r>
                      <a:endParaRPr kumimoji="0" lang="en-US" sz="2000" b="0" i="0" u="none" strike="noStrike" cap="none" normalizeH="0" baseline="0" dirty="0">
                        <a:ln>
                          <a:noFill/>
                        </a:ln>
                        <a:solidFill>
                          <a:srgbClr val="000000"/>
                        </a:solidFill>
                        <a:effectLst/>
                        <a:latin typeface="Arial" charset="0"/>
                        <a:ea typeface="ＭＳ Ｐゴシック" charset="0"/>
                        <a:cs typeface="Arial" charset="0"/>
                      </a:endParaRPr>
                    </a:p>
                  </a:txBody>
                  <a:tcPr marL="81280" marR="8128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57%</a:t>
                      </a:r>
                      <a:endParaRPr kumimoji="0" lang="en-US" sz="2000" b="0" i="0" u="none" strike="noStrike" cap="none" normalizeH="0" baseline="0" dirty="0">
                        <a:ln>
                          <a:noFill/>
                        </a:ln>
                        <a:solidFill>
                          <a:srgbClr val="000000"/>
                        </a:solidFill>
                        <a:effectLst/>
                        <a:latin typeface="Arial" charset="0"/>
                        <a:ea typeface="ＭＳ Ｐゴシック" charset="0"/>
                        <a:cs typeface="Arial" charset="0"/>
                      </a:endParaRPr>
                    </a:p>
                  </a:txBody>
                  <a:tcPr marL="81280" marR="8128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000000"/>
                        </a:solidFill>
                        <a:effectLst/>
                        <a:latin typeface="Arial" charset="0"/>
                        <a:ea typeface="ＭＳ Ｐゴシック" charset="0"/>
                        <a:cs typeface="Arial" charset="0"/>
                      </a:endParaRPr>
                    </a:p>
                  </a:txBody>
                  <a:tcPr marL="81280" marR="81280" anchor="ctr" horzOverflow="overflow"/>
                </a:tc>
              </a:tr>
              <a:tr h="37677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marL="81280" marR="8128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000000"/>
                        </a:solidFill>
                        <a:effectLst/>
                        <a:latin typeface="Arial" charset="0"/>
                        <a:ea typeface="ＭＳ Ｐゴシック" charset="0"/>
                        <a:cs typeface="Arial" charset="0"/>
                      </a:endParaRPr>
                    </a:p>
                  </a:txBody>
                  <a:tcPr marL="81280" marR="8128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000000"/>
                        </a:solidFill>
                        <a:effectLst/>
                        <a:latin typeface="Arial" charset="0"/>
                        <a:ea typeface="ＭＳ Ｐゴシック" charset="0"/>
                        <a:cs typeface="Arial" charset="0"/>
                      </a:endParaRPr>
                    </a:p>
                  </a:txBody>
                  <a:tcPr marL="81280" marR="8128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000000"/>
                        </a:solidFill>
                        <a:effectLst/>
                        <a:latin typeface="Arial" charset="0"/>
                        <a:ea typeface="ＭＳ Ｐゴシック" charset="0"/>
                        <a:cs typeface="Arial" charset="0"/>
                      </a:endParaRPr>
                    </a:p>
                  </a:txBody>
                  <a:tcPr marL="81280" marR="8128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000000"/>
                        </a:solidFill>
                        <a:effectLst/>
                        <a:latin typeface="Arial" charset="0"/>
                        <a:ea typeface="ＭＳ Ｐゴシック" charset="0"/>
                        <a:cs typeface="Arial" charset="0"/>
                      </a:endParaRPr>
                    </a:p>
                  </a:txBody>
                  <a:tcPr marL="81280" marR="81280" anchor="ctr" horzOverflow="overflow"/>
                </a:tc>
              </a:tr>
              <a:tr h="65067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False Negative Rate</a:t>
                      </a:r>
                      <a:endParaRPr kumimoji="0" lang="en-US" sz="2000" b="1" i="0" u="none" strike="noStrike" cap="none" normalizeH="0" baseline="0" dirty="0">
                        <a:ln>
                          <a:noFill/>
                        </a:ln>
                        <a:solidFill>
                          <a:srgbClr val="000000"/>
                        </a:solidFill>
                        <a:effectLst/>
                        <a:latin typeface="Arial" charset="0"/>
                        <a:ea typeface="ＭＳ Ｐゴシック" charset="0"/>
                        <a:cs typeface="Arial" charset="0"/>
                      </a:endParaRPr>
                    </a:p>
                  </a:txBody>
                  <a:tcPr marL="81280" marR="8128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32%</a:t>
                      </a:r>
                      <a:endParaRPr kumimoji="0" lang="en-US" sz="2000" b="0" i="0" u="none" strike="noStrike" cap="none" normalizeH="0" baseline="0" dirty="0">
                        <a:ln>
                          <a:noFill/>
                        </a:ln>
                        <a:solidFill>
                          <a:srgbClr val="000000"/>
                        </a:solidFill>
                        <a:effectLst/>
                        <a:latin typeface="Arial" charset="0"/>
                        <a:ea typeface="ＭＳ Ｐゴシック" charset="0"/>
                        <a:cs typeface="Arial" charset="0"/>
                      </a:endParaRPr>
                    </a:p>
                  </a:txBody>
                  <a:tcPr marL="81280" marR="8128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21.1%</a:t>
                      </a:r>
                      <a:endParaRPr kumimoji="0" lang="en-US" sz="2000" b="0" i="0" u="none" strike="noStrike" cap="none" normalizeH="0" baseline="0" dirty="0">
                        <a:ln>
                          <a:noFill/>
                        </a:ln>
                        <a:solidFill>
                          <a:srgbClr val="000000"/>
                        </a:solidFill>
                        <a:effectLst/>
                        <a:latin typeface="Arial" charset="0"/>
                        <a:ea typeface="ＭＳ Ｐゴシック" charset="0"/>
                        <a:cs typeface="Arial" charset="0"/>
                      </a:endParaRPr>
                    </a:p>
                  </a:txBody>
                  <a:tcPr marL="81280" marR="8128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9.1%</a:t>
                      </a:r>
                      <a:endParaRPr kumimoji="0" lang="en-US" sz="2000" b="0" i="0" u="none" strike="noStrike" cap="none" normalizeH="0" baseline="0" dirty="0">
                        <a:ln>
                          <a:noFill/>
                        </a:ln>
                        <a:solidFill>
                          <a:srgbClr val="000000"/>
                        </a:solidFill>
                        <a:effectLst/>
                        <a:latin typeface="Arial" charset="0"/>
                        <a:ea typeface="ＭＳ Ｐゴシック" charset="0"/>
                        <a:cs typeface="Arial" charset="0"/>
                      </a:endParaRPr>
                    </a:p>
                  </a:txBody>
                  <a:tcPr marL="81280" marR="8128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p=.007</a:t>
                      </a:r>
                      <a:endParaRPr kumimoji="0" lang="en-US" sz="2000" b="0" i="0" u="none" strike="noStrike" cap="none" normalizeH="0" baseline="0" dirty="0">
                        <a:ln>
                          <a:noFill/>
                        </a:ln>
                        <a:solidFill>
                          <a:srgbClr val="000000"/>
                        </a:solidFill>
                        <a:effectLst/>
                        <a:latin typeface="Arial" charset="0"/>
                        <a:ea typeface="ＭＳ Ｐゴシック" charset="0"/>
                        <a:cs typeface="Arial" charset="0"/>
                      </a:endParaRPr>
                    </a:p>
                  </a:txBody>
                  <a:tcPr marL="81280" marR="81280" anchor="ctr" horzOverflow="overflow"/>
                </a:tc>
              </a:tr>
            </a:tbl>
          </a:graphicData>
        </a:graphic>
      </p:graphicFrame>
    </p:spTree>
    <p:extLst>
      <p:ext uri="{BB962C8B-B14F-4D97-AF65-F5344CB8AC3E}">
        <p14:creationId xmlns:p14="http://schemas.microsoft.com/office/powerpoint/2010/main" val="51411174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915" y="1186706"/>
            <a:ext cx="8721321" cy="759264"/>
          </a:xfrm>
        </p:spPr>
        <p:txBody>
          <a:bodyPr>
            <a:noAutofit/>
          </a:bodyPr>
          <a:lstStyle/>
          <a:p>
            <a:r>
              <a:rPr lang="en-US" dirty="0"/>
              <a:t>SLN Biopsy After </a:t>
            </a:r>
            <a:r>
              <a:rPr lang="en-US" dirty="0" err="1"/>
              <a:t>Neoadjuvant</a:t>
            </a:r>
            <a:r>
              <a:rPr lang="en-US" dirty="0"/>
              <a:t> Therapy </a:t>
            </a:r>
            <a:br>
              <a:rPr lang="en-US" dirty="0"/>
            </a:br>
            <a:r>
              <a:rPr lang="en-US" dirty="0" smtClean="0"/>
              <a:t>cN1 convert cN0</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4851927"/>
              </p:ext>
            </p:extLst>
          </p:nvPr>
        </p:nvGraphicFramePr>
        <p:xfrm>
          <a:off x="198438" y="2210387"/>
          <a:ext cx="8721724" cy="3840480"/>
        </p:xfrm>
        <a:graphic>
          <a:graphicData uri="http://schemas.openxmlformats.org/drawingml/2006/table">
            <a:tbl>
              <a:tblPr firstRow="1" bandRow="1">
                <a:tableStyleId>{5C22544A-7EE6-4342-B048-85BDC9FD1C3A}</a:tableStyleId>
              </a:tblPr>
              <a:tblGrid>
                <a:gridCol w="2180431"/>
                <a:gridCol w="2180431"/>
                <a:gridCol w="2180431"/>
                <a:gridCol w="2180431"/>
              </a:tblGrid>
              <a:tr h="308002">
                <a:tc>
                  <a:txBody>
                    <a:bodyPr/>
                    <a:lstStyle/>
                    <a:p>
                      <a:endParaRPr lang="en-US" sz="1600" dirty="0"/>
                    </a:p>
                  </a:txBody>
                  <a:tcPr marL="92620" marR="92620"/>
                </a:tc>
                <a:tc>
                  <a:txBody>
                    <a:bodyPr/>
                    <a:lstStyle/>
                    <a:p>
                      <a:r>
                        <a:rPr lang="en-US" sz="1600" dirty="0" smtClean="0"/>
                        <a:t>ACOSOG Z1071</a:t>
                      </a:r>
                      <a:endParaRPr lang="en-US" sz="1600" dirty="0"/>
                    </a:p>
                  </a:txBody>
                  <a:tcPr marL="92620" marR="92620"/>
                </a:tc>
                <a:tc>
                  <a:txBody>
                    <a:bodyPr/>
                    <a:lstStyle/>
                    <a:p>
                      <a:r>
                        <a:rPr lang="en-US" sz="1600" dirty="0" smtClean="0"/>
                        <a:t>SENTINA</a:t>
                      </a:r>
                      <a:endParaRPr lang="en-US" sz="1600" dirty="0"/>
                    </a:p>
                  </a:txBody>
                  <a:tcPr marL="92620" marR="92620"/>
                </a:tc>
                <a:tc>
                  <a:txBody>
                    <a:bodyPr/>
                    <a:lstStyle/>
                    <a:p>
                      <a:r>
                        <a:rPr lang="en-US" sz="1600" dirty="0" smtClean="0"/>
                        <a:t>SN FNAC</a:t>
                      </a:r>
                      <a:endParaRPr lang="en-US" sz="1600" dirty="0"/>
                    </a:p>
                  </a:txBody>
                  <a:tcPr marL="92620" marR="92620"/>
                </a:tc>
              </a:tr>
              <a:tr h="308002">
                <a:tc>
                  <a:txBody>
                    <a:bodyPr/>
                    <a:lstStyle/>
                    <a:p>
                      <a:r>
                        <a:rPr lang="en-US" sz="1600" dirty="0" smtClean="0"/>
                        <a:t>N</a:t>
                      </a:r>
                      <a:endParaRPr lang="en-US" sz="1600" dirty="0"/>
                    </a:p>
                  </a:txBody>
                  <a:tcPr marL="92620" marR="92620"/>
                </a:tc>
                <a:tc>
                  <a:txBody>
                    <a:bodyPr/>
                    <a:lstStyle/>
                    <a:p>
                      <a:r>
                        <a:rPr lang="en-US" sz="1600" dirty="0" smtClean="0"/>
                        <a:t>649</a:t>
                      </a:r>
                      <a:endParaRPr lang="en-US" sz="1600" dirty="0"/>
                    </a:p>
                  </a:txBody>
                  <a:tcPr marL="92620" marR="92620"/>
                </a:tc>
                <a:tc>
                  <a:txBody>
                    <a:bodyPr/>
                    <a:lstStyle/>
                    <a:p>
                      <a:r>
                        <a:rPr lang="en-US" sz="1600" dirty="0" smtClean="0"/>
                        <a:t>592(cN+)*</a:t>
                      </a:r>
                      <a:endParaRPr lang="en-US" sz="1600" dirty="0"/>
                    </a:p>
                  </a:txBody>
                  <a:tcPr marL="92620" marR="92620"/>
                </a:tc>
                <a:tc>
                  <a:txBody>
                    <a:bodyPr/>
                    <a:lstStyle/>
                    <a:p>
                      <a:r>
                        <a:rPr lang="en-US" sz="1600" dirty="0" smtClean="0"/>
                        <a:t>153</a:t>
                      </a:r>
                      <a:endParaRPr lang="en-US" sz="1600" dirty="0"/>
                    </a:p>
                  </a:txBody>
                  <a:tcPr marL="92620" marR="92620"/>
                </a:tc>
              </a:tr>
              <a:tr h="567437">
                <a:tc>
                  <a:txBody>
                    <a:bodyPr/>
                    <a:lstStyle/>
                    <a:p>
                      <a:r>
                        <a:rPr lang="en-US" sz="1600" dirty="0" smtClean="0"/>
                        <a:t>Mapping</a:t>
                      </a:r>
                      <a:endParaRPr lang="en-US" sz="1600" dirty="0"/>
                    </a:p>
                  </a:txBody>
                  <a:tcPr marL="92620" marR="92620"/>
                </a:tc>
                <a:tc>
                  <a:txBody>
                    <a:bodyPr/>
                    <a:lstStyle/>
                    <a:p>
                      <a:r>
                        <a:rPr lang="en-US" sz="1600" dirty="0" smtClean="0"/>
                        <a:t>Dual tracer recommended (79%)</a:t>
                      </a:r>
                      <a:endParaRPr lang="en-US" sz="1600" dirty="0"/>
                    </a:p>
                  </a:txBody>
                  <a:tcPr marL="92620" marR="92620"/>
                </a:tc>
                <a:tc>
                  <a:txBody>
                    <a:bodyPr/>
                    <a:lstStyle/>
                    <a:p>
                      <a:r>
                        <a:rPr lang="en-US" sz="1600" dirty="0" smtClean="0"/>
                        <a:t>Technetium required </a:t>
                      </a:r>
                      <a:endParaRPr lang="en-US" sz="1600" dirty="0"/>
                    </a:p>
                  </a:txBody>
                  <a:tcPr marL="92620" marR="92620"/>
                </a:tc>
                <a:tc>
                  <a:txBody>
                    <a:bodyPr/>
                    <a:lstStyle/>
                    <a:p>
                      <a:r>
                        <a:rPr lang="en-US" sz="1600" dirty="0" smtClean="0"/>
                        <a:t>Technetium required, IHC</a:t>
                      </a:r>
                      <a:endParaRPr lang="en-US" sz="1600" dirty="0"/>
                    </a:p>
                  </a:txBody>
                  <a:tcPr marL="92620" marR="92620"/>
                </a:tc>
              </a:tr>
              <a:tr h="532004">
                <a:tc>
                  <a:txBody>
                    <a:bodyPr/>
                    <a:lstStyle/>
                    <a:p>
                      <a:r>
                        <a:rPr lang="en-US" sz="1600" dirty="0" smtClean="0"/>
                        <a:t>Pre-op biopsy?</a:t>
                      </a:r>
                      <a:endParaRPr lang="en-US" sz="1600" dirty="0"/>
                    </a:p>
                  </a:txBody>
                  <a:tcPr marL="92620" marR="92620"/>
                </a:tc>
                <a:tc>
                  <a:txBody>
                    <a:bodyPr/>
                    <a:lstStyle/>
                    <a:p>
                      <a:r>
                        <a:rPr lang="en-US" sz="1600" dirty="0" smtClean="0"/>
                        <a:t>Yes</a:t>
                      </a:r>
                      <a:endParaRPr lang="en-US" sz="1600" dirty="0"/>
                    </a:p>
                  </a:txBody>
                  <a:tcPr marL="92620" marR="92620"/>
                </a:tc>
                <a:tc>
                  <a:txBody>
                    <a:bodyPr/>
                    <a:lstStyle/>
                    <a:p>
                      <a:r>
                        <a:rPr lang="en-US" sz="1600" dirty="0" smtClean="0"/>
                        <a:t>Not</a:t>
                      </a:r>
                      <a:r>
                        <a:rPr lang="en-US" sz="1600" baseline="0" dirty="0" smtClean="0"/>
                        <a:t> required (biopsy =25%)</a:t>
                      </a:r>
                      <a:endParaRPr lang="en-US" sz="1600" dirty="0"/>
                    </a:p>
                  </a:txBody>
                  <a:tcPr marL="92620" marR="92620"/>
                </a:tc>
                <a:tc>
                  <a:txBody>
                    <a:bodyPr/>
                    <a:lstStyle/>
                    <a:p>
                      <a:r>
                        <a:rPr lang="en-US" sz="1600" dirty="0" smtClean="0"/>
                        <a:t>Yes</a:t>
                      </a:r>
                      <a:endParaRPr lang="en-US" sz="1600" dirty="0"/>
                    </a:p>
                  </a:txBody>
                  <a:tcPr marL="92620" marR="92620"/>
                </a:tc>
              </a:tr>
              <a:tr h="308002">
                <a:tc>
                  <a:txBody>
                    <a:bodyPr/>
                    <a:lstStyle/>
                    <a:p>
                      <a:r>
                        <a:rPr lang="en-US" sz="1600" dirty="0" smtClean="0"/>
                        <a:t>Nodal</a:t>
                      </a:r>
                      <a:r>
                        <a:rPr lang="en-US" sz="1600" baseline="0" dirty="0" smtClean="0"/>
                        <a:t> pCR</a:t>
                      </a:r>
                      <a:endParaRPr lang="en-US" sz="1600" dirty="0"/>
                    </a:p>
                  </a:txBody>
                  <a:tcPr marL="92620" marR="92620"/>
                </a:tc>
                <a:tc>
                  <a:txBody>
                    <a:bodyPr/>
                    <a:lstStyle/>
                    <a:p>
                      <a:r>
                        <a:rPr lang="en-US" sz="1600" dirty="0" smtClean="0"/>
                        <a:t>41%</a:t>
                      </a:r>
                      <a:endParaRPr lang="en-US" sz="1600" dirty="0"/>
                    </a:p>
                  </a:txBody>
                  <a:tcPr marL="92620" marR="92620"/>
                </a:tc>
                <a:tc>
                  <a:txBody>
                    <a:bodyPr/>
                    <a:lstStyle/>
                    <a:p>
                      <a:r>
                        <a:rPr lang="en-US" sz="1600" dirty="0" smtClean="0"/>
                        <a:t>52% ypN0  (?)</a:t>
                      </a:r>
                      <a:endParaRPr lang="en-US" sz="1600" dirty="0"/>
                    </a:p>
                  </a:txBody>
                  <a:tcPr marL="92620" marR="92620"/>
                </a:tc>
                <a:tc>
                  <a:txBody>
                    <a:bodyPr/>
                    <a:lstStyle/>
                    <a:p>
                      <a:r>
                        <a:rPr lang="en-US" sz="1600" dirty="0" smtClean="0"/>
                        <a:t>35%</a:t>
                      </a:r>
                      <a:endParaRPr lang="en-US" sz="1600" dirty="0"/>
                    </a:p>
                  </a:txBody>
                  <a:tcPr marL="92620" marR="92620"/>
                </a:tc>
              </a:tr>
              <a:tr h="308002">
                <a:tc>
                  <a:txBody>
                    <a:bodyPr/>
                    <a:lstStyle/>
                    <a:p>
                      <a:r>
                        <a:rPr lang="en-US" sz="1600" dirty="0" smtClean="0"/>
                        <a:t>IR</a:t>
                      </a:r>
                      <a:endParaRPr lang="en-US" sz="1600" dirty="0"/>
                    </a:p>
                  </a:txBody>
                  <a:tcPr marL="92620" marR="92620"/>
                </a:tc>
                <a:tc>
                  <a:txBody>
                    <a:bodyPr/>
                    <a:lstStyle/>
                    <a:p>
                      <a:r>
                        <a:rPr lang="en-US" sz="1600" dirty="0" smtClean="0"/>
                        <a:t>92.7%</a:t>
                      </a:r>
                      <a:endParaRPr lang="en-US" sz="1600" dirty="0"/>
                    </a:p>
                  </a:txBody>
                  <a:tcPr marL="92620" marR="92620"/>
                </a:tc>
                <a:tc>
                  <a:txBody>
                    <a:bodyPr/>
                    <a:lstStyle/>
                    <a:p>
                      <a:r>
                        <a:rPr lang="en-US" sz="1600" dirty="0" smtClean="0"/>
                        <a:t>80.1%</a:t>
                      </a:r>
                      <a:endParaRPr lang="en-US" sz="1600" dirty="0"/>
                    </a:p>
                  </a:txBody>
                  <a:tcPr marL="92620" marR="92620"/>
                </a:tc>
                <a:tc>
                  <a:txBody>
                    <a:bodyPr/>
                    <a:lstStyle/>
                    <a:p>
                      <a:r>
                        <a:rPr lang="en-US" sz="1600" dirty="0" smtClean="0"/>
                        <a:t>87.6%</a:t>
                      </a:r>
                      <a:endParaRPr lang="en-US" sz="1600" dirty="0"/>
                    </a:p>
                  </a:txBody>
                  <a:tcPr marL="92620" marR="92620"/>
                </a:tc>
              </a:tr>
              <a:tr h="308002">
                <a:tc>
                  <a:txBody>
                    <a:bodyPr/>
                    <a:lstStyle/>
                    <a:p>
                      <a:r>
                        <a:rPr lang="en-US" sz="1600" dirty="0" smtClean="0"/>
                        <a:t>FNR (Overall)</a:t>
                      </a:r>
                    </a:p>
                  </a:txBody>
                  <a:tcPr marL="92620" marR="92620"/>
                </a:tc>
                <a:tc>
                  <a:txBody>
                    <a:bodyPr/>
                    <a:lstStyle/>
                    <a:p>
                      <a:r>
                        <a:rPr lang="en-US" sz="1600" dirty="0" smtClean="0"/>
                        <a:t>12.6%</a:t>
                      </a:r>
                      <a:endParaRPr lang="en-US" sz="1600" dirty="0"/>
                    </a:p>
                  </a:txBody>
                  <a:tcPr marL="92620" marR="92620"/>
                </a:tc>
                <a:tc>
                  <a:txBody>
                    <a:bodyPr/>
                    <a:lstStyle/>
                    <a:p>
                      <a:r>
                        <a:rPr lang="en-US" sz="1600" dirty="0" smtClean="0"/>
                        <a:t>14.2%</a:t>
                      </a:r>
                      <a:endParaRPr lang="en-US" sz="1600" dirty="0"/>
                    </a:p>
                  </a:txBody>
                  <a:tcPr marL="92620" marR="92620"/>
                </a:tc>
                <a:tc>
                  <a:txBody>
                    <a:bodyPr/>
                    <a:lstStyle/>
                    <a:p>
                      <a:r>
                        <a:rPr lang="en-US" sz="1600" dirty="0" smtClean="0"/>
                        <a:t>8.4%</a:t>
                      </a:r>
                      <a:endParaRPr lang="en-US" sz="1600" dirty="0"/>
                    </a:p>
                  </a:txBody>
                  <a:tcPr marL="92620" marR="92620"/>
                </a:tc>
              </a:tr>
              <a:tr h="308002">
                <a:tc>
                  <a:txBody>
                    <a:bodyPr/>
                    <a:lstStyle/>
                    <a:p>
                      <a:r>
                        <a:rPr lang="en-US" sz="1600" dirty="0" smtClean="0"/>
                        <a:t>     1 SLN</a:t>
                      </a:r>
                    </a:p>
                  </a:txBody>
                  <a:tcPr marL="92620" marR="92620"/>
                </a:tc>
                <a:tc>
                  <a:txBody>
                    <a:bodyPr/>
                    <a:lstStyle/>
                    <a:p>
                      <a:r>
                        <a:rPr lang="en-US" sz="1600" dirty="0" smtClean="0"/>
                        <a:t>31.5%</a:t>
                      </a:r>
                      <a:endParaRPr lang="en-US" sz="1600" dirty="0"/>
                    </a:p>
                  </a:txBody>
                  <a:tcPr marL="92620" marR="92620"/>
                </a:tc>
                <a:tc>
                  <a:txBody>
                    <a:bodyPr/>
                    <a:lstStyle/>
                    <a:p>
                      <a:r>
                        <a:rPr lang="en-US" sz="1600" dirty="0" smtClean="0"/>
                        <a:t>24.3%</a:t>
                      </a:r>
                      <a:endParaRPr lang="en-US" sz="1600" dirty="0"/>
                    </a:p>
                  </a:txBody>
                  <a:tcPr marL="92620" marR="92620"/>
                </a:tc>
                <a:tc>
                  <a:txBody>
                    <a:bodyPr/>
                    <a:lstStyle/>
                    <a:p>
                      <a:r>
                        <a:rPr lang="en-US" sz="1600" dirty="0" smtClean="0"/>
                        <a:t>18.2%</a:t>
                      </a:r>
                      <a:endParaRPr lang="en-US" sz="1600" dirty="0"/>
                    </a:p>
                  </a:txBody>
                  <a:tcPr marL="92620" marR="92620"/>
                </a:tc>
              </a:tr>
              <a:tr h="308002">
                <a:tc>
                  <a:txBody>
                    <a:bodyPr/>
                    <a:lstStyle/>
                    <a:p>
                      <a:r>
                        <a:rPr lang="en-US" sz="1600" dirty="0" smtClean="0"/>
                        <a:t>     2 SLN</a:t>
                      </a:r>
                    </a:p>
                  </a:txBody>
                  <a:tcPr marL="92620" marR="92620"/>
                </a:tc>
                <a:tc>
                  <a:txBody>
                    <a:bodyPr/>
                    <a:lstStyle/>
                    <a:p>
                      <a:r>
                        <a:rPr lang="en-US" sz="1600" dirty="0" smtClean="0"/>
                        <a:t>21.1%</a:t>
                      </a:r>
                      <a:endParaRPr lang="en-US" sz="1600" dirty="0"/>
                    </a:p>
                  </a:txBody>
                  <a:tcPr marL="92620" marR="92620"/>
                </a:tc>
                <a:tc>
                  <a:txBody>
                    <a:bodyPr/>
                    <a:lstStyle/>
                    <a:p>
                      <a:r>
                        <a:rPr lang="en-US" sz="1600" dirty="0" smtClean="0"/>
                        <a:t>18.5%</a:t>
                      </a:r>
                      <a:endParaRPr lang="en-US" sz="1600" dirty="0"/>
                    </a:p>
                  </a:txBody>
                  <a:tcPr marL="92620" marR="92620"/>
                </a:tc>
                <a:tc>
                  <a:txBody>
                    <a:bodyPr/>
                    <a:lstStyle/>
                    <a:p>
                      <a:r>
                        <a:rPr lang="en-US" sz="1600" dirty="0" smtClean="0"/>
                        <a:t>4.9%</a:t>
                      </a:r>
                      <a:endParaRPr lang="en-US" sz="1600" dirty="0"/>
                    </a:p>
                  </a:txBody>
                  <a:tcPr marL="92620" marR="92620"/>
                </a:tc>
              </a:tr>
              <a:tr h="308002">
                <a:tc>
                  <a:txBody>
                    <a:bodyPr/>
                    <a:lstStyle/>
                    <a:p>
                      <a:r>
                        <a:rPr lang="en-US" sz="1600" dirty="0" smtClean="0"/>
                        <a:t>     ≥3SLN </a:t>
                      </a:r>
                    </a:p>
                  </a:txBody>
                  <a:tcPr marL="92620" marR="92620"/>
                </a:tc>
                <a:tc>
                  <a:txBody>
                    <a:bodyPr/>
                    <a:lstStyle/>
                    <a:p>
                      <a:r>
                        <a:rPr lang="en-US" sz="1600" dirty="0" smtClean="0"/>
                        <a:t>9.1%</a:t>
                      </a:r>
                      <a:endParaRPr lang="en-US" sz="1600" dirty="0"/>
                    </a:p>
                  </a:txBody>
                  <a:tcPr marL="92620" marR="92620"/>
                </a:tc>
                <a:tc>
                  <a:txBody>
                    <a:bodyPr/>
                    <a:lstStyle/>
                    <a:p>
                      <a:r>
                        <a:rPr lang="en-US" sz="1600" dirty="0" smtClean="0"/>
                        <a:t>7.3%</a:t>
                      </a:r>
                      <a:endParaRPr lang="en-US" sz="1600" dirty="0"/>
                    </a:p>
                  </a:txBody>
                  <a:tcPr marL="92620" marR="92620"/>
                </a:tc>
                <a:tc>
                  <a:txBody>
                    <a:bodyPr/>
                    <a:lstStyle/>
                    <a:p>
                      <a:endParaRPr lang="en-US" sz="1600" dirty="0"/>
                    </a:p>
                  </a:txBody>
                  <a:tcPr marL="92620" marR="92620"/>
                </a:tc>
              </a:tr>
            </a:tbl>
          </a:graphicData>
        </a:graphic>
      </p:graphicFrame>
      <p:sp>
        <p:nvSpPr>
          <p:cNvPr id="5" name="TextBox 4"/>
          <p:cNvSpPr txBox="1"/>
          <p:nvPr/>
        </p:nvSpPr>
        <p:spPr>
          <a:xfrm>
            <a:off x="247557" y="6437063"/>
            <a:ext cx="7467600" cy="230832"/>
          </a:xfrm>
          <a:prstGeom prst="rect">
            <a:avLst/>
          </a:prstGeom>
          <a:noFill/>
        </p:spPr>
        <p:txBody>
          <a:bodyPr wrap="square" rtlCol="0">
            <a:spAutoFit/>
          </a:bodyPr>
          <a:lstStyle/>
          <a:p>
            <a:pPr defTabSz="914400"/>
            <a:r>
              <a:rPr lang="en-US" sz="900" dirty="0">
                <a:solidFill>
                  <a:prstClr val="black"/>
                </a:solidFill>
                <a:latin typeface="Calibri"/>
              </a:rPr>
              <a:t>*1737 patients enrolled in 4 arm multicenter trial.  592 ARM C were cN+ to cN0  </a:t>
            </a:r>
          </a:p>
        </p:txBody>
      </p:sp>
      <p:sp>
        <p:nvSpPr>
          <p:cNvPr id="9" name="Rectangle 8"/>
          <p:cNvSpPr/>
          <p:nvPr/>
        </p:nvSpPr>
        <p:spPr>
          <a:xfrm>
            <a:off x="198438" y="4707816"/>
            <a:ext cx="8610600" cy="381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Calibri"/>
            </a:endParaRPr>
          </a:p>
        </p:txBody>
      </p:sp>
      <p:sp>
        <p:nvSpPr>
          <p:cNvPr id="13" name="Curved Left Arrow 12"/>
          <p:cNvSpPr/>
          <p:nvPr/>
        </p:nvSpPr>
        <p:spPr>
          <a:xfrm>
            <a:off x="3144657" y="4791019"/>
            <a:ext cx="731520" cy="1259848"/>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black"/>
              </a:solidFill>
              <a:latin typeface="Calibri"/>
            </a:endParaRPr>
          </a:p>
        </p:txBody>
      </p:sp>
      <p:sp>
        <p:nvSpPr>
          <p:cNvPr id="14" name="Curved Left Arrow 13"/>
          <p:cNvSpPr/>
          <p:nvPr/>
        </p:nvSpPr>
        <p:spPr>
          <a:xfrm>
            <a:off x="5278257" y="4791019"/>
            <a:ext cx="731520" cy="1259848"/>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black"/>
              </a:solidFill>
              <a:latin typeface="Calibri"/>
            </a:endParaRPr>
          </a:p>
        </p:txBody>
      </p:sp>
      <p:sp>
        <p:nvSpPr>
          <p:cNvPr id="15" name="Curved Left Arrow 14"/>
          <p:cNvSpPr/>
          <p:nvPr/>
        </p:nvSpPr>
        <p:spPr>
          <a:xfrm>
            <a:off x="7516491" y="4822116"/>
            <a:ext cx="731520" cy="913821"/>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black"/>
              </a:solidFill>
              <a:latin typeface="Calibri"/>
            </a:endParaRPr>
          </a:p>
        </p:txBody>
      </p:sp>
    </p:spTree>
    <p:extLst>
      <p:ext uri="{BB962C8B-B14F-4D97-AF65-F5344CB8AC3E}">
        <p14:creationId xmlns:p14="http://schemas.microsoft.com/office/powerpoint/2010/main" val="264982039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a:xfrm>
            <a:off x="198915" y="1217410"/>
            <a:ext cx="8721321" cy="690240"/>
          </a:xfrm>
        </p:spPr>
        <p:txBody>
          <a:bodyPr>
            <a:noAutofit/>
          </a:bodyPr>
          <a:lstStyle/>
          <a:p>
            <a:r>
              <a:rPr lang="en-US" dirty="0" smtClean="0">
                <a:effectLst/>
              </a:rPr>
              <a:t>SLN After </a:t>
            </a:r>
            <a:r>
              <a:rPr lang="en-US" dirty="0" err="1" smtClean="0">
                <a:effectLst/>
              </a:rPr>
              <a:t>Neoadjuvant</a:t>
            </a:r>
            <a:r>
              <a:rPr lang="en-US" dirty="0" smtClean="0">
                <a:effectLst/>
              </a:rPr>
              <a:t> </a:t>
            </a:r>
            <a:r>
              <a:rPr lang="en-US" dirty="0"/>
              <a:t>T</a:t>
            </a:r>
            <a:r>
              <a:rPr lang="en-US" dirty="0" smtClean="0">
                <a:effectLst/>
              </a:rPr>
              <a:t>herapy </a:t>
            </a:r>
            <a:br>
              <a:rPr lang="en-US" dirty="0" smtClean="0">
                <a:effectLst/>
              </a:rPr>
            </a:br>
            <a:r>
              <a:rPr lang="en-US" dirty="0" err="1" smtClean="0">
                <a:effectLst/>
              </a:rPr>
              <a:t>cN</a:t>
            </a:r>
            <a:r>
              <a:rPr lang="en-US" dirty="0" smtClean="0">
                <a:effectLst/>
              </a:rPr>
              <a:t>+ convert to cN</a:t>
            </a:r>
            <a:r>
              <a:rPr lang="en-US" dirty="0" smtClean="0"/>
              <a:t>0</a:t>
            </a:r>
            <a:endParaRPr lang="en-US" dirty="0">
              <a:effectLst/>
            </a:endParaRPr>
          </a:p>
        </p:txBody>
      </p:sp>
      <p:sp>
        <p:nvSpPr>
          <p:cNvPr id="2" name="TextBox 1"/>
          <p:cNvSpPr txBox="1"/>
          <p:nvPr/>
        </p:nvSpPr>
        <p:spPr>
          <a:xfrm>
            <a:off x="582456" y="2206704"/>
            <a:ext cx="7954388" cy="2246769"/>
          </a:xfrm>
          <a:prstGeom prst="rect">
            <a:avLst/>
          </a:prstGeom>
          <a:noFill/>
        </p:spPr>
        <p:txBody>
          <a:bodyPr wrap="square" rtlCol="0">
            <a:spAutoFit/>
          </a:bodyPr>
          <a:lstStyle/>
          <a:p>
            <a:pPr marL="914400" indent="-457200" defTabSz="914400" fontAlgn="base">
              <a:spcBef>
                <a:spcPct val="0"/>
              </a:spcBef>
              <a:spcAft>
                <a:spcPct val="0"/>
              </a:spcAft>
              <a:buClr>
                <a:prstClr val="black">
                  <a:lumMod val="95000"/>
                  <a:lumOff val="5000"/>
                </a:prstClr>
              </a:buClr>
              <a:buFont typeface="Arial"/>
              <a:buChar char="•"/>
            </a:pPr>
            <a:r>
              <a:rPr lang="en-US" sz="2000" dirty="0">
                <a:solidFill>
                  <a:prstClr val="black">
                    <a:lumMod val="95000"/>
                    <a:lumOff val="5000"/>
                  </a:prstClr>
                </a:solidFill>
                <a:latin typeface="Calibri"/>
                <a:cs typeface="Arial" charset="0"/>
              </a:rPr>
              <a:t>Consistent unacceptable FNR unless ≥ 3 SN </a:t>
            </a:r>
            <a:r>
              <a:rPr lang="en-US" sz="2000" dirty="0" smtClean="0">
                <a:solidFill>
                  <a:prstClr val="black">
                    <a:lumMod val="95000"/>
                    <a:lumOff val="5000"/>
                  </a:prstClr>
                </a:solidFill>
                <a:latin typeface="Calibri"/>
                <a:cs typeface="Arial" charset="0"/>
              </a:rPr>
              <a:t>removed</a:t>
            </a:r>
          </a:p>
          <a:p>
            <a:pPr marL="914400" indent="-457200" defTabSz="914400" fontAlgn="base">
              <a:spcBef>
                <a:spcPct val="0"/>
              </a:spcBef>
              <a:spcAft>
                <a:spcPct val="0"/>
              </a:spcAft>
              <a:buClr>
                <a:prstClr val="black">
                  <a:lumMod val="95000"/>
                  <a:lumOff val="5000"/>
                </a:prstClr>
              </a:buClr>
              <a:buFont typeface="Arial"/>
              <a:buChar char="•"/>
            </a:pPr>
            <a:endParaRPr lang="en-US" sz="2000" dirty="0">
              <a:solidFill>
                <a:prstClr val="black">
                  <a:lumMod val="95000"/>
                  <a:lumOff val="5000"/>
                </a:prstClr>
              </a:solidFill>
              <a:latin typeface="Calibri"/>
              <a:cs typeface="Arial" charset="0"/>
            </a:endParaRPr>
          </a:p>
          <a:p>
            <a:pPr marL="914400" indent="-457200" defTabSz="914400" fontAlgn="base">
              <a:spcBef>
                <a:spcPct val="0"/>
              </a:spcBef>
              <a:spcAft>
                <a:spcPct val="0"/>
              </a:spcAft>
              <a:buClr>
                <a:prstClr val="black">
                  <a:lumMod val="95000"/>
                  <a:lumOff val="5000"/>
                </a:prstClr>
              </a:buClr>
              <a:buFont typeface="Arial"/>
              <a:buChar char="•"/>
            </a:pPr>
            <a:r>
              <a:rPr lang="en-US" sz="2000" dirty="0">
                <a:solidFill>
                  <a:prstClr val="black">
                    <a:lumMod val="95000"/>
                    <a:lumOff val="5000"/>
                  </a:prstClr>
                </a:solidFill>
                <a:latin typeface="Calibri"/>
                <a:cs typeface="Arial" charset="0"/>
              </a:rPr>
              <a:t>Residual disease </a:t>
            </a:r>
            <a:r>
              <a:rPr lang="en-US" sz="2000" dirty="0" smtClean="0">
                <a:solidFill>
                  <a:prstClr val="black">
                    <a:lumMod val="95000"/>
                    <a:lumOff val="5000"/>
                  </a:prstClr>
                </a:solidFill>
                <a:latin typeface="Calibri"/>
                <a:cs typeface="Arial" charset="0"/>
              </a:rPr>
              <a:t>potentially resistant </a:t>
            </a:r>
            <a:r>
              <a:rPr lang="en-US" sz="2000" dirty="0">
                <a:solidFill>
                  <a:prstClr val="black">
                    <a:lumMod val="95000"/>
                    <a:lumOff val="5000"/>
                  </a:prstClr>
                </a:solidFill>
                <a:latin typeface="Calibri"/>
                <a:cs typeface="Arial" charset="0"/>
              </a:rPr>
              <a:t>to </a:t>
            </a:r>
            <a:r>
              <a:rPr lang="en-US" sz="2000" dirty="0" smtClean="0">
                <a:solidFill>
                  <a:prstClr val="black">
                    <a:lumMod val="95000"/>
                    <a:lumOff val="5000"/>
                  </a:prstClr>
                </a:solidFill>
                <a:latin typeface="Calibri"/>
                <a:cs typeface="Arial" charset="0"/>
              </a:rPr>
              <a:t>treatment</a:t>
            </a:r>
            <a:endParaRPr lang="en-US" sz="2000" dirty="0">
              <a:solidFill>
                <a:prstClr val="black">
                  <a:lumMod val="95000"/>
                  <a:lumOff val="5000"/>
                </a:prstClr>
              </a:solidFill>
              <a:latin typeface="Calibri"/>
              <a:cs typeface="Arial" charset="0"/>
            </a:endParaRPr>
          </a:p>
          <a:p>
            <a:pPr marL="1257300" lvl="1" indent="-342900" defTabSz="914400" fontAlgn="base">
              <a:spcBef>
                <a:spcPct val="0"/>
              </a:spcBef>
              <a:spcAft>
                <a:spcPct val="0"/>
              </a:spcAft>
              <a:buClr>
                <a:prstClr val="black">
                  <a:lumMod val="95000"/>
                  <a:lumOff val="5000"/>
                </a:prstClr>
              </a:buClr>
              <a:buFont typeface="Arial"/>
              <a:buChar char="•"/>
            </a:pPr>
            <a:r>
              <a:rPr lang="en-US" sz="2000" dirty="0">
                <a:solidFill>
                  <a:prstClr val="black">
                    <a:lumMod val="95000"/>
                    <a:lumOff val="5000"/>
                  </a:prstClr>
                </a:solidFill>
                <a:latin typeface="Calibri"/>
                <a:cs typeface="Arial" charset="0"/>
              </a:rPr>
              <a:t>No data on LRR in this </a:t>
            </a:r>
            <a:r>
              <a:rPr lang="en-US" sz="2000" dirty="0" smtClean="0">
                <a:solidFill>
                  <a:prstClr val="black">
                    <a:lumMod val="95000"/>
                    <a:lumOff val="5000"/>
                  </a:prstClr>
                </a:solidFill>
                <a:latin typeface="Calibri"/>
                <a:cs typeface="Arial" charset="0"/>
              </a:rPr>
              <a:t>setting</a:t>
            </a:r>
          </a:p>
          <a:p>
            <a:pPr marL="914400" lvl="1" defTabSz="914400" fontAlgn="base">
              <a:spcBef>
                <a:spcPct val="0"/>
              </a:spcBef>
              <a:spcAft>
                <a:spcPct val="0"/>
              </a:spcAft>
              <a:buClr>
                <a:prstClr val="black">
                  <a:lumMod val="95000"/>
                  <a:lumOff val="5000"/>
                </a:prstClr>
              </a:buClr>
            </a:pPr>
            <a:endParaRPr lang="en-US" sz="2000" dirty="0">
              <a:solidFill>
                <a:prstClr val="black">
                  <a:lumMod val="95000"/>
                  <a:lumOff val="5000"/>
                </a:prstClr>
              </a:solidFill>
              <a:latin typeface="Calibri"/>
              <a:cs typeface="Arial" charset="0"/>
            </a:endParaRPr>
          </a:p>
          <a:p>
            <a:pPr marL="914400" indent="-457200" defTabSz="914400" fontAlgn="base">
              <a:spcBef>
                <a:spcPct val="0"/>
              </a:spcBef>
              <a:spcAft>
                <a:spcPct val="0"/>
              </a:spcAft>
              <a:buClr>
                <a:prstClr val="black">
                  <a:lumMod val="95000"/>
                  <a:lumOff val="5000"/>
                </a:prstClr>
              </a:buClr>
              <a:buFont typeface="Wingdings" charset="2"/>
              <a:buChar char="Ø"/>
            </a:pPr>
            <a:r>
              <a:rPr lang="en-US" sz="2000" dirty="0">
                <a:solidFill>
                  <a:prstClr val="black">
                    <a:lumMod val="95000"/>
                    <a:lumOff val="5000"/>
                  </a:prstClr>
                </a:solidFill>
                <a:latin typeface="Calibri"/>
                <a:cs typeface="Arial" charset="0"/>
              </a:rPr>
              <a:t>Do know importance of path node status in predicting </a:t>
            </a:r>
            <a:r>
              <a:rPr lang="en-US" sz="2000" dirty="0" smtClean="0">
                <a:solidFill>
                  <a:prstClr val="black">
                    <a:lumMod val="95000"/>
                    <a:lumOff val="5000"/>
                  </a:prstClr>
                </a:solidFill>
                <a:latin typeface="Calibri"/>
                <a:cs typeface="Arial" charset="0"/>
              </a:rPr>
              <a:t>LRR  </a:t>
            </a:r>
            <a:r>
              <a:rPr lang="en-US" sz="2000" dirty="0">
                <a:solidFill>
                  <a:prstClr val="black">
                    <a:lumMod val="95000"/>
                    <a:lumOff val="5000"/>
                  </a:prstClr>
                </a:solidFill>
                <a:latin typeface="Calibri"/>
                <a:cs typeface="Arial" charset="0"/>
              </a:rPr>
              <a:t>… </a:t>
            </a:r>
            <a:r>
              <a:rPr lang="en-US" sz="2000" i="1" dirty="0">
                <a:solidFill>
                  <a:prstClr val="black">
                    <a:lumMod val="95000"/>
                    <a:lumOff val="5000"/>
                  </a:prstClr>
                </a:solidFill>
                <a:latin typeface="Calibri"/>
                <a:cs typeface="Arial" charset="0"/>
              </a:rPr>
              <a:t>implications for RT</a:t>
            </a:r>
          </a:p>
        </p:txBody>
      </p:sp>
    </p:spTree>
    <p:extLst>
      <p:ext uri="{BB962C8B-B14F-4D97-AF65-F5344CB8AC3E}">
        <p14:creationId xmlns:p14="http://schemas.microsoft.com/office/powerpoint/2010/main" val="9540042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915" y="1042462"/>
            <a:ext cx="8721321" cy="918709"/>
          </a:xfrm>
        </p:spPr>
        <p:txBody>
          <a:bodyPr>
            <a:noAutofit/>
          </a:bodyPr>
          <a:lstStyle/>
          <a:p>
            <a:r>
              <a:rPr lang="en-US" dirty="0"/>
              <a:t>Pre- </a:t>
            </a:r>
            <a:r>
              <a:rPr lang="en-US" dirty="0" err="1"/>
              <a:t>vs</a:t>
            </a:r>
            <a:r>
              <a:rPr lang="en-US" dirty="0"/>
              <a:t> post-treatment nodal status </a:t>
            </a:r>
            <a:r>
              <a:rPr lang="en-US" dirty="0" smtClean="0"/>
              <a:t/>
            </a:r>
            <a:br>
              <a:rPr lang="en-US" dirty="0" smtClean="0"/>
            </a:br>
            <a:r>
              <a:rPr lang="en-US" dirty="0" smtClean="0"/>
              <a:t>impact </a:t>
            </a:r>
            <a:r>
              <a:rPr lang="en-US" dirty="0"/>
              <a:t>on </a:t>
            </a:r>
            <a:r>
              <a:rPr lang="en-US" dirty="0" smtClean="0"/>
              <a:t>LRR</a:t>
            </a:r>
            <a:endParaRPr lang="en-US" dirty="0"/>
          </a:p>
        </p:txBody>
      </p:sp>
      <p:sp>
        <p:nvSpPr>
          <p:cNvPr id="6" name="TextBox 5"/>
          <p:cNvSpPr txBox="1"/>
          <p:nvPr/>
        </p:nvSpPr>
        <p:spPr>
          <a:xfrm>
            <a:off x="760716" y="6314261"/>
            <a:ext cx="2297111" cy="523220"/>
          </a:xfrm>
          <a:prstGeom prst="rect">
            <a:avLst/>
          </a:prstGeom>
          <a:noFill/>
        </p:spPr>
        <p:txBody>
          <a:bodyPr wrap="none" rtlCol="0">
            <a:spAutoFit/>
          </a:bodyPr>
          <a:lstStyle/>
          <a:p>
            <a:pPr defTabSz="914400"/>
            <a:r>
              <a:rPr lang="en-US" sz="1400" dirty="0" smtClean="0">
                <a:solidFill>
                  <a:srgbClr val="1F497D"/>
                </a:solidFill>
                <a:latin typeface="Calibri"/>
              </a:rPr>
              <a:t>NSABP </a:t>
            </a:r>
            <a:r>
              <a:rPr lang="en-US" sz="1400" dirty="0">
                <a:solidFill>
                  <a:srgbClr val="1F497D"/>
                </a:solidFill>
                <a:latin typeface="Calibri"/>
              </a:rPr>
              <a:t>B-18 (AC)/B-27 (AC-T)</a:t>
            </a:r>
            <a:br>
              <a:rPr lang="en-US" sz="1400" dirty="0">
                <a:solidFill>
                  <a:srgbClr val="1F497D"/>
                </a:solidFill>
                <a:latin typeface="Calibri"/>
              </a:rPr>
            </a:br>
            <a:endParaRPr lang="en-US" sz="1400" dirty="0">
              <a:solidFill>
                <a:prstClr val="black"/>
              </a:solidFill>
              <a:latin typeface="Calibri"/>
            </a:endParaRPr>
          </a:p>
        </p:txBody>
      </p:sp>
      <p:sp>
        <p:nvSpPr>
          <p:cNvPr id="16" name="TextBox 15"/>
          <p:cNvSpPr txBox="1"/>
          <p:nvPr/>
        </p:nvSpPr>
        <p:spPr>
          <a:xfrm>
            <a:off x="6220402" y="6067199"/>
            <a:ext cx="1633781" cy="246221"/>
          </a:xfrm>
          <a:prstGeom prst="rect">
            <a:avLst/>
          </a:prstGeom>
          <a:noFill/>
        </p:spPr>
        <p:txBody>
          <a:bodyPr wrap="none" rtlCol="0">
            <a:spAutoFit/>
          </a:bodyPr>
          <a:lstStyle/>
          <a:p>
            <a:pPr defTabSz="914400"/>
            <a:r>
              <a:rPr lang="en-US" sz="1000" dirty="0" err="1">
                <a:solidFill>
                  <a:prstClr val="black"/>
                </a:solidFill>
                <a:latin typeface="Calibri"/>
              </a:rPr>
              <a:t>Mamounas</a:t>
            </a:r>
            <a:r>
              <a:rPr lang="en-US" sz="1000" dirty="0">
                <a:solidFill>
                  <a:prstClr val="black"/>
                </a:solidFill>
                <a:latin typeface="Calibri"/>
              </a:rPr>
              <a:t> E et al JCO 2012</a:t>
            </a:r>
          </a:p>
        </p:txBody>
      </p:sp>
      <p:grpSp>
        <p:nvGrpSpPr>
          <p:cNvPr id="11" name="Group 10"/>
          <p:cNvGrpSpPr/>
          <p:nvPr/>
        </p:nvGrpSpPr>
        <p:grpSpPr>
          <a:xfrm>
            <a:off x="834086" y="1961171"/>
            <a:ext cx="7456778" cy="4285909"/>
            <a:chOff x="760716" y="1582580"/>
            <a:chExt cx="8230884" cy="4730840"/>
          </a:xfrm>
        </p:grpSpPr>
        <p:sp>
          <p:nvSpPr>
            <p:cNvPr id="15" name="Rectangle 14"/>
            <p:cNvSpPr/>
            <p:nvPr/>
          </p:nvSpPr>
          <p:spPr>
            <a:xfrm>
              <a:off x="6096000" y="4495800"/>
              <a:ext cx="2590800" cy="1143000"/>
            </a:xfrm>
            <a:prstGeom prst="rect">
              <a:avLst/>
            </a:prstGeom>
            <a:solidFill>
              <a:schemeClr val="accent4">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400">
                <a:solidFill>
                  <a:prstClr val="white"/>
                </a:solidFill>
                <a:latin typeface="Calibri"/>
              </a:endParaRPr>
            </a:p>
          </p:txBody>
        </p:sp>
        <p:pic>
          <p:nvPicPr>
            <p:cNvPr id="5" name="Picture 2"/>
            <p:cNvPicPr>
              <a:picLocks noChangeAspect="1" noChangeArrowheads="1"/>
            </p:cNvPicPr>
            <p:nvPr/>
          </p:nvPicPr>
          <p:blipFill rotWithShape="1">
            <a:blip r:embed="rId3" cstate="print"/>
            <a:srcRect r="5324"/>
            <a:stretch/>
          </p:blipFill>
          <p:spPr bwMode="auto">
            <a:xfrm>
              <a:off x="760716" y="1828801"/>
              <a:ext cx="5194300" cy="4484619"/>
            </a:xfrm>
            <a:prstGeom prst="rect">
              <a:avLst/>
            </a:prstGeom>
            <a:noFill/>
            <a:ln w="9525">
              <a:noFill/>
              <a:miter lim="800000"/>
              <a:headEnd/>
              <a:tailEnd/>
            </a:ln>
          </p:spPr>
        </p:pic>
        <p:sp>
          <p:nvSpPr>
            <p:cNvPr id="7" name="TextBox 6"/>
            <p:cNvSpPr txBox="1"/>
            <p:nvPr/>
          </p:nvSpPr>
          <p:spPr>
            <a:xfrm>
              <a:off x="6019800" y="2286000"/>
              <a:ext cx="1914106" cy="338554"/>
            </a:xfrm>
            <a:prstGeom prst="rect">
              <a:avLst/>
            </a:prstGeom>
            <a:noFill/>
          </p:spPr>
          <p:txBody>
            <a:bodyPr wrap="none" rtlCol="0">
              <a:spAutoFit/>
            </a:bodyPr>
            <a:lstStyle/>
            <a:p>
              <a:pPr defTabSz="914400"/>
              <a:r>
                <a:rPr lang="en-US" sz="1600" dirty="0" err="1">
                  <a:solidFill>
                    <a:prstClr val="black"/>
                  </a:solidFill>
                  <a:latin typeface="Calibri"/>
                </a:rPr>
                <a:t>cN</a:t>
              </a:r>
              <a:r>
                <a:rPr lang="en-US" sz="1600" dirty="0">
                  <a:solidFill>
                    <a:prstClr val="black"/>
                  </a:solidFill>
                  <a:latin typeface="Calibri"/>
                </a:rPr>
                <a:t>+ </a:t>
              </a:r>
              <a:r>
                <a:rPr lang="en-US" sz="1600" dirty="0" err="1">
                  <a:solidFill>
                    <a:prstClr val="black"/>
                  </a:solidFill>
                  <a:latin typeface="Calibri"/>
                </a:rPr>
                <a:t>ypN</a:t>
              </a:r>
              <a:r>
                <a:rPr lang="en-US" sz="1600" dirty="0">
                  <a:solidFill>
                    <a:prstClr val="black"/>
                  </a:solidFill>
                  <a:latin typeface="Calibri"/>
                </a:rPr>
                <a:t>+   LLR &gt;25%</a:t>
              </a:r>
            </a:p>
          </p:txBody>
        </p:sp>
        <p:sp>
          <p:nvSpPr>
            <p:cNvPr id="9" name="TextBox 8"/>
            <p:cNvSpPr txBox="1"/>
            <p:nvPr/>
          </p:nvSpPr>
          <p:spPr>
            <a:xfrm>
              <a:off x="6096000" y="4495800"/>
              <a:ext cx="2121494" cy="338554"/>
            </a:xfrm>
            <a:prstGeom prst="rect">
              <a:avLst/>
            </a:prstGeom>
            <a:noFill/>
          </p:spPr>
          <p:txBody>
            <a:bodyPr wrap="none" rtlCol="0">
              <a:spAutoFit/>
            </a:bodyPr>
            <a:lstStyle/>
            <a:p>
              <a:pPr defTabSz="914400"/>
              <a:r>
                <a:rPr lang="en-US" sz="1600" dirty="0" err="1">
                  <a:solidFill>
                    <a:prstClr val="black"/>
                  </a:solidFill>
                  <a:latin typeface="Calibri"/>
                </a:rPr>
                <a:t>cN</a:t>
              </a:r>
              <a:r>
                <a:rPr lang="en-US" sz="1600" dirty="0">
                  <a:solidFill>
                    <a:prstClr val="black"/>
                  </a:solidFill>
                  <a:latin typeface="Calibri"/>
                </a:rPr>
                <a:t>- </a:t>
              </a:r>
              <a:r>
                <a:rPr lang="en-US" sz="1600" dirty="0" err="1">
                  <a:solidFill>
                    <a:prstClr val="black"/>
                  </a:solidFill>
                  <a:latin typeface="Calibri"/>
                </a:rPr>
                <a:t>ypN</a:t>
              </a:r>
              <a:r>
                <a:rPr lang="en-US" sz="1600" dirty="0">
                  <a:solidFill>
                    <a:prstClr val="black"/>
                  </a:solidFill>
                  <a:latin typeface="Calibri"/>
                </a:rPr>
                <a:t>- no breast </a:t>
              </a:r>
              <a:r>
                <a:rPr lang="en-US" sz="1600" dirty="0" err="1">
                  <a:solidFill>
                    <a:prstClr val="black"/>
                  </a:solidFill>
                  <a:latin typeface="Calibri"/>
                </a:rPr>
                <a:t>pCR</a:t>
              </a:r>
              <a:r>
                <a:rPr lang="en-US" sz="1600" dirty="0">
                  <a:solidFill>
                    <a:prstClr val="black"/>
                  </a:solidFill>
                  <a:latin typeface="Calibri"/>
                </a:rPr>
                <a:t>  </a:t>
              </a:r>
            </a:p>
          </p:txBody>
        </p:sp>
        <p:sp>
          <p:nvSpPr>
            <p:cNvPr id="10" name="TextBox 9"/>
            <p:cNvSpPr txBox="1"/>
            <p:nvPr/>
          </p:nvSpPr>
          <p:spPr>
            <a:xfrm>
              <a:off x="6096000" y="5105400"/>
              <a:ext cx="2415302" cy="338554"/>
            </a:xfrm>
            <a:prstGeom prst="rect">
              <a:avLst/>
            </a:prstGeom>
            <a:noFill/>
          </p:spPr>
          <p:txBody>
            <a:bodyPr wrap="square" rtlCol="0">
              <a:spAutoFit/>
            </a:bodyPr>
            <a:lstStyle/>
            <a:p>
              <a:pPr defTabSz="914400"/>
              <a:r>
                <a:rPr lang="en-US" sz="1600" dirty="0" err="1">
                  <a:solidFill>
                    <a:prstClr val="black"/>
                  </a:solidFill>
                  <a:latin typeface="Calibri"/>
                </a:rPr>
                <a:t>cN</a:t>
              </a:r>
              <a:r>
                <a:rPr lang="en-US" sz="1600" dirty="0">
                  <a:solidFill>
                    <a:prstClr val="black"/>
                  </a:solidFill>
                  <a:latin typeface="Calibri"/>
                </a:rPr>
                <a:t>- </a:t>
              </a:r>
              <a:r>
                <a:rPr lang="en-US" sz="1600" dirty="0" err="1">
                  <a:solidFill>
                    <a:prstClr val="black"/>
                  </a:solidFill>
                  <a:latin typeface="Calibri"/>
                </a:rPr>
                <a:t>ypN</a:t>
              </a:r>
              <a:r>
                <a:rPr lang="en-US" sz="1600" dirty="0">
                  <a:solidFill>
                    <a:prstClr val="black"/>
                  </a:solidFill>
                  <a:latin typeface="Calibri"/>
                </a:rPr>
                <a:t>-  breast </a:t>
              </a:r>
              <a:r>
                <a:rPr lang="en-US" sz="1600" dirty="0" err="1">
                  <a:solidFill>
                    <a:prstClr val="black"/>
                  </a:solidFill>
                  <a:latin typeface="Calibri"/>
                </a:rPr>
                <a:t>pCR</a:t>
              </a:r>
              <a:r>
                <a:rPr lang="en-US" sz="1600" dirty="0">
                  <a:solidFill>
                    <a:prstClr val="black"/>
                  </a:solidFill>
                  <a:latin typeface="Calibri"/>
                </a:rPr>
                <a:t>  </a:t>
              </a:r>
            </a:p>
          </p:txBody>
        </p:sp>
        <p:sp>
          <p:nvSpPr>
            <p:cNvPr id="12" name="TextBox 11"/>
            <p:cNvSpPr txBox="1"/>
            <p:nvPr/>
          </p:nvSpPr>
          <p:spPr>
            <a:xfrm>
              <a:off x="6096000" y="4800600"/>
              <a:ext cx="2415302" cy="338554"/>
            </a:xfrm>
            <a:prstGeom prst="rect">
              <a:avLst/>
            </a:prstGeom>
            <a:noFill/>
          </p:spPr>
          <p:txBody>
            <a:bodyPr wrap="square" rtlCol="0">
              <a:spAutoFit/>
            </a:bodyPr>
            <a:lstStyle/>
            <a:p>
              <a:pPr defTabSz="914400"/>
              <a:r>
                <a:rPr lang="en-US" sz="1600" dirty="0" err="1">
                  <a:solidFill>
                    <a:prstClr val="black"/>
                  </a:solidFill>
                  <a:latin typeface="Calibri"/>
                </a:rPr>
                <a:t>cN</a:t>
              </a:r>
              <a:r>
                <a:rPr lang="en-US" sz="1600" dirty="0">
                  <a:solidFill>
                    <a:prstClr val="black"/>
                  </a:solidFill>
                  <a:latin typeface="Calibri"/>
                </a:rPr>
                <a:t>+ </a:t>
              </a:r>
              <a:r>
                <a:rPr lang="en-US" sz="1600" dirty="0" err="1">
                  <a:solidFill>
                    <a:prstClr val="black"/>
                  </a:solidFill>
                  <a:latin typeface="Calibri"/>
                </a:rPr>
                <a:t>ypN</a:t>
              </a:r>
              <a:r>
                <a:rPr lang="en-US" sz="1600" dirty="0">
                  <a:solidFill>
                    <a:prstClr val="black"/>
                  </a:solidFill>
                  <a:latin typeface="Calibri"/>
                </a:rPr>
                <a:t>-  breast </a:t>
              </a:r>
              <a:r>
                <a:rPr lang="en-US" sz="1600" dirty="0" err="1">
                  <a:solidFill>
                    <a:prstClr val="black"/>
                  </a:solidFill>
                  <a:latin typeface="Calibri"/>
                </a:rPr>
                <a:t>pCR</a:t>
              </a:r>
              <a:r>
                <a:rPr lang="en-US" sz="1600" dirty="0">
                  <a:solidFill>
                    <a:prstClr val="black"/>
                  </a:solidFill>
                  <a:latin typeface="Calibri"/>
                </a:rPr>
                <a:t>  </a:t>
              </a:r>
            </a:p>
          </p:txBody>
        </p:sp>
        <p:cxnSp>
          <p:nvCxnSpPr>
            <p:cNvPr id="4" name="Straight Connector 3"/>
            <p:cNvCxnSpPr/>
            <p:nvPr/>
          </p:nvCxnSpPr>
          <p:spPr>
            <a:xfrm>
              <a:off x="1828800" y="4495800"/>
              <a:ext cx="71628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6096006" y="3657600"/>
              <a:ext cx="2253642" cy="338554"/>
            </a:xfrm>
            <a:prstGeom prst="rect">
              <a:avLst/>
            </a:prstGeom>
            <a:noFill/>
          </p:spPr>
          <p:txBody>
            <a:bodyPr wrap="none" rtlCol="0">
              <a:spAutoFit/>
            </a:bodyPr>
            <a:lstStyle/>
            <a:p>
              <a:pPr defTabSz="914400"/>
              <a:r>
                <a:rPr lang="en-US" sz="1600" dirty="0" err="1">
                  <a:solidFill>
                    <a:prstClr val="black"/>
                  </a:solidFill>
                  <a:latin typeface="Calibri"/>
                </a:rPr>
                <a:t>cN</a:t>
              </a:r>
              <a:r>
                <a:rPr lang="en-US" sz="1600" dirty="0">
                  <a:solidFill>
                    <a:prstClr val="black"/>
                  </a:solidFill>
                  <a:latin typeface="Calibri"/>
                </a:rPr>
                <a:t>+ </a:t>
              </a:r>
              <a:r>
                <a:rPr lang="en-US" sz="1600" dirty="0" err="1">
                  <a:solidFill>
                    <a:prstClr val="black"/>
                  </a:solidFill>
                  <a:latin typeface="Calibri"/>
                </a:rPr>
                <a:t>ypN</a:t>
              </a:r>
              <a:r>
                <a:rPr lang="en-US" sz="1600" dirty="0">
                  <a:solidFill>
                    <a:prstClr val="black"/>
                  </a:solidFill>
                  <a:latin typeface="Calibri"/>
                </a:rPr>
                <a:t>-   no breast </a:t>
              </a:r>
              <a:r>
                <a:rPr lang="en-US" sz="1600" dirty="0" err="1">
                  <a:solidFill>
                    <a:prstClr val="black"/>
                  </a:solidFill>
                  <a:latin typeface="Calibri"/>
                </a:rPr>
                <a:t>pCR</a:t>
              </a:r>
              <a:endParaRPr lang="en-US" sz="1600" dirty="0">
                <a:solidFill>
                  <a:prstClr val="black"/>
                </a:solidFill>
                <a:latin typeface="Calibri"/>
              </a:endParaRPr>
            </a:p>
          </p:txBody>
        </p:sp>
        <p:sp>
          <p:nvSpPr>
            <p:cNvPr id="3" name="TextBox 2"/>
            <p:cNvSpPr txBox="1"/>
            <p:nvPr/>
          </p:nvSpPr>
          <p:spPr>
            <a:xfrm>
              <a:off x="6619002" y="1582580"/>
              <a:ext cx="966931" cy="307777"/>
            </a:xfrm>
            <a:prstGeom prst="rect">
              <a:avLst/>
            </a:prstGeom>
            <a:noFill/>
          </p:spPr>
          <p:txBody>
            <a:bodyPr wrap="none" rtlCol="0">
              <a:spAutoFit/>
            </a:bodyPr>
            <a:lstStyle/>
            <a:p>
              <a:r>
                <a:rPr lang="en-US" sz="1400" dirty="0" smtClean="0"/>
                <a:t>No PMRT</a:t>
              </a:r>
              <a:endParaRPr lang="en-US" sz="1400" dirty="0"/>
            </a:p>
          </p:txBody>
        </p:sp>
        <p:sp>
          <p:nvSpPr>
            <p:cNvPr id="17" name="Oval 16"/>
            <p:cNvSpPr/>
            <p:nvPr/>
          </p:nvSpPr>
          <p:spPr>
            <a:xfrm>
              <a:off x="5822462" y="2285999"/>
              <a:ext cx="2688840" cy="605692"/>
            </a:xfrm>
            <a:prstGeom prst="ellipse">
              <a:avLst/>
            </a:prstGeom>
            <a:noFill/>
            <a:ln w="28575" cmpd="sng">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grpSp>
    </p:spTree>
    <p:extLst>
      <p:ext uri="{BB962C8B-B14F-4D97-AF65-F5344CB8AC3E}">
        <p14:creationId xmlns:p14="http://schemas.microsoft.com/office/powerpoint/2010/main" val="112904734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xfrm>
            <a:off x="198915" y="1392523"/>
            <a:ext cx="8721321" cy="91870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r>
              <a:rPr lang="en-US" dirty="0" smtClean="0"/>
              <a:t>SLN biopsy after NAC</a:t>
            </a:r>
            <a:br>
              <a:rPr lang="en-US" dirty="0" smtClean="0"/>
            </a:br>
            <a:r>
              <a:rPr lang="en-US" dirty="0" smtClean="0"/>
              <a:t>cN1 convert to cN0</a:t>
            </a:r>
            <a:br>
              <a:rPr lang="en-US" dirty="0" smtClean="0"/>
            </a:br>
            <a:r>
              <a:rPr lang="en-US" i="1" dirty="0"/>
              <a:t>s</a:t>
            </a:r>
            <a:r>
              <a:rPr lang="en-US" i="1" dirty="0" smtClean="0"/>
              <a:t>uggestions to minimize the</a:t>
            </a:r>
            <a:r>
              <a:rPr lang="en-US" i="1" dirty="0" smtClean="0">
                <a:effectLst/>
              </a:rPr>
              <a:t> FNR</a:t>
            </a:r>
            <a:endParaRPr lang="en-US" i="1" dirty="0">
              <a:effectLst/>
            </a:endParaRPr>
          </a:p>
        </p:txBody>
      </p:sp>
      <p:sp>
        <p:nvSpPr>
          <p:cNvPr id="159747" name="Rectangle 3"/>
          <p:cNvSpPr>
            <a:spLocks noGrp="1" noChangeArrowheads="1"/>
          </p:cNvSpPr>
          <p:nvPr>
            <p:ph idx="1"/>
          </p:nvPr>
        </p:nvSpPr>
        <p:spPr>
          <a:xfrm>
            <a:off x="1317333" y="2990910"/>
            <a:ext cx="6909662" cy="2473919"/>
          </a:xfrm>
        </p:spPr>
        <p:txBody>
          <a:bodyPr>
            <a:noAutofit/>
          </a:bodyPr>
          <a:lstStyle/>
          <a:p>
            <a:pPr marL="914400" indent="-457200">
              <a:spcBef>
                <a:spcPct val="0"/>
              </a:spcBef>
              <a:buClr>
                <a:srgbClr val="336666"/>
              </a:buClr>
            </a:pPr>
            <a:r>
              <a:rPr lang="en-US" sz="1600" dirty="0"/>
              <a:t>Dual agent </a:t>
            </a:r>
            <a:r>
              <a:rPr lang="en-US" sz="1600" dirty="0" smtClean="0"/>
              <a:t>mapping</a:t>
            </a:r>
          </a:p>
          <a:p>
            <a:pPr marL="914400" indent="-457200">
              <a:spcBef>
                <a:spcPct val="0"/>
              </a:spcBef>
              <a:buClr>
                <a:srgbClr val="336666"/>
              </a:buClr>
            </a:pPr>
            <a:endParaRPr lang="en-US" sz="1600" dirty="0"/>
          </a:p>
          <a:p>
            <a:pPr marL="914400" indent="-457200">
              <a:spcBef>
                <a:spcPct val="0"/>
              </a:spcBef>
              <a:buClr>
                <a:srgbClr val="336666"/>
              </a:buClr>
            </a:pPr>
            <a:r>
              <a:rPr lang="en-US" sz="1600" dirty="0"/>
              <a:t>Normal </a:t>
            </a:r>
            <a:r>
              <a:rPr lang="en-US" sz="1600" dirty="0" smtClean="0"/>
              <a:t>exam after chemotherapy</a:t>
            </a:r>
          </a:p>
          <a:p>
            <a:pPr marL="914400" indent="-457200">
              <a:spcBef>
                <a:spcPct val="0"/>
              </a:spcBef>
              <a:buClr>
                <a:srgbClr val="336666"/>
              </a:buClr>
            </a:pPr>
            <a:endParaRPr lang="en-US" sz="1600" dirty="0"/>
          </a:p>
          <a:p>
            <a:pPr marL="914400" indent="-457200">
              <a:spcBef>
                <a:spcPct val="0"/>
              </a:spcBef>
              <a:buClr>
                <a:srgbClr val="336666"/>
              </a:buClr>
            </a:pPr>
            <a:r>
              <a:rPr lang="en-US" sz="1600" dirty="0"/>
              <a:t>Remove </a:t>
            </a:r>
            <a:r>
              <a:rPr lang="en-US" sz="1600" dirty="0" smtClean="0"/>
              <a:t>≥ </a:t>
            </a:r>
            <a:r>
              <a:rPr lang="en-US" sz="1600" dirty="0"/>
              <a:t>3</a:t>
            </a:r>
            <a:r>
              <a:rPr lang="en-US" sz="1600" dirty="0" smtClean="0"/>
              <a:t> SLN</a:t>
            </a:r>
          </a:p>
          <a:p>
            <a:pPr marL="914400" indent="-457200">
              <a:spcBef>
                <a:spcPct val="0"/>
              </a:spcBef>
              <a:buClr>
                <a:srgbClr val="336666"/>
              </a:buClr>
            </a:pPr>
            <a:endParaRPr lang="en-US" sz="1600" dirty="0">
              <a:solidFill>
                <a:srgbClr val="000000"/>
              </a:solidFill>
            </a:endParaRPr>
          </a:p>
          <a:p>
            <a:pPr marL="914400" indent="-457200">
              <a:spcBef>
                <a:spcPct val="0"/>
              </a:spcBef>
              <a:buClr>
                <a:srgbClr val="336666"/>
              </a:buClr>
            </a:pPr>
            <a:r>
              <a:rPr lang="en-US" sz="1600" dirty="0" smtClean="0">
                <a:solidFill>
                  <a:srgbClr val="000000"/>
                </a:solidFill>
              </a:rPr>
              <a:t>Include IHC detected disease as node positive</a:t>
            </a:r>
          </a:p>
          <a:p>
            <a:pPr marL="457200" indent="0">
              <a:spcBef>
                <a:spcPct val="0"/>
              </a:spcBef>
              <a:buClr>
                <a:srgbClr val="336666"/>
              </a:buClr>
              <a:buNone/>
            </a:pPr>
            <a:endParaRPr lang="en-US" sz="1600" dirty="0" smtClean="0">
              <a:solidFill>
                <a:srgbClr val="000000"/>
              </a:solidFill>
            </a:endParaRPr>
          </a:p>
          <a:p>
            <a:pPr marL="914400" indent="-457200">
              <a:spcBef>
                <a:spcPct val="0"/>
              </a:spcBef>
              <a:buClr>
                <a:srgbClr val="336666"/>
              </a:buClr>
            </a:pPr>
            <a:r>
              <a:rPr lang="en-US" sz="1600" dirty="0" smtClean="0">
                <a:solidFill>
                  <a:srgbClr val="000000"/>
                </a:solidFill>
              </a:rPr>
              <a:t>Leave a clip at time of biopsy and localize for SLN</a:t>
            </a:r>
          </a:p>
          <a:p>
            <a:pPr marL="914400" indent="-457200">
              <a:spcBef>
                <a:spcPct val="0"/>
              </a:spcBef>
              <a:buClr>
                <a:srgbClr val="336666"/>
              </a:buClr>
              <a:buNone/>
            </a:pPr>
            <a:endParaRPr lang="en-US" sz="1800" dirty="0" smtClean="0">
              <a:solidFill>
                <a:srgbClr val="000000"/>
              </a:solidFill>
            </a:endParaRPr>
          </a:p>
          <a:p>
            <a:pPr marL="914400" indent="-457200">
              <a:spcBef>
                <a:spcPct val="0"/>
              </a:spcBef>
              <a:buClr>
                <a:srgbClr val="336666"/>
              </a:buClr>
              <a:buNone/>
            </a:pPr>
            <a:r>
              <a:rPr lang="en-US" sz="1600" dirty="0">
                <a:solidFill>
                  <a:srgbClr val="336666"/>
                </a:solidFill>
                <a:latin typeface="Arial" charset="0"/>
              </a:rPr>
              <a:t/>
            </a:r>
            <a:br>
              <a:rPr lang="en-US" sz="1600" dirty="0">
                <a:solidFill>
                  <a:srgbClr val="336666"/>
                </a:solidFill>
                <a:latin typeface="Arial" charset="0"/>
              </a:rPr>
            </a:br>
            <a:r>
              <a:rPr lang="en-US" sz="1600" dirty="0">
                <a:solidFill>
                  <a:srgbClr val="336666"/>
                </a:solidFill>
                <a:latin typeface="Arial" charset="0"/>
              </a:rPr>
              <a:t/>
            </a:r>
            <a:br>
              <a:rPr lang="en-US" sz="1600" dirty="0">
                <a:solidFill>
                  <a:srgbClr val="336666"/>
                </a:solidFill>
                <a:latin typeface="Arial" charset="0"/>
              </a:rPr>
            </a:br>
            <a:endParaRPr lang="en-US" sz="1600" dirty="0">
              <a:solidFill>
                <a:srgbClr val="336666"/>
              </a:solidFill>
              <a:latin typeface="Arial" charset="0"/>
            </a:endParaRPr>
          </a:p>
        </p:txBody>
      </p:sp>
      <p:sp>
        <p:nvSpPr>
          <p:cNvPr id="2" name="Rectangle 1"/>
          <p:cNvSpPr/>
          <p:nvPr/>
        </p:nvSpPr>
        <p:spPr>
          <a:xfrm>
            <a:off x="1743972" y="2883533"/>
            <a:ext cx="5601559" cy="1525843"/>
          </a:xfrm>
          <a:prstGeom prst="rect">
            <a:avLst/>
          </a:prstGeom>
          <a:no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5157017" y="3994035"/>
            <a:ext cx="2934342" cy="276999"/>
          </a:xfrm>
          <a:prstGeom prst="rect">
            <a:avLst/>
          </a:prstGeom>
          <a:solidFill>
            <a:schemeClr val="tx2">
              <a:lumMod val="20000"/>
              <a:lumOff val="80000"/>
            </a:schemeClr>
          </a:solidFill>
        </p:spPr>
        <p:txBody>
          <a:bodyPr wrap="none" rtlCol="0">
            <a:spAutoFit/>
          </a:bodyPr>
          <a:lstStyle/>
          <a:p>
            <a:r>
              <a:rPr lang="en-US" sz="1200" dirty="0" smtClean="0"/>
              <a:t>ACOSOG Z1071: 57%   SENTINA: 34%</a:t>
            </a:r>
            <a:endParaRPr lang="en-US" sz="1200" dirty="0"/>
          </a:p>
        </p:txBody>
      </p:sp>
      <p:cxnSp>
        <p:nvCxnSpPr>
          <p:cNvPr id="7" name="Straight Arrow Connector 6"/>
          <p:cNvCxnSpPr/>
          <p:nvPr/>
        </p:nvCxnSpPr>
        <p:spPr>
          <a:xfrm>
            <a:off x="3957508" y="4135536"/>
            <a:ext cx="1045918"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4714246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8915" y="1240706"/>
            <a:ext cx="8721321" cy="518587"/>
          </a:xfrm>
        </p:spPr>
        <p:txBody>
          <a:bodyPr>
            <a:normAutofit/>
          </a:bodyPr>
          <a:lstStyle/>
          <a:p>
            <a:r>
              <a:rPr lang="en-US" dirty="0" smtClean="0"/>
              <a:t>SLN biopsy after NAC, cN1</a:t>
            </a:r>
            <a:endParaRPr lang="en-US" dirty="0"/>
          </a:p>
        </p:txBody>
      </p:sp>
      <p:sp>
        <p:nvSpPr>
          <p:cNvPr id="4" name="Content Placeholder 3"/>
          <p:cNvSpPr>
            <a:spLocks noGrp="1"/>
          </p:cNvSpPr>
          <p:nvPr>
            <p:ph idx="1"/>
          </p:nvPr>
        </p:nvSpPr>
        <p:spPr>
          <a:xfrm>
            <a:off x="201814" y="2037032"/>
            <a:ext cx="8721321" cy="4820968"/>
          </a:xfrm>
        </p:spPr>
        <p:txBody>
          <a:bodyPr>
            <a:normAutofit/>
          </a:bodyPr>
          <a:lstStyle/>
          <a:p>
            <a:r>
              <a:rPr lang="en-US" sz="1600" dirty="0" smtClean="0"/>
              <a:t>Prospective study MSKCC, 2013-2015</a:t>
            </a:r>
          </a:p>
          <a:p>
            <a:r>
              <a:rPr lang="en-US" sz="1600" dirty="0" smtClean="0"/>
              <a:t>155 </a:t>
            </a:r>
            <a:r>
              <a:rPr lang="en-US" sz="1600" dirty="0" err="1" smtClean="0"/>
              <a:t>pts</a:t>
            </a:r>
            <a:r>
              <a:rPr lang="en-US" sz="1600" dirty="0" smtClean="0"/>
              <a:t> stage II-III, cN1, eligible for </a:t>
            </a:r>
            <a:r>
              <a:rPr lang="en-US" sz="1600" dirty="0" err="1" smtClean="0"/>
              <a:t>downstaging</a:t>
            </a:r>
            <a:r>
              <a:rPr lang="en-US" sz="1600" dirty="0" smtClean="0"/>
              <a:t> to SLNB</a:t>
            </a:r>
          </a:p>
          <a:p>
            <a:r>
              <a:rPr lang="en-US" sz="1600" dirty="0" smtClean="0"/>
              <a:t>132 (85%) converted cN0, 128 attempted SLN </a:t>
            </a:r>
            <a:endParaRPr lang="en-US" sz="1600" dirty="0"/>
          </a:p>
        </p:txBody>
      </p:sp>
      <p:graphicFrame>
        <p:nvGraphicFramePr>
          <p:cNvPr id="2" name="Table 1"/>
          <p:cNvGraphicFramePr>
            <a:graphicFrameLocks noGrp="1"/>
          </p:cNvGraphicFramePr>
          <p:nvPr>
            <p:extLst>
              <p:ext uri="{D42A27DB-BD31-4B8C-83A1-F6EECF244321}">
                <p14:modId xmlns:p14="http://schemas.microsoft.com/office/powerpoint/2010/main" val="3304668289"/>
              </p:ext>
            </p:extLst>
          </p:nvPr>
        </p:nvGraphicFramePr>
        <p:xfrm>
          <a:off x="403425" y="3188909"/>
          <a:ext cx="6483096" cy="1578164"/>
        </p:xfrm>
        <a:graphic>
          <a:graphicData uri="http://schemas.openxmlformats.org/drawingml/2006/table">
            <a:tbl>
              <a:tblPr firstRow="1" bandRow="1">
                <a:tableStyleId>{5C22544A-7EE6-4342-B048-85BDC9FD1C3A}</a:tableStyleId>
              </a:tblPr>
              <a:tblGrid>
                <a:gridCol w="3241548"/>
                <a:gridCol w="3241548"/>
              </a:tblGrid>
              <a:tr h="394541">
                <a:tc>
                  <a:txBody>
                    <a:bodyPr/>
                    <a:lstStyle/>
                    <a:p>
                      <a:pPr algn="ctr"/>
                      <a:endParaRPr lang="en-US" sz="1400" dirty="0"/>
                    </a:p>
                  </a:txBody>
                  <a:tcPr/>
                </a:tc>
                <a:tc>
                  <a:txBody>
                    <a:bodyPr/>
                    <a:lstStyle/>
                    <a:p>
                      <a:pPr algn="ctr"/>
                      <a:r>
                        <a:rPr lang="en-US" sz="1400" dirty="0" smtClean="0"/>
                        <a:t>N=128</a:t>
                      </a:r>
                      <a:endParaRPr lang="en-US" sz="1400" dirty="0"/>
                    </a:p>
                  </a:txBody>
                  <a:tcPr/>
                </a:tc>
              </a:tr>
              <a:tr h="394541">
                <a:tc>
                  <a:txBody>
                    <a:bodyPr/>
                    <a:lstStyle/>
                    <a:p>
                      <a:pPr algn="ctr"/>
                      <a:r>
                        <a:rPr lang="en-US" sz="1600" dirty="0" smtClean="0"/>
                        <a:t>SLN identified</a:t>
                      </a:r>
                      <a:endParaRPr lang="en-US" sz="1600" dirty="0"/>
                    </a:p>
                  </a:txBody>
                  <a:tcPr/>
                </a:tc>
                <a:tc>
                  <a:txBody>
                    <a:bodyPr/>
                    <a:lstStyle/>
                    <a:p>
                      <a:pPr algn="ctr"/>
                      <a:r>
                        <a:rPr lang="en-US" sz="1600" dirty="0" smtClean="0"/>
                        <a:t>125* (98%)</a:t>
                      </a:r>
                      <a:endParaRPr lang="en-US" sz="1600" dirty="0"/>
                    </a:p>
                  </a:txBody>
                  <a:tcPr/>
                </a:tc>
              </a:tr>
              <a:tr h="394541">
                <a:tc>
                  <a:txBody>
                    <a:bodyPr/>
                    <a:lstStyle/>
                    <a:p>
                      <a:pPr algn="ctr"/>
                      <a:r>
                        <a:rPr lang="en-US" sz="1600" dirty="0" smtClean="0"/>
                        <a:t>≥3</a:t>
                      </a:r>
                      <a:r>
                        <a:rPr lang="en-US" sz="1600" baseline="0" dirty="0" smtClean="0"/>
                        <a:t> SLN removed</a:t>
                      </a:r>
                      <a:endParaRPr lang="en-US" sz="1600" dirty="0"/>
                    </a:p>
                  </a:txBody>
                  <a:tcPr/>
                </a:tc>
                <a:tc>
                  <a:txBody>
                    <a:bodyPr/>
                    <a:lstStyle/>
                    <a:p>
                      <a:pPr algn="ctr"/>
                      <a:r>
                        <a:rPr lang="en-US" sz="1600" dirty="0" smtClean="0"/>
                        <a:t>110** (86%)</a:t>
                      </a:r>
                      <a:endParaRPr lang="en-US" sz="1600" dirty="0"/>
                    </a:p>
                  </a:txBody>
                  <a:tcPr/>
                </a:tc>
              </a:tr>
              <a:tr h="394541">
                <a:tc>
                  <a:txBody>
                    <a:bodyPr/>
                    <a:lstStyle/>
                    <a:p>
                      <a:pPr algn="ctr"/>
                      <a:r>
                        <a:rPr lang="en-US" sz="1600" dirty="0" smtClean="0"/>
                        <a:t>Median # SLN removed</a:t>
                      </a:r>
                      <a:endParaRPr lang="en-US" sz="1600" dirty="0"/>
                    </a:p>
                  </a:txBody>
                  <a:tcPr/>
                </a:tc>
                <a:tc>
                  <a:txBody>
                    <a:bodyPr/>
                    <a:lstStyle/>
                    <a:p>
                      <a:pPr algn="ctr"/>
                      <a:r>
                        <a:rPr lang="en-US" sz="1600" dirty="0" smtClean="0"/>
                        <a:t>4.0 (1-14)</a:t>
                      </a:r>
                      <a:endParaRPr lang="en-US" sz="1600" dirty="0"/>
                    </a:p>
                  </a:txBody>
                  <a:tcPr/>
                </a:tc>
              </a:tr>
            </a:tbl>
          </a:graphicData>
        </a:graphic>
      </p:graphicFrame>
      <p:sp>
        <p:nvSpPr>
          <p:cNvPr id="6" name="TextBox 5"/>
          <p:cNvSpPr txBox="1"/>
          <p:nvPr/>
        </p:nvSpPr>
        <p:spPr>
          <a:xfrm>
            <a:off x="403425" y="4792131"/>
            <a:ext cx="4314001" cy="523220"/>
          </a:xfrm>
          <a:prstGeom prst="rect">
            <a:avLst/>
          </a:prstGeom>
          <a:noFill/>
        </p:spPr>
        <p:txBody>
          <a:bodyPr wrap="none" rtlCol="0">
            <a:spAutoFit/>
          </a:bodyPr>
          <a:lstStyle/>
          <a:p>
            <a:r>
              <a:rPr lang="en-US" sz="1400" dirty="0" smtClean="0"/>
              <a:t>*3 failed to map despite use of dual tracer, 2/3 </a:t>
            </a:r>
            <a:r>
              <a:rPr lang="en-US" sz="1400" dirty="0" err="1" smtClean="0"/>
              <a:t>ypN</a:t>
            </a:r>
            <a:r>
              <a:rPr lang="en-US" sz="1400" dirty="0" smtClean="0"/>
              <a:t>+</a:t>
            </a:r>
          </a:p>
          <a:p>
            <a:r>
              <a:rPr lang="en-US" sz="1400" dirty="0" smtClean="0"/>
              <a:t>**15pts &lt; 3 SLN, 12/15 ALND, 7/12 (58%) </a:t>
            </a:r>
            <a:r>
              <a:rPr lang="en-US" sz="1400" dirty="0" err="1" smtClean="0"/>
              <a:t>ypN</a:t>
            </a:r>
            <a:r>
              <a:rPr lang="en-US" sz="1400" dirty="0" smtClean="0"/>
              <a:t>+ </a:t>
            </a:r>
            <a:endParaRPr lang="en-US" sz="1400" dirty="0"/>
          </a:p>
        </p:txBody>
      </p:sp>
      <p:sp>
        <p:nvSpPr>
          <p:cNvPr id="7" name="TextBox 6"/>
          <p:cNvSpPr txBox="1"/>
          <p:nvPr/>
        </p:nvSpPr>
        <p:spPr>
          <a:xfrm>
            <a:off x="1143000" y="6400800"/>
            <a:ext cx="2244838" cy="246221"/>
          </a:xfrm>
          <a:prstGeom prst="rect">
            <a:avLst/>
          </a:prstGeom>
          <a:noFill/>
        </p:spPr>
        <p:txBody>
          <a:bodyPr wrap="none" rtlCol="0">
            <a:spAutoFit/>
          </a:bodyPr>
          <a:lstStyle/>
          <a:p>
            <a:r>
              <a:rPr lang="en-US" sz="1000" dirty="0" err="1" smtClean="0"/>
              <a:t>Mamtani</a:t>
            </a:r>
            <a:r>
              <a:rPr lang="en-US" sz="1000" dirty="0" smtClean="0"/>
              <a:t> et al. Ann </a:t>
            </a:r>
            <a:r>
              <a:rPr lang="en-US" sz="1000" dirty="0" err="1" smtClean="0"/>
              <a:t>Surg</a:t>
            </a:r>
            <a:r>
              <a:rPr lang="en-US" sz="1000" dirty="0" smtClean="0"/>
              <a:t> </a:t>
            </a:r>
            <a:r>
              <a:rPr lang="en-US" sz="1000" dirty="0" err="1" smtClean="0"/>
              <a:t>Oncol</a:t>
            </a:r>
            <a:r>
              <a:rPr lang="en-US" sz="1000" dirty="0" smtClean="0"/>
              <a:t> 2016</a:t>
            </a:r>
            <a:endParaRPr lang="en-US" sz="1000" dirty="0"/>
          </a:p>
        </p:txBody>
      </p:sp>
      <p:sp>
        <p:nvSpPr>
          <p:cNvPr id="8" name="TextBox 7"/>
          <p:cNvSpPr txBox="1"/>
          <p:nvPr/>
        </p:nvSpPr>
        <p:spPr>
          <a:xfrm>
            <a:off x="7142565" y="3798984"/>
            <a:ext cx="1410913" cy="738664"/>
          </a:xfrm>
          <a:prstGeom prst="rect">
            <a:avLst/>
          </a:prstGeom>
          <a:noFill/>
        </p:spPr>
        <p:txBody>
          <a:bodyPr wrap="none" rtlCol="0">
            <a:spAutoFit/>
          </a:bodyPr>
          <a:lstStyle/>
          <a:p>
            <a:pPr algn="ctr"/>
            <a:r>
              <a:rPr lang="en-US" sz="1400" dirty="0" smtClean="0"/>
              <a:t>62 (56%) </a:t>
            </a:r>
          </a:p>
          <a:p>
            <a:pPr algn="ctr"/>
            <a:r>
              <a:rPr lang="en-US" sz="1400" dirty="0" smtClean="0"/>
              <a:t>≥3 SLN </a:t>
            </a:r>
            <a:r>
              <a:rPr lang="en-US" sz="1400" dirty="0" err="1" smtClean="0"/>
              <a:t>neg</a:t>
            </a:r>
            <a:r>
              <a:rPr lang="en-US" sz="1400" dirty="0" smtClean="0"/>
              <a:t> FS</a:t>
            </a:r>
          </a:p>
          <a:p>
            <a:pPr algn="ctr"/>
            <a:r>
              <a:rPr lang="en-US" sz="1400" dirty="0" smtClean="0"/>
              <a:t>No ALND</a:t>
            </a:r>
            <a:endParaRPr lang="en-US" sz="1400" dirty="0"/>
          </a:p>
        </p:txBody>
      </p:sp>
      <p:sp>
        <p:nvSpPr>
          <p:cNvPr id="9" name="Rectangle 8"/>
          <p:cNvSpPr/>
          <p:nvPr/>
        </p:nvSpPr>
        <p:spPr>
          <a:xfrm>
            <a:off x="7098708" y="3491207"/>
            <a:ext cx="1498627" cy="1354217"/>
          </a:xfrm>
          <a:prstGeom prst="rect">
            <a:avLst/>
          </a:prstGeom>
          <a:noFill/>
          <a:ln w="28575" cmpd="sng">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a:off x="5866246" y="4168316"/>
            <a:ext cx="1168592" cy="0"/>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2353891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xfrm>
            <a:off x="198915" y="1173323"/>
            <a:ext cx="8721321" cy="91870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r>
              <a:rPr lang="en-US" dirty="0" smtClean="0"/>
              <a:t>SLN biopsy after NAC - cN1 convert to cN0</a:t>
            </a:r>
            <a:br>
              <a:rPr lang="en-US" dirty="0" smtClean="0"/>
            </a:br>
            <a:r>
              <a:rPr lang="en-US" i="1" dirty="0"/>
              <a:t>s</a:t>
            </a:r>
            <a:r>
              <a:rPr lang="en-US" i="1" dirty="0" smtClean="0"/>
              <a:t>uggestions to minimize the</a:t>
            </a:r>
            <a:r>
              <a:rPr lang="en-US" i="1" dirty="0" smtClean="0">
                <a:effectLst/>
              </a:rPr>
              <a:t> FNR</a:t>
            </a:r>
            <a:endParaRPr lang="en-US" i="1" dirty="0">
              <a:effectLst/>
            </a:endParaRPr>
          </a:p>
        </p:txBody>
      </p:sp>
      <p:sp>
        <p:nvSpPr>
          <p:cNvPr id="159747" name="Rectangle 3"/>
          <p:cNvSpPr>
            <a:spLocks noGrp="1" noChangeArrowheads="1"/>
          </p:cNvSpPr>
          <p:nvPr>
            <p:ph idx="1"/>
          </p:nvPr>
        </p:nvSpPr>
        <p:spPr>
          <a:xfrm>
            <a:off x="758123" y="2449784"/>
            <a:ext cx="8721321" cy="2473919"/>
          </a:xfrm>
        </p:spPr>
        <p:txBody>
          <a:bodyPr>
            <a:noAutofit/>
          </a:bodyPr>
          <a:lstStyle/>
          <a:p>
            <a:pPr marL="914400" indent="-457200">
              <a:spcBef>
                <a:spcPct val="0"/>
              </a:spcBef>
              <a:buClr>
                <a:srgbClr val="336666"/>
              </a:buClr>
            </a:pPr>
            <a:r>
              <a:rPr lang="en-US" sz="1800" dirty="0"/>
              <a:t>Dual agent </a:t>
            </a:r>
            <a:r>
              <a:rPr lang="en-US" sz="1800" dirty="0" smtClean="0"/>
              <a:t>mapping</a:t>
            </a:r>
          </a:p>
          <a:p>
            <a:pPr marL="914400" indent="-457200">
              <a:spcBef>
                <a:spcPct val="0"/>
              </a:spcBef>
              <a:buClr>
                <a:srgbClr val="336666"/>
              </a:buClr>
            </a:pPr>
            <a:endParaRPr lang="en-US" sz="1800" dirty="0"/>
          </a:p>
          <a:p>
            <a:pPr marL="914400" indent="-457200">
              <a:spcBef>
                <a:spcPct val="0"/>
              </a:spcBef>
              <a:buClr>
                <a:srgbClr val="336666"/>
              </a:buClr>
            </a:pPr>
            <a:r>
              <a:rPr lang="en-US" sz="1800" dirty="0"/>
              <a:t>Normal </a:t>
            </a:r>
            <a:r>
              <a:rPr lang="en-US" sz="1800" dirty="0" smtClean="0"/>
              <a:t>exam after chemotherapy</a:t>
            </a:r>
          </a:p>
          <a:p>
            <a:pPr marL="914400" indent="-457200">
              <a:spcBef>
                <a:spcPct val="0"/>
              </a:spcBef>
              <a:buClr>
                <a:srgbClr val="336666"/>
              </a:buClr>
            </a:pPr>
            <a:endParaRPr lang="en-US" sz="1800" dirty="0"/>
          </a:p>
          <a:p>
            <a:pPr marL="914400" indent="-457200">
              <a:spcBef>
                <a:spcPct val="0"/>
              </a:spcBef>
              <a:buClr>
                <a:srgbClr val="336666"/>
              </a:buClr>
            </a:pPr>
            <a:r>
              <a:rPr lang="en-US" sz="1800" dirty="0"/>
              <a:t>Remove </a:t>
            </a:r>
            <a:r>
              <a:rPr lang="en-US" sz="1800" dirty="0" smtClean="0"/>
              <a:t>≥ </a:t>
            </a:r>
            <a:r>
              <a:rPr lang="en-US" sz="1800" dirty="0"/>
              <a:t>3</a:t>
            </a:r>
            <a:r>
              <a:rPr lang="en-US" sz="1800" dirty="0" smtClean="0"/>
              <a:t> SN</a:t>
            </a:r>
          </a:p>
          <a:p>
            <a:pPr marL="914400" indent="-457200">
              <a:spcBef>
                <a:spcPct val="0"/>
              </a:spcBef>
              <a:buClr>
                <a:srgbClr val="336666"/>
              </a:buClr>
            </a:pPr>
            <a:endParaRPr lang="en-US" sz="1800" dirty="0">
              <a:solidFill>
                <a:srgbClr val="000000"/>
              </a:solidFill>
            </a:endParaRPr>
          </a:p>
          <a:p>
            <a:pPr marL="914400" indent="-457200">
              <a:spcBef>
                <a:spcPct val="0"/>
              </a:spcBef>
              <a:buClr>
                <a:srgbClr val="336666"/>
              </a:buClr>
            </a:pPr>
            <a:r>
              <a:rPr lang="en-US" sz="1800" dirty="0" smtClean="0">
                <a:solidFill>
                  <a:srgbClr val="000000"/>
                </a:solidFill>
              </a:rPr>
              <a:t>Include IHC detected disease as node positive</a:t>
            </a:r>
          </a:p>
          <a:p>
            <a:pPr marL="457200" indent="0">
              <a:spcBef>
                <a:spcPct val="0"/>
              </a:spcBef>
              <a:buClr>
                <a:srgbClr val="336666"/>
              </a:buClr>
              <a:buNone/>
            </a:pPr>
            <a:endParaRPr lang="en-US" sz="1800" dirty="0" smtClean="0">
              <a:solidFill>
                <a:srgbClr val="000000"/>
              </a:solidFill>
            </a:endParaRPr>
          </a:p>
          <a:p>
            <a:pPr marL="914400" indent="-457200">
              <a:spcBef>
                <a:spcPct val="0"/>
              </a:spcBef>
              <a:buClr>
                <a:srgbClr val="336666"/>
              </a:buClr>
            </a:pPr>
            <a:r>
              <a:rPr lang="en-US" sz="1800" dirty="0" smtClean="0">
                <a:solidFill>
                  <a:srgbClr val="000000"/>
                </a:solidFill>
              </a:rPr>
              <a:t>Leave a clip at time of biopsy and localize for SLN</a:t>
            </a:r>
          </a:p>
          <a:p>
            <a:pPr marL="914400" indent="-457200">
              <a:spcBef>
                <a:spcPct val="0"/>
              </a:spcBef>
              <a:buClr>
                <a:srgbClr val="336666"/>
              </a:buClr>
              <a:buNone/>
            </a:pPr>
            <a:endParaRPr lang="en-US" sz="1800" dirty="0" smtClean="0">
              <a:solidFill>
                <a:srgbClr val="000000"/>
              </a:solidFill>
            </a:endParaRPr>
          </a:p>
          <a:p>
            <a:pPr marL="914400" indent="-457200">
              <a:spcBef>
                <a:spcPct val="0"/>
              </a:spcBef>
              <a:buClr>
                <a:srgbClr val="336666"/>
              </a:buClr>
              <a:buNone/>
            </a:pPr>
            <a:r>
              <a:rPr lang="en-US" sz="1800" dirty="0">
                <a:solidFill>
                  <a:srgbClr val="336666"/>
                </a:solidFill>
                <a:latin typeface="Arial" charset="0"/>
              </a:rPr>
              <a:t/>
            </a:r>
            <a:br>
              <a:rPr lang="en-US" sz="1800" dirty="0">
                <a:solidFill>
                  <a:srgbClr val="336666"/>
                </a:solidFill>
                <a:latin typeface="Arial" charset="0"/>
              </a:rPr>
            </a:br>
            <a:r>
              <a:rPr lang="en-US" sz="1800" dirty="0">
                <a:solidFill>
                  <a:srgbClr val="336666"/>
                </a:solidFill>
                <a:latin typeface="Arial" charset="0"/>
              </a:rPr>
              <a:t/>
            </a:r>
            <a:br>
              <a:rPr lang="en-US" sz="1800" dirty="0">
                <a:solidFill>
                  <a:srgbClr val="336666"/>
                </a:solidFill>
                <a:latin typeface="Arial" charset="0"/>
              </a:rPr>
            </a:br>
            <a:endParaRPr lang="en-US" sz="1800" dirty="0">
              <a:solidFill>
                <a:srgbClr val="336666"/>
              </a:solidFill>
              <a:latin typeface="Arial" charset="0"/>
            </a:endParaRPr>
          </a:p>
        </p:txBody>
      </p:sp>
      <p:sp>
        <p:nvSpPr>
          <p:cNvPr id="2" name="Rectangle 1"/>
          <p:cNvSpPr/>
          <p:nvPr/>
        </p:nvSpPr>
        <p:spPr>
          <a:xfrm>
            <a:off x="1175285" y="4015568"/>
            <a:ext cx="7212836" cy="505098"/>
          </a:xfrm>
          <a:prstGeom prst="rect">
            <a:avLst/>
          </a:prstGeom>
          <a:noFill/>
          <a:ln w="12700"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718483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915" y="1117046"/>
            <a:ext cx="8721321" cy="759264"/>
          </a:xfrm>
        </p:spPr>
        <p:txBody>
          <a:bodyPr>
            <a:noAutofit/>
          </a:bodyPr>
          <a:lstStyle/>
          <a:p>
            <a:r>
              <a:rPr lang="en-US" dirty="0"/>
              <a:t>SLN Biopsy After </a:t>
            </a:r>
            <a:r>
              <a:rPr lang="en-US" dirty="0" err="1"/>
              <a:t>Neoadjuvant</a:t>
            </a:r>
            <a:r>
              <a:rPr lang="en-US" dirty="0"/>
              <a:t> Therapy </a:t>
            </a:r>
            <a:br>
              <a:rPr lang="en-US" dirty="0"/>
            </a:br>
            <a:r>
              <a:rPr lang="en-US" dirty="0" smtClean="0"/>
              <a:t>cN1 convert cN0</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88718870"/>
              </p:ext>
            </p:extLst>
          </p:nvPr>
        </p:nvGraphicFramePr>
        <p:xfrm>
          <a:off x="198438" y="2255962"/>
          <a:ext cx="8721724" cy="3612748"/>
        </p:xfrm>
        <a:graphic>
          <a:graphicData uri="http://schemas.openxmlformats.org/drawingml/2006/table">
            <a:tbl>
              <a:tblPr firstRow="1" bandRow="1">
                <a:tableStyleId>{5C22544A-7EE6-4342-B048-85BDC9FD1C3A}</a:tableStyleId>
              </a:tblPr>
              <a:tblGrid>
                <a:gridCol w="2180431"/>
                <a:gridCol w="2180431"/>
                <a:gridCol w="2180431"/>
                <a:gridCol w="2180431"/>
              </a:tblGrid>
              <a:tr h="260392">
                <a:tc>
                  <a:txBody>
                    <a:bodyPr/>
                    <a:lstStyle/>
                    <a:p>
                      <a:endParaRPr lang="en-US" sz="1400" dirty="0"/>
                    </a:p>
                  </a:txBody>
                  <a:tcPr marL="92620" marR="92620"/>
                </a:tc>
                <a:tc>
                  <a:txBody>
                    <a:bodyPr/>
                    <a:lstStyle/>
                    <a:p>
                      <a:r>
                        <a:rPr lang="en-US" sz="1400" dirty="0" smtClean="0"/>
                        <a:t>ACOSOG Z1071</a:t>
                      </a:r>
                      <a:endParaRPr lang="en-US" sz="1400" dirty="0"/>
                    </a:p>
                  </a:txBody>
                  <a:tcPr marL="92620" marR="92620"/>
                </a:tc>
                <a:tc>
                  <a:txBody>
                    <a:bodyPr/>
                    <a:lstStyle/>
                    <a:p>
                      <a:r>
                        <a:rPr lang="en-US" sz="1400" dirty="0" smtClean="0"/>
                        <a:t>SENTINA</a:t>
                      </a:r>
                      <a:endParaRPr lang="en-US" sz="1400" dirty="0"/>
                    </a:p>
                  </a:txBody>
                  <a:tcPr marL="92620" marR="92620"/>
                </a:tc>
                <a:tc>
                  <a:txBody>
                    <a:bodyPr/>
                    <a:lstStyle/>
                    <a:p>
                      <a:r>
                        <a:rPr lang="en-US" sz="1400" dirty="0" smtClean="0"/>
                        <a:t>SN FNAC</a:t>
                      </a:r>
                      <a:endParaRPr lang="en-US" sz="1400" dirty="0"/>
                    </a:p>
                  </a:txBody>
                  <a:tcPr marL="92620" marR="92620"/>
                </a:tc>
              </a:tr>
              <a:tr h="260392">
                <a:tc>
                  <a:txBody>
                    <a:bodyPr/>
                    <a:lstStyle/>
                    <a:p>
                      <a:r>
                        <a:rPr lang="en-US" sz="1400" dirty="0" smtClean="0"/>
                        <a:t>N</a:t>
                      </a:r>
                      <a:endParaRPr lang="en-US" sz="1400" dirty="0"/>
                    </a:p>
                  </a:txBody>
                  <a:tcPr marL="92620" marR="92620"/>
                </a:tc>
                <a:tc>
                  <a:txBody>
                    <a:bodyPr/>
                    <a:lstStyle/>
                    <a:p>
                      <a:r>
                        <a:rPr lang="en-US" sz="1400" dirty="0" smtClean="0"/>
                        <a:t>649</a:t>
                      </a:r>
                      <a:endParaRPr lang="en-US" sz="1400" dirty="0"/>
                    </a:p>
                  </a:txBody>
                  <a:tcPr marL="92620" marR="92620"/>
                </a:tc>
                <a:tc>
                  <a:txBody>
                    <a:bodyPr/>
                    <a:lstStyle/>
                    <a:p>
                      <a:r>
                        <a:rPr lang="en-US" sz="1400" dirty="0" smtClean="0"/>
                        <a:t>592(cN+)*</a:t>
                      </a:r>
                      <a:endParaRPr lang="en-US" sz="1400" dirty="0"/>
                    </a:p>
                  </a:txBody>
                  <a:tcPr marL="92620" marR="92620"/>
                </a:tc>
                <a:tc>
                  <a:txBody>
                    <a:bodyPr/>
                    <a:lstStyle/>
                    <a:p>
                      <a:r>
                        <a:rPr lang="en-US" sz="1400" dirty="0" smtClean="0"/>
                        <a:t>153</a:t>
                      </a:r>
                      <a:endParaRPr lang="en-US" sz="1400" dirty="0"/>
                    </a:p>
                  </a:txBody>
                  <a:tcPr marL="92620" marR="92620"/>
                </a:tc>
              </a:tr>
              <a:tr h="656189">
                <a:tc>
                  <a:txBody>
                    <a:bodyPr/>
                    <a:lstStyle/>
                    <a:p>
                      <a:r>
                        <a:rPr lang="en-US" sz="1400" dirty="0" smtClean="0"/>
                        <a:t>Mapping</a:t>
                      </a:r>
                      <a:endParaRPr lang="en-US" sz="1400" dirty="0"/>
                    </a:p>
                  </a:txBody>
                  <a:tcPr marL="92620" marR="92620"/>
                </a:tc>
                <a:tc>
                  <a:txBody>
                    <a:bodyPr/>
                    <a:lstStyle/>
                    <a:p>
                      <a:r>
                        <a:rPr lang="en-US" sz="1400" dirty="0" smtClean="0"/>
                        <a:t>Dual tracer recommended (79%)</a:t>
                      </a:r>
                      <a:endParaRPr lang="en-US" sz="1400" dirty="0"/>
                    </a:p>
                  </a:txBody>
                  <a:tcPr marL="92620" marR="92620"/>
                </a:tc>
                <a:tc>
                  <a:txBody>
                    <a:bodyPr/>
                    <a:lstStyle/>
                    <a:p>
                      <a:r>
                        <a:rPr lang="en-US" sz="1400" dirty="0" smtClean="0"/>
                        <a:t>Technetium required </a:t>
                      </a:r>
                      <a:endParaRPr lang="en-US" sz="1400" dirty="0"/>
                    </a:p>
                  </a:txBody>
                  <a:tcPr marL="92620" marR="92620"/>
                </a:tc>
                <a:tc>
                  <a:txBody>
                    <a:bodyPr/>
                    <a:lstStyle/>
                    <a:p>
                      <a:r>
                        <a:rPr lang="en-US" sz="1400" dirty="0" smtClean="0"/>
                        <a:t>Technetium required, IHC</a:t>
                      </a:r>
                      <a:endParaRPr lang="en-US" sz="1400" dirty="0"/>
                    </a:p>
                  </a:txBody>
                  <a:tcPr marL="92620" marR="92620">
                    <a:solidFill>
                      <a:schemeClr val="accent4">
                        <a:lumMod val="40000"/>
                        <a:lumOff val="60000"/>
                      </a:schemeClr>
                    </a:solidFill>
                  </a:tcPr>
                </a:tc>
              </a:tr>
              <a:tr h="458290">
                <a:tc>
                  <a:txBody>
                    <a:bodyPr/>
                    <a:lstStyle/>
                    <a:p>
                      <a:r>
                        <a:rPr lang="en-US" sz="1400" dirty="0" smtClean="0"/>
                        <a:t>Pre-op biopsy?</a:t>
                      </a:r>
                      <a:endParaRPr lang="en-US" sz="1400" dirty="0"/>
                    </a:p>
                  </a:txBody>
                  <a:tcPr marL="92620" marR="92620"/>
                </a:tc>
                <a:tc>
                  <a:txBody>
                    <a:bodyPr/>
                    <a:lstStyle/>
                    <a:p>
                      <a:r>
                        <a:rPr lang="en-US" sz="1400" dirty="0" smtClean="0"/>
                        <a:t>Yes</a:t>
                      </a:r>
                      <a:endParaRPr lang="en-US" sz="1400" dirty="0"/>
                    </a:p>
                  </a:txBody>
                  <a:tcPr marL="92620" marR="92620"/>
                </a:tc>
                <a:tc>
                  <a:txBody>
                    <a:bodyPr/>
                    <a:lstStyle/>
                    <a:p>
                      <a:r>
                        <a:rPr lang="en-US" sz="1400" dirty="0" smtClean="0"/>
                        <a:t>Not</a:t>
                      </a:r>
                      <a:r>
                        <a:rPr lang="en-US" sz="1400" baseline="0" dirty="0" smtClean="0"/>
                        <a:t> required (biopsy =25%)</a:t>
                      </a:r>
                      <a:endParaRPr lang="en-US" sz="1400" dirty="0"/>
                    </a:p>
                  </a:txBody>
                  <a:tcPr marL="92620" marR="92620"/>
                </a:tc>
                <a:tc>
                  <a:txBody>
                    <a:bodyPr/>
                    <a:lstStyle/>
                    <a:p>
                      <a:r>
                        <a:rPr lang="en-US" sz="1400" dirty="0" smtClean="0"/>
                        <a:t>Yes</a:t>
                      </a:r>
                      <a:endParaRPr lang="en-US" sz="1400" dirty="0"/>
                    </a:p>
                  </a:txBody>
                  <a:tcPr marL="92620" marR="92620"/>
                </a:tc>
              </a:tr>
              <a:tr h="260392">
                <a:tc>
                  <a:txBody>
                    <a:bodyPr/>
                    <a:lstStyle/>
                    <a:p>
                      <a:r>
                        <a:rPr lang="en-US" sz="1400" dirty="0" smtClean="0"/>
                        <a:t>Nodal</a:t>
                      </a:r>
                      <a:r>
                        <a:rPr lang="en-US" sz="1400" baseline="0" dirty="0" smtClean="0"/>
                        <a:t> pCR</a:t>
                      </a:r>
                      <a:endParaRPr lang="en-US" sz="1400" dirty="0"/>
                    </a:p>
                  </a:txBody>
                  <a:tcPr marL="92620" marR="92620"/>
                </a:tc>
                <a:tc>
                  <a:txBody>
                    <a:bodyPr/>
                    <a:lstStyle/>
                    <a:p>
                      <a:r>
                        <a:rPr lang="en-US" sz="1400" dirty="0" smtClean="0"/>
                        <a:t>41%</a:t>
                      </a:r>
                      <a:endParaRPr lang="en-US" sz="1400" dirty="0"/>
                    </a:p>
                  </a:txBody>
                  <a:tcPr marL="92620" marR="92620"/>
                </a:tc>
                <a:tc>
                  <a:txBody>
                    <a:bodyPr/>
                    <a:lstStyle/>
                    <a:p>
                      <a:r>
                        <a:rPr lang="en-US" sz="1400" dirty="0" smtClean="0"/>
                        <a:t>52% ypN0  (?)</a:t>
                      </a:r>
                      <a:endParaRPr lang="en-US" sz="1400" dirty="0"/>
                    </a:p>
                  </a:txBody>
                  <a:tcPr marL="92620" marR="92620"/>
                </a:tc>
                <a:tc>
                  <a:txBody>
                    <a:bodyPr/>
                    <a:lstStyle/>
                    <a:p>
                      <a:r>
                        <a:rPr lang="en-US" sz="1400" dirty="0" smtClean="0"/>
                        <a:t>35%</a:t>
                      </a:r>
                      <a:endParaRPr lang="en-US" sz="1400" dirty="0"/>
                    </a:p>
                  </a:txBody>
                  <a:tcPr marL="92620" marR="92620"/>
                </a:tc>
              </a:tr>
              <a:tr h="260392">
                <a:tc>
                  <a:txBody>
                    <a:bodyPr/>
                    <a:lstStyle/>
                    <a:p>
                      <a:r>
                        <a:rPr lang="en-US" sz="1400" dirty="0" smtClean="0"/>
                        <a:t>IR</a:t>
                      </a:r>
                      <a:endParaRPr lang="en-US" sz="1400" dirty="0"/>
                    </a:p>
                  </a:txBody>
                  <a:tcPr marL="92620" marR="92620"/>
                </a:tc>
                <a:tc>
                  <a:txBody>
                    <a:bodyPr/>
                    <a:lstStyle/>
                    <a:p>
                      <a:r>
                        <a:rPr lang="en-US" sz="1400" dirty="0" smtClean="0"/>
                        <a:t>92.7%</a:t>
                      </a:r>
                      <a:endParaRPr lang="en-US" sz="1400" dirty="0"/>
                    </a:p>
                  </a:txBody>
                  <a:tcPr marL="92620" marR="92620"/>
                </a:tc>
                <a:tc>
                  <a:txBody>
                    <a:bodyPr/>
                    <a:lstStyle/>
                    <a:p>
                      <a:r>
                        <a:rPr lang="en-US" sz="1400" dirty="0" smtClean="0"/>
                        <a:t>80.1%</a:t>
                      </a:r>
                      <a:endParaRPr lang="en-US" sz="1400" dirty="0"/>
                    </a:p>
                  </a:txBody>
                  <a:tcPr marL="92620" marR="92620"/>
                </a:tc>
                <a:tc>
                  <a:txBody>
                    <a:bodyPr/>
                    <a:lstStyle/>
                    <a:p>
                      <a:r>
                        <a:rPr lang="en-US" sz="1400" dirty="0" smtClean="0"/>
                        <a:t>87.6%</a:t>
                      </a:r>
                      <a:endParaRPr lang="en-US" sz="1400" dirty="0"/>
                    </a:p>
                  </a:txBody>
                  <a:tcPr marL="92620" marR="92620"/>
                </a:tc>
              </a:tr>
              <a:tr h="260392">
                <a:tc>
                  <a:txBody>
                    <a:bodyPr/>
                    <a:lstStyle/>
                    <a:p>
                      <a:r>
                        <a:rPr lang="en-US" sz="1400" dirty="0" smtClean="0"/>
                        <a:t>FNR (Overall)</a:t>
                      </a:r>
                    </a:p>
                  </a:txBody>
                  <a:tcPr marL="92620" marR="92620"/>
                </a:tc>
                <a:tc>
                  <a:txBody>
                    <a:bodyPr/>
                    <a:lstStyle/>
                    <a:p>
                      <a:r>
                        <a:rPr lang="en-US" sz="1400" dirty="0" smtClean="0"/>
                        <a:t>12.6%</a:t>
                      </a:r>
                      <a:endParaRPr lang="en-US" sz="1400" dirty="0"/>
                    </a:p>
                  </a:txBody>
                  <a:tcPr marL="92620" marR="92620"/>
                </a:tc>
                <a:tc>
                  <a:txBody>
                    <a:bodyPr/>
                    <a:lstStyle/>
                    <a:p>
                      <a:r>
                        <a:rPr lang="en-US" sz="1400" dirty="0" smtClean="0"/>
                        <a:t>14.2%</a:t>
                      </a:r>
                      <a:endParaRPr lang="en-US" sz="1400" dirty="0"/>
                    </a:p>
                  </a:txBody>
                  <a:tcPr marL="92620" marR="92620"/>
                </a:tc>
                <a:tc>
                  <a:txBody>
                    <a:bodyPr/>
                    <a:lstStyle/>
                    <a:p>
                      <a:r>
                        <a:rPr lang="en-US" sz="1400" dirty="0" smtClean="0"/>
                        <a:t>8.4%</a:t>
                      </a:r>
                      <a:endParaRPr lang="en-US" sz="1400" dirty="0"/>
                    </a:p>
                  </a:txBody>
                  <a:tcPr marL="92620" marR="92620"/>
                </a:tc>
              </a:tr>
              <a:tr h="260392">
                <a:tc>
                  <a:txBody>
                    <a:bodyPr/>
                    <a:lstStyle/>
                    <a:p>
                      <a:r>
                        <a:rPr lang="en-US" sz="1400" dirty="0" smtClean="0"/>
                        <a:t>     1 SLN</a:t>
                      </a:r>
                    </a:p>
                  </a:txBody>
                  <a:tcPr marL="92620" marR="92620"/>
                </a:tc>
                <a:tc>
                  <a:txBody>
                    <a:bodyPr/>
                    <a:lstStyle/>
                    <a:p>
                      <a:r>
                        <a:rPr lang="en-US" sz="1400" dirty="0" smtClean="0"/>
                        <a:t>31.5%</a:t>
                      </a:r>
                      <a:endParaRPr lang="en-US" sz="1400" dirty="0"/>
                    </a:p>
                  </a:txBody>
                  <a:tcPr marL="92620" marR="92620"/>
                </a:tc>
                <a:tc>
                  <a:txBody>
                    <a:bodyPr/>
                    <a:lstStyle/>
                    <a:p>
                      <a:r>
                        <a:rPr lang="en-US" sz="1400" dirty="0" smtClean="0"/>
                        <a:t>24.3%</a:t>
                      </a:r>
                      <a:endParaRPr lang="en-US" sz="1400" dirty="0"/>
                    </a:p>
                  </a:txBody>
                  <a:tcPr marL="92620" marR="92620"/>
                </a:tc>
                <a:tc>
                  <a:txBody>
                    <a:bodyPr/>
                    <a:lstStyle/>
                    <a:p>
                      <a:r>
                        <a:rPr lang="en-US" sz="1400" dirty="0" smtClean="0"/>
                        <a:t>18.2%</a:t>
                      </a:r>
                      <a:endParaRPr lang="en-US" sz="1400" dirty="0"/>
                    </a:p>
                  </a:txBody>
                  <a:tcPr marL="92620" marR="92620"/>
                </a:tc>
              </a:tr>
              <a:tr h="260392">
                <a:tc>
                  <a:txBody>
                    <a:bodyPr/>
                    <a:lstStyle/>
                    <a:p>
                      <a:r>
                        <a:rPr lang="en-US" sz="1400" dirty="0" smtClean="0"/>
                        <a:t>     2 SLN</a:t>
                      </a:r>
                    </a:p>
                  </a:txBody>
                  <a:tcPr marL="92620" marR="92620"/>
                </a:tc>
                <a:tc>
                  <a:txBody>
                    <a:bodyPr/>
                    <a:lstStyle/>
                    <a:p>
                      <a:r>
                        <a:rPr lang="en-US" sz="1400" dirty="0" smtClean="0"/>
                        <a:t>21.1%</a:t>
                      </a:r>
                      <a:endParaRPr lang="en-US" sz="1400" dirty="0"/>
                    </a:p>
                  </a:txBody>
                  <a:tcPr marL="92620" marR="92620"/>
                </a:tc>
                <a:tc>
                  <a:txBody>
                    <a:bodyPr/>
                    <a:lstStyle/>
                    <a:p>
                      <a:r>
                        <a:rPr lang="en-US" sz="1400" dirty="0" smtClean="0"/>
                        <a:t>18.5%</a:t>
                      </a:r>
                      <a:endParaRPr lang="en-US" sz="1400" dirty="0"/>
                    </a:p>
                  </a:txBody>
                  <a:tcPr marL="92620" marR="92620"/>
                </a:tc>
                <a:tc>
                  <a:txBody>
                    <a:bodyPr/>
                    <a:lstStyle/>
                    <a:p>
                      <a:r>
                        <a:rPr lang="en-US" sz="1400" dirty="0" smtClean="0"/>
                        <a:t>4.9%</a:t>
                      </a:r>
                      <a:endParaRPr lang="en-US" sz="1400" dirty="0"/>
                    </a:p>
                  </a:txBody>
                  <a:tcPr marL="92620" marR="92620"/>
                </a:tc>
              </a:tr>
              <a:tr h="260392">
                <a:tc>
                  <a:txBody>
                    <a:bodyPr/>
                    <a:lstStyle/>
                    <a:p>
                      <a:r>
                        <a:rPr lang="en-US" sz="1400" dirty="0" smtClean="0"/>
                        <a:t>     ≥3SLN </a:t>
                      </a:r>
                    </a:p>
                  </a:txBody>
                  <a:tcPr marL="92620" marR="92620"/>
                </a:tc>
                <a:tc>
                  <a:txBody>
                    <a:bodyPr/>
                    <a:lstStyle/>
                    <a:p>
                      <a:r>
                        <a:rPr lang="en-US" sz="1400" dirty="0" smtClean="0"/>
                        <a:t>9.1%</a:t>
                      </a:r>
                      <a:endParaRPr lang="en-US" sz="1400" dirty="0"/>
                    </a:p>
                  </a:txBody>
                  <a:tcPr marL="92620" marR="92620"/>
                </a:tc>
                <a:tc>
                  <a:txBody>
                    <a:bodyPr/>
                    <a:lstStyle/>
                    <a:p>
                      <a:r>
                        <a:rPr lang="en-US" sz="1400" dirty="0" smtClean="0"/>
                        <a:t>7.3%</a:t>
                      </a:r>
                      <a:endParaRPr lang="en-US" sz="1400" dirty="0"/>
                    </a:p>
                  </a:txBody>
                  <a:tcPr marL="92620" marR="92620"/>
                </a:tc>
                <a:tc>
                  <a:txBody>
                    <a:bodyPr/>
                    <a:lstStyle/>
                    <a:p>
                      <a:endParaRPr lang="en-US" sz="1400" dirty="0"/>
                    </a:p>
                  </a:txBody>
                  <a:tcPr marL="92620" marR="92620"/>
                </a:tc>
              </a:tr>
            </a:tbl>
          </a:graphicData>
        </a:graphic>
      </p:graphicFrame>
      <p:sp>
        <p:nvSpPr>
          <p:cNvPr id="5" name="TextBox 4"/>
          <p:cNvSpPr txBox="1"/>
          <p:nvPr/>
        </p:nvSpPr>
        <p:spPr>
          <a:xfrm>
            <a:off x="228601" y="5880173"/>
            <a:ext cx="7467600" cy="338554"/>
          </a:xfrm>
          <a:prstGeom prst="rect">
            <a:avLst/>
          </a:prstGeom>
          <a:noFill/>
        </p:spPr>
        <p:txBody>
          <a:bodyPr wrap="square" rtlCol="0">
            <a:spAutoFit/>
          </a:bodyPr>
          <a:lstStyle/>
          <a:p>
            <a:pPr defTabSz="914400"/>
            <a:r>
              <a:rPr lang="en-US" sz="1400" dirty="0">
                <a:solidFill>
                  <a:prstClr val="black"/>
                </a:solidFill>
                <a:latin typeface="Calibri"/>
              </a:rPr>
              <a:t>*1737 patients enrolled in 4 arm multicenter trial.  592 ARM C were cN+ to cN0</a:t>
            </a:r>
            <a:r>
              <a:rPr lang="en-US" sz="1600" dirty="0">
                <a:solidFill>
                  <a:prstClr val="black"/>
                </a:solidFill>
                <a:latin typeface="Calibri"/>
              </a:rPr>
              <a:t>  </a:t>
            </a:r>
          </a:p>
        </p:txBody>
      </p:sp>
      <p:sp>
        <p:nvSpPr>
          <p:cNvPr id="9" name="Rectangle 8"/>
          <p:cNvSpPr/>
          <p:nvPr/>
        </p:nvSpPr>
        <p:spPr>
          <a:xfrm>
            <a:off x="200542" y="4648392"/>
            <a:ext cx="8610600" cy="30460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Calibri"/>
            </a:endParaRPr>
          </a:p>
        </p:txBody>
      </p:sp>
      <p:sp>
        <p:nvSpPr>
          <p:cNvPr id="15" name="Curved Left Arrow 14"/>
          <p:cNvSpPr/>
          <p:nvPr/>
        </p:nvSpPr>
        <p:spPr>
          <a:xfrm>
            <a:off x="7421711" y="4715686"/>
            <a:ext cx="731520" cy="904344"/>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black"/>
              </a:solidFill>
              <a:latin typeface="Calibri"/>
            </a:endParaRPr>
          </a:p>
        </p:txBody>
      </p:sp>
      <p:sp>
        <p:nvSpPr>
          <p:cNvPr id="3" name="Rectangle 2"/>
          <p:cNvSpPr/>
          <p:nvPr/>
        </p:nvSpPr>
        <p:spPr>
          <a:xfrm>
            <a:off x="6704972" y="2255961"/>
            <a:ext cx="2193496" cy="3612749"/>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077022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773614" y="5819675"/>
            <a:ext cx="5672973" cy="461665"/>
          </a:xfrm>
          <a:prstGeom prst="rect">
            <a:avLst/>
          </a:prstGeom>
          <a:noFill/>
        </p:spPr>
        <p:txBody>
          <a:bodyPr wrap="square" rtlCol="0">
            <a:spAutoFit/>
          </a:bodyPr>
          <a:lstStyle/>
          <a:p>
            <a:pPr algn="ctr"/>
            <a:r>
              <a:rPr lang="en-US" sz="1200" dirty="0" smtClean="0">
                <a:solidFill>
                  <a:prstClr val="black"/>
                </a:solidFill>
                <a:latin typeface="Calibri"/>
              </a:rPr>
              <a:t>Inclusion of </a:t>
            </a:r>
            <a:r>
              <a:rPr lang="en-US" sz="1200" dirty="0" err="1" smtClean="0">
                <a:solidFill>
                  <a:prstClr val="black"/>
                </a:solidFill>
                <a:latin typeface="Calibri"/>
              </a:rPr>
              <a:t>micromets</a:t>
            </a:r>
            <a:r>
              <a:rPr lang="en-US" sz="1200" dirty="0" smtClean="0">
                <a:solidFill>
                  <a:prstClr val="black"/>
                </a:solidFill>
                <a:latin typeface="Calibri"/>
              </a:rPr>
              <a:t> (&lt;0.2mm) in the definition of residual nodal </a:t>
            </a:r>
            <a:r>
              <a:rPr lang="en-US" sz="1200" dirty="0" err="1" smtClean="0">
                <a:solidFill>
                  <a:prstClr val="black"/>
                </a:solidFill>
                <a:latin typeface="Calibri"/>
              </a:rPr>
              <a:t>dz</a:t>
            </a:r>
            <a:r>
              <a:rPr lang="en-US" sz="1200" dirty="0" smtClean="0">
                <a:solidFill>
                  <a:prstClr val="black"/>
                </a:solidFill>
                <a:latin typeface="Calibri"/>
              </a:rPr>
              <a:t> after </a:t>
            </a:r>
            <a:r>
              <a:rPr lang="en-US" sz="1200" dirty="0" err="1" smtClean="0">
                <a:solidFill>
                  <a:prstClr val="black"/>
                </a:solidFill>
                <a:latin typeface="Calibri"/>
              </a:rPr>
              <a:t>neoadj</a:t>
            </a:r>
            <a:r>
              <a:rPr lang="en-US" sz="1200" dirty="0" smtClean="0">
                <a:solidFill>
                  <a:prstClr val="black"/>
                </a:solidFill>
                <a:latin typeface="Calibri"/>
              </a:rPr>
              <a:t> </a:t>
            </a:r>
            <a:r>
              <a:rPr lang="en-US" sz="1200" dirty="0" err="1" smtClean="0">
                <a:solidFill>
                  <a:prstClr val="black"/>
                </a:solidFill>
                <a:latin typeface="Calibri"/>
              </a:rPr>
              <a:t>tx</a:t>
            </a:r>
            <a:r>
              <a:rPr lang="en-US" sz="1200" dirty="0">
                <a:solidFill>
                  <a:prstClr val="black"/>
                </a:solidFill>
                <a:latin typeface="Calibri"/>
              </a:rPr>
              <a:t> </a:t>
            </a:r>
            <a:r>
              <a:rPr lang="en-US" sz="1200" dirty="0" smtClean="0">
                <a:solidFill>
                  <a:prstClr val="black"/>
                </a:solidFill>
                <a:latin typeface="Calibri"/>
              </a:rPr>
              <a:t>reduces the </a:t>
            </a:r>
            <a:r>
              <a:rPr lang="en-US" sz="1200" dirty="0" err="1" smtClean="0">
                <a:solidFill>
                  <a:prstClr val="black"/>
                </a:solidFill>
                <a:latin typeface="Calibri"/>
              </a:rPr>
              <a:t>pCR</a:t>
            </a:r>
            <a:r>
              <a:rPr lang="en-US" sz="1200" dirty="0" smtClean="0">
                <a:solidFill>
                  <a:prstClr val="black"/>
                </a:solidFill>
                <a:latin typeface="Calibri"/>
              </a:rPr>
              <a:t> rate and improves the accuracy of SLN</a:t>
            </a:r>
            <a:endParaRPr lang="en-US" sz="1200" dirty="0">
              <a:solidFill>
                <a:prstClr val="black"/>
              </a:solidFill>
              <a:latin typeface="Calibri"/>
            </a:endParaRPr>
          </a:p>
        </p:txBody>
      </p:sp>
      <p:sp>
        <p:nvSpPr>
          <p:cNvPr id="2" name="TextBox 1"/>
          <p:cNvSpPr txBox="1"/>
          <p:nvPr/>
        </p:nvSpPr>
        <p:spPr>
          <a:xfrm>
            <a:off x="982047" y="6454911"/>
            <a:ext cx="2522482" cy="246221"/>
          </a:xfrm>
          <a:prstGeom prst="rect">
            <a:avLst/>
          </a:prstGeom>
          <a:noFill/>
        </p:spPr>
        <p:txBody>
          <a:bodyPr wrap="square" rtlCol="0">
            <a:spAutoFit/>
          </a:bodyPr>
          <a:lstStyle/>
          <a:p>
            <a:pPr algn="ctr"/>
            <a:r>
              <a:rPr lang="en-US" sz="1000" dirty="0" smtClean="0"/>
              <a:t>2014 SABC, </a:t>
            </a:r>
            <a:r>
              <a:rPr lang="en-US" sz="1000" dirty="0" err="1" smtClean="0"/>
              <a:t>Boughey</a:t>
            </a:r>
            <a:r>
              <a:rPr lang="en-US" sz="1000" dirty="0" smtClean="0"/>
              <a:t> et al.</a:t>
            </a:r>
            <a:endParaRPr lang="en-US" sz="1000" dirty="0"/>
          </a:p>
        </p:txBody>
      </p:sp>
      <p:grpSp>
        <p:nvGrpSpPr>
          <p:cNvPr id="7" name="Group 6"/>
          <p:cNvGrpSpPr/>
          <p:nvPr/>
        </p:nvGrpSpPr>
        <p:grpSpPr>
          <a:xfrm>
            <a:off x="1179917" y="1382171"/>
            <a:ext cx="6765115" cy="4528289"/>
            <a:chOff x="457200" y="388809"/>
            <a:chExt cx="8305800" cy="5559560"/>
          </a:xfrm>
        </p:grpSpPr>
        <p:pic>
          <p:nvPicPr>
            <p:cNvPr id="6" name="Picture 4"/>
            <p:cNvPicPr>
              <a:picLocks noChangeAspect="1" noChangeArrowheads="1"/>
            </p:cNvPicPr>
            <p:nvPr/>
          </p:nvPicPr>
          <p:blipFill>
            <a:blip r:embed="rId3" cstate="print"/>
            <a:srcRect t="62697" b="2194"/>
            <a:stretch>
              <a:fillRect/>
            </a:stretch>
          </p:blipFill>
          <p:spPr bwMode="auto">
            <a:xfrm>
              <a:off x="1639108" y="2256684"/>
              <a:ext cx="6219557" cy="3691685"/>
            </a:xfrm>
            <a:prstGeom prst="rect">
              <a:avLst/>
            </a:prstGeom>
            <a:noFill/>
            <a:ln w="9525">
              <a:noFill/>
              <a:miter lim="800000"/>
              <a:headEnd/>
              <a:tailEnd/>
            </a:ln>
          </p:spPr>
        </p:pic>
        <p:sp>
          <p:nvSpPr>
            <p:cNvPr id="12" name="Oval 11"/>
            <p:cNvSpPr/>
            <p:nvPr/>
          </p:nvSpPr>
          <p:spPr>
            <a:xfrm>
              <a:off x="5799966" y="5057062"/>
              <a:ext cx="598088" cy="577343"/>
            </a:xfrm>
            <a:prstGeom prst="ellipse">
              <a:avLst/>
            </a:prstGeom>
            <a:noFill/>
            <a:ln w="38100">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pic>
          <p:nvPicPr>
            <p:cNvPr id="280578" name="Picture 2"/>
            <p:cNvPicPr>
              <a:picLocks noChangeAspect="1" noChangeArrowheads="1"/>
            </p:cNvPicPr>
            <p:nvPr/>
          </p:nvPicPr>
          <p:blipFill>
            <a:blip r:embed="rId4" cstate="print"/>
            <a:srcRect/>
            <a:stretch>
              <a:fillRect/>
            </a:stretch>
          </p:blipFill>
          <p:spPr bwMode="auto">
            <a:xfrm>
              <a:off x="457200" y="388809"/>
              <a:ext cx="8305800" cy="1400175"/>
            </a:xfrm>
            <a:prstGeom prst="rect">
              <a:avLst/>
            </a:prstGeom>
            <a:noFill/>
            <a:ln w="9525">
              <a:noFill/>
              <a:miter lim="800000"/>
              <a:headEnd/>
              <a:tailEnd/>
            </a:ln>
          </p:spPr>
        </p:pic>
        <p:pic>
          <p:nvPicPr>
            <p:cNvPr id="280580" name="Picture 4"/>
            <p:cNvPicPr>
              <a:picLocks noChangeAspect="1" noChangeArrowheads="1"/>
            </p:cNvPicPr>
            <p:nvPr/>
          </p:nvPicPr>
          <p:blipFill>
            <a:blip r:embed="rId3" cstate="print"/>
            <a:srcRect b="86987"/>
            <a:stretch>
              <a:fillRect/>
            </a:stretch>
          </p:blipFill>
          <p:spPr bwMode="auto">
            <a:xfrm>
              <a:off x="2604548" y="1356084"/>
              <a:ext cx="4156364" cy="914400"/>
            </a:xfrm>
            <a:prstGeom prst="rect">
              <a:avLst/>
            </a:prstGeom>
            <a:noFill/>
            <a:ln w="9525">
              <a:noFill/>
              <a:miter lim="800000"/>
              <a:headEnd/>
              <a:tailEnd/>
            </a:ln>
          </p:spPr>
        </p:pic>
      </p:grpSp>
    </p:spTree>
    <p:extLst>
      <p:ext uri="{BB962C8B-B14F-4D97-AF65-F5344CB8AC3E}">
        <p14:creationId xmlns:p14="http://schemas.microsoft.com/office/powerpoint/2010/main" val="417041236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915" y="1483891"/>
            <a:ext cx="8721321" cy="518587"/>
          </a:xfrm>
        </p:spPr>
        <p:txBody>
          <a:bodyPr>
            <a:normAutofit/>
          </a:bodyPr>
          <a:lstStyle/>
          <a:p>
            <a:r>
              <a:rPr lang="en-US" dirty="0" smtClean="0"/>
              <a:t>Evaluation of SLN after NAC</a:t>
            </a:r>
            <a:endParaRPr lang="en-US" dirty="0"/>
          </a:p>
        </p:txBody>
      </p:sp>
      <p:sp>
        <p:nvSpPr>
          <p:cNvPr id="3" name="Content Placeholder 2"/>
          <p:cNvSpPr>
            <a:spLocks noGrp="1"/>
          </p:cNvSpPr>
          <p:nvPr>
            <p:ph idx="1"/>
          </p:nvPr>
        </p:nvSpPr>
        <p:spPr>
          <a:xfrm>
            <a:off x="435865" y="2607371"/>
            <a:ext cx="8721321" cy="2044561"/>
          </a:xfrm>
        </p:spPr>
        <p:txBody>
          <a:bodyPr>
            <a:noAutofit/>
          </a:bodyPr>
          <a:lstStyle/>
          <a:p>
            <a:r>
              <a:rPr lang="en-US" sz="1600" dirty="0" smtClean="0"/>
              <a:t>Significance of residual ITC’s or disease &lt;0.2mm (ypN0i+) after NAC unclear</a:t>
            </a:r>
          </a:p>
          <a:p>
            <a:endParaRPr lang="en-US" sz="1600" dirty="0" smtClean="0"/>
          </a:p>
          <a:p>
            <a:r>
              <a:rPr lang="en-US" sz="1600" dirty="0" smtClean="0"/>
              <a:t>2012 WHO classification: small nodal </a:t>
            </a:r>
            <a:r>
              <a:rPr lang="en-US" sz="1600" dirty="0" err="1" smtClean="0"/>
              <a:t>mets</a:t>
            </a:r>
            <a:r>
              <a:rPr lang="en-US" sz="1600" dirty="0" smtClean="0"/>
              <a:t> and ITCs are evidence of an incomplete response</a:t>
            </a:r>
          </a:p>
          <a:p>
            <a:endParaRPr lang="en-US" sz="1600" dirty="0" smtClean="0"/>
          </a:p>
          <a:p>
            <a:r>
              <a:rPr lang="en-US" sz="1600" dirty="0" smtClean="0"/>
              <a:t>7</a:t>
            </a:r>
            <a:r>
              <a:rPr lang="en-US" sz="1600" baseline="30000" dirty="0" smtClean="0"/>
              <a:t>th</a:t>
            </a:r>
            <a:r>
              <a:rPr lang="en-US" sz="1600" dirty="0" smtClean="0"/>
              <a:t> (and 8</a:t>
            </a:r>
            <a:r>
              <a:rPr lang="en-US" sz="1600" baseline="30000" dirty="0" smtClean="0"/>
              <a:t>th</a:t>
            </a:r>
            <a:r>
              <a:rPr lang="en-US" sz="1600" dirty="0" smtClean="0"/>
              <a:t>) edition AJCC TNM Staging Manual</a:t>
            </a:r>
          </a:p>
          <a:p>
            <a:pPr lvl="1"/>
            <a:r>
              <a:rPr lang="en-US" sz="1600" dirty="0" smtClean="0"/>
              <a:t>ypN0i+ or ypN1mi         residual nodal disease ALND remains standard of care</a:t>
            </a:r>
            <a:endParaRPr lang="en-US" sz="1600" dirty="0"/>
          </a:p>
        </p:txBody>
      </p:sp>
      <p:cxnSp>
        <p:nvCxnSpPr>
          <p:cNvPr id="5" name="Straight Arrow Connector 4"/>
          <p:cNvCxnSpPr/>
          <p:nvPr/>
        </p:nvCxnSpPr>
        <p:spPr>
          <a:xfrm>
            <a:off x="2956518" y="4500067"/>
            <a:ext cx="398728"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90317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2" name="Rectangle 2"/>
          <p:cNvSpPr>
            <a:spLocks noChangeArrowheads="1"/>
          </p:cNvSpPr>
          <p:nvPr/>
        </p:nvSpPr>
        <p:spPr bwMode="auto">
          <a:xfrm>
            <a:off x="232840" y="174624"/>
            <a:ext cx="8665633" cy="1377951"/>
          </a:xfrm>
          <a:prstGeom prst="rect">
            <a:avLst/>
          </a:prstGeom>
          <a:noFill/>
          <a:ln w="12700">
            <a:noFill/>
            <a:miter lim="800000"/>
            <a:headEnd/>
            <a:tailEnd/>
          </a:ln>
          <a:effectLst/>
        </p:spPr>
        <p:txBody>
          <a:bodyPr lIns="90488" tIns="44450" rIns="90488" bIns="44450" anchor="ctr"/>
          <a:lstStyle/>
          <a:p>
            <a:pPr defTabSz="914400" eaLnBrk="0" hangingPunct="0">
              <a:defRPr/>
            </a:pPr>
            <a:endParaRPr lang="en-US" sz="3600" dirty="0">
              <a:solidFill>
                <a:srgbClr val="FFFF00"/>
              </a:solidFill>
              <a:effectLst>
                <a:outerShdw blurRad="38100" dist="38100" dir="2700000" algn="tl">
                  <a:srgbClr val="000000"/>
                </a:outerShdw>
              </a:effectLst>
              <a:latin typeface="Arial"/>
            </a:endParaRPr>
          </a:p>
        </p:txBody>
      </p:sp>
      <p:sp>
        <p:nvSpPr>
          <p:cNvPr id="5" name="Title 4"/>
          <p:cNvSpPr>
            <a:spLocks noGrp="1"/>
          </p:cNvSpPr>
          <p:nvPr>
            <p:ph type="title"/>
          </p:nvPr>
        </p:nvSpPr>
        <p:spPr>
          <a:xfrm>
            <a:off x="187683" y="1170946"/>
            <a:ext cx="8710790" cy="516012"/>
          </a:xfrm>
        </p:spPr>
        <p:txBody>
          <a:bodyPr>
            <a:noAutofit/>
          </a:bodyPr>
          <a:lstStyle/>
          <a:p>
            <a:pPr algn="ctr">
              <a:defRPr/>
            </a:pPr>
            <a:r>
              <a:rPr lang="en-US" sz="2400" dirty="0" smtClean="0">
                <a:solidFill>
                  <a:srgbClr val="165999"/>
                </a:solidFill>
              </a:rPr>
              <a:t> </a:t>
            </a:r>
            <a:br>
              <a:rPr lang="en-US" sz="2400" dirty="0" smtClean="0">
                <a:solidFill>
                  <a:srgbClr val="165999"/>
                </a:solidFill>
              </a:rPr>
            </a:br>
            <a:r>
              <a:rPr lang="en-US" sz="2400" dirty="0" err="1" smtClean="0">
                <a:solidFill>
                  <a:srgbClr val="165999"/>
                </a:solidFill>
                <a:cs typeface="Calibri"/>
              </a:rPr>
              <a:t>Neoadjuvant</a:t>
            </a:r>
            <a:r>
              <a:rPr lang="en-US" sz="2400" dirty="0" smtClean="0">
                <a:solidFill>
                  <a:srgbClr val="165999"/>
                </a:solidFill>
                <a:cs typeface="Calibri"/>
              </a:rPr>
              <a:t> Therapy</a:t>
            </a:r>
            <a:r>
              <a:rPr lang="en-US" sz="2400" dirty="0" smtClean="0">
                <a:solidFill>
                  <a:srgbClr val="165999"/>
                </a:solidFill>
              </a:rPr>
              <a:t/>
            </a:r>
            <a:br>
              <a:rPr lang="en-US" sz="2400" dirty="0" smtClean="0">
                <a:solidFill>
                  <a:srgbClr val="165999"/>
                </a:solidFill>
              </a:rPr>
            </a:br>
            <a:endParaRPr lang="en-US" sz="2400" dirty="0">
              <a:solidFill>
                <a:srgbClr val="165999"/>
              </a:solidFill>
            </a:endParaRPr>
          </a:p>
        </p:txBody>
      </p:sp>
      <p:sp>
        <p:nvSpPr>
          <p:cNvPr id="10245" name="Content Placeholder 5"/>
          <p:cNvSpPr>
            <a:spLocks noGrp="1"/>
          </p:cNvSpPr>
          <p:nvPr>
            <p:ph idx="1"/>
          </p:nvPr>
        </p:nvSpPr>
        <p:spPr>
          <a:xfrm>
            <a:off x="406405" y="2108609"/>
            <a:ext cx="8492068" cy="3297643"/>
          </a:xfrm>
        </p:spPr>
        <p:txBody>
          <a:bodyPr>
            <a:noAutofit/>
          </a:bodyPr>
          <a:lstStyle/>
          <a:p>
            <a:r>
              <a:rPr lang="en-US" sz="1600" dirty="0" smtClean="0">
                <a:latin typeface="Calibri"/>
                <a:cs typeface="Calibri"/>
              </a:rPr>
              <a:t>No survival advantage or disadvantage</a:t>
            </a:r>
          </a:p>
          <a:p>
            <a:endParaRPr lang="en-US" sz="1600" dirty="0" smtClean="0">
              <a:latin typeface="Calibri"/>
              <a:cs typeface="Calibri"/>
            </a:endParaRPr>
          </a:p>
          <a:p>
            <a:r>
              <a:rPr lang="en-US" sz="1600" dirty="0" smtClean="0">
                <a:latin typeface="Calibri"/>
                <a:cs typeface="Calibri"/>
              </a:rPr>
              <a:t>Degree of pathologic response correlates with both DFS and OS</a:t>
            </a:r>
          </a:p>
          <a:p>
            <a:pPr lvl="1"/>
            <a:r>
              <a:rPr lang="en-US" sz="1600" dirty="0" smtClean="0">
                <a:latin typeface="Calibri"/>
                <a:cs typeface="Calibri"/>
              </a:rPr>
              <a:t>Subtype dependent</a:t>
            </a:r>
          </a:p>
          <a:p>
            <a:pPr lvl="1"/>
            <a:endParaRPr lang="en-US" sz="1600" dirty="0" smtClean="0">
              <a:latin typeface="Calibri"/>
              <a:cs typeface="Calibri"/>
            </a:endParaRPr>
          </a:p>
          <a:p>
            <a:r>
              <a:rPr lang="en-US" sz="1600" dirty="0" smtClean="0">
                <a:latin typeface="Calibri"/>
                <a:cs typeface="Calibri"/>
              </a:rPr>
              <a:t>Allows down-staging of disease </a:t>
            </a:r>
          </a:p>
          <a:p>
            <a:pPr lvl="1"/>
            <a:r>
              <a:rPr lang="en-US" sz="1600" dirty="0" smtClean="0">
                <a:latin typeface="Calibri"/>
                <a:cs typeface="Calibri"/>
              </a:rPr>
              <a:t>BCT in select patients with large tumors</a:t>
            </a:r>
          </a:p>
          <a:p>
            <a:pPr lvl="1"/>
            <a:r>
              <a:rPr lang="en-US" sz="1600" dirty="0" smtClean="0">
                <a:latin typeface="Calibri"/>
                <a:cs typeface="Calibri"/>
              </a:rPr>
              <a:t>reduces need for axillary node dissection</a:t>
            </a:r>
          </a:p>
          <a:p>
            <a:pPr lvl="1"/>
            <a:endParaRPr lang="en-US" sz="1600" dirty="0" smtClean="0">
              <a:latin typeface="Calibri"/>
              <a:cs typeface="Calibri"/>
            </a:endParaRPr>
          </a:p>
          <a:p>
            <a:r>
              <a:rPr lang="en-US" sz="1600" dirty="0" smtClean="0">
                <a:latin typeface="Calibri"/>
                <a:cs typeface="Calibri"/>
              </a:rPr>
              <a:t>Requires a multi-disciplinary approach….</a:t>
            </a:r>
          </a:p>
        </p:txBody>
      </p:sp>
    </p:spTree>
    <p:extLst>
      <p:ext uri="{BB962C8B-B14F-4D97-AF65-F5344CB8AC3E}">
        <p14:creationId xmlns:p14="http://schemas.microsoft.com/office/powerpoint/2010/main" val="388785844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xfrm>
            <a:off x="198915" y="1177229"/>
            <a:ext cx="8721321" cy="759264"/>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r>
              <a:rPr lang="en-US" dirty="0" smtClean="0"/>
              <a:t>SLN biopsy after NAC - cN1 convert to cN0</a:t>
            </a:r>
            <a:br>
              <a:rPr lang="en-US" dirty="0" smtClean="0"/>
            </a:br>
            <a:r>
              <a:rPr lang="en-US" i="1" dirty="0"/>
              <a:t>s</a:t>
            </a:r>
            <a:r>
              <a:rPr lang="en-US" i="1" dirty="0" smtClean="0"/>
              <a:t>uggestions to minimize the</a:t>
            </a:r>
            <a:r>
              <a:rPr lang="en-US" i="1" dirty="0" smtClean="0">
                <a:effectLst/>
              </a:rPr>
              <a:t> FNR</a:t>
            </a:r>
            <a:endParaRPr lang="en-US" i="1" dirty="0">
              <a:effectLst/>
            </a:endParaRPr>
          </a:p>
        </p:txBody>
      </p:sp>
      <p:sp>
        <p:nvSpPr>
          <p:cNvPr id="159747" name="Rectangle 3"/>
          <p:cNvSpPr>
            <a:spLocks noGrp="1" noChangeArrowheads="1"/>
          </p:cNvSpPr>
          <p:nvPr>
            <p:ph idx="1"/>
          </p:nvPr>
        </p:nvSpPr>
        <p:spPr>
          <a:xfrm>
            <a:off x="1581185" y="2544557"/>
            <a:ext cx="5956780" cy="2473919"/>
          </a:xfrm>
        </p:spPr>
        <p:txBody>
          <a:bodyPr>
            <a:noAutofit/>
          </a:bodyPr>
          <a:lstStyle/>
          <a:p>
            <a:pPr marL="914400" indent="-457200">
              <a:spcBef>
                <a:spcPct val="0"/>
              </a:spcBef>
              <a:buClr>
                <a:srgbClr val="336666"/>
              </a:buClr>
            </a:pPr>
            <a:r>
              <a:rPr lang="en-US" sz="1600" dirty="0"/>
              <a:t>Dual agent </a:t>
            </a:r>
            <a:r>
              <a:rPr lang="en-US" sz="1600" dirty="0" smtClean="0"/>
              <a:t>mapping</a:t>
            </a:r>
          </a:p>
          <a:p>
            <a:pPr marL="914400" indent="-457200">
              <a:spcBef>
                <a:spcPct val="0"/>
              </a:spcBef>
              <a:buClr>
                <a:srgbClr val="336666"/>
              </a:buClr>
            </a:pPr>
            <a:endParaRPr lang="en-US" sz="1600" dirty="0"/>
          </a:p>
          <a:p>
            <a:pPr marL="914400" indent="-457200">
              <a:spcBef>
                <a:spcPct val="0"/>
              </a:spcBef>
              <a:buClr>
                <a:srgbClr val="336666"/>
              </a:buClr>
            </a:pPr>
            <a:r>
              <a:rPr lang="en-US" sz="1600" dirty="0"/>
              <a:t>Normal </a:t>
            </a:r>
            <a:r>
              <a:rPr lang="en-US" sz="1600" dirty="0" smtClean="0"/>
              <a:t>exam after chemotherapy</a:t>
            </a:r>
          </a:p>
          <a:p>
            <a:pPr marL="914400" indent="-457200">
              <a:spcBef>
                <a:spcPct val="0"/>
              </a:spcBef>
              <a:buClr>
                <a:srgbClr val="336666"/>
              </a:buClr>
            </a:pPr>
            <a:endParaRPr lang="en-US" sz="1600" dirty="0"/>
          </a:p>
          <a:p>
            <a:pPr marL="914400" indent="-457200">
              <a:spcBef>
                <a:spcPct val="0"/>
              </a:spcBef>
              <a:buClr>
                <a:srgbClr val="336666"/>
              </a:buClr>
            </a:pPr>
            <a:r>
              <a:rPr lang="en-US" sz="1600" dirty="0"/>
              <a:t>Remove </a:t>
            </a:r>
            <a:r>
              <a:rPr lang="en-US" sz="1600" dirty="0" smtClean="0"/>
              <a:t>≥ </a:t>
            </a:r>
            <a:r>
              <a:rPr lang="en-US" sz="1600" dirty="0"/>
              <a:t>3</a:t>
            </a:r>
            <a:r>
              <a:rPr lang="en-US" sz="1600" dirty="0" smtClean="0"/>
              <a:t> SN</a:t>
            </a:r>
          </a:p>
          <a:p>
            <a:pPr marL="914400" indent="-457200">
              <a:spcBef>
                <a:spcPct val="0"/>
              </a:spcBef>
              <a:buClr>
                <a:srgbClr val="336666"/>
              </a:buClr>
            </a:pPr>
            <a:endParaRPr lang="en-US" sz="1600" dirty="0">
              <a:solidFill>
                <a:srgbClr val="000000"/>
              </a:solidFill>
            </a:endParaRPr>
          </a:p>
          <a:p>
            <a:pPr marL="914400" indent="-457200">
              <a:spcBef>
                <a:spcPct val="0"/>
              </a:spcBef>
              <a:buClr>
                <a:srgbClr val="336666"/>
              </a:buClr>
            </a:pPr>
            <a:r>
              <a:rPr lang="en-US" sz="1600" dirty="0" smtClean="0">
                <a:solidFill>
                  <a:srgbClr val="000000"/>
                </a:solidFill>
              </a:rPr>
              <a:t>Include IHC detected disease as node positive</a:t>
            </a:r>
          </a:p>
          <a:p>
            <a:pPr marL="457200" indent="0">
              <a:spcBef>
                <a:spcPct val="0"/>
              </a:spcBef>
              <a:buClr>
                <a:srgbClr val="336666"/>
              </a:buClr>
              <a:buNone/>
            </a:pPr>
            <a:endParaRPr lang="en-US" sz="1600" dirty="0" smtClean="0">
              <a:solidFill>
                <a:srgbClr val="000000"/>
              </a:solidFill>
            </a:endParaRPr>
          </a:p>
          <a:p>
            <a:pPr marL="914400" indent="-457200">
              <a:spcBef>
                <a:spcPct val="0"/>
              </a:spcBef>
              <a:buClr>
                <a:srgbClr val="336666"/>
              </a:buClr>
            </a:pPr>
            <a:r>
              <a:rPr lang="en-US" sz="1600" dirty="0" smtClean="0">
                <a:solidFill>
                  <a:srgbClr val="000000"/>
                </a:solidFill>
              </a:rPr>
              <a:t>Leave a clip at time of biopsy and localize for SLN</a:t>
            </a:r>
          </a:p>
          <a:p>
            <a:pPr marL="914400" indent="-457200">
              <a:spcBef>
                <a:spcPct val="0"/>
              </a:spcBef>
              <a:buClr>
                <a:srgbClr val="336666"/>
              </a:buClr>
              <a:buNone/>
            </a:pPr>
            <a:endParaRPr lang="en-US" sz="1600" dirty="0" smtClean="0">
              <a:solidFill>
                <a:srgbClr val="000000"/>
              </a:solidFill>
            </a:endParaRPr>
          </a:p>
          <a:p>
            <a:pPr marL="914400" indent="-457200">
              <a:spcBef>
                <a:spcPct val="0"/>
              </a:spcBef>
              <a:buClr>
                <a:srgbClr val="336666"/>
              </a:buClr>
              <a:buNone/>
            </a:pPr>
            <a:r>
              <a:rPr lang="en-US" sz="1600" dirty="0">
                <a:solidFill>
                  <a:srgbClr val="336666"/>
                </a:solidFill>
                <a:latin typeface="Arial" charset="0"/>
              </a:rPr>
              <a:t/>
            </a:r>
            <a:br>
              <a:rPr lang="en-US" sz="1600" dirty="0">
                <a:solidFill>
                  <a:srgbClr val="336666"/>
                </a:solidFill>
                <a:latin typeface="Arial" charset="0"/>
              </a:rPr>
            </a:br>
            <a:r>
              <a:rPr lang="en-US" sz="1600" dirty="0">
                <a:solidFill>
                  <a:srgbClr val="336666"/>
                </a:solidFill>
                <a:latin typeface="Arial" charset="0"/>
              </a:rPr>
              <a:t/>
            </a:r>
            <a:br>
              <a:rPr lang="en-US" sz="1600" dirty="0">
                <a:solidFill>
                  <a:srgbClr val="336666"/>
                </a:solidFill>
                <a:latin typeface="Arial" charset="0"/>
              </a:rPr>
            </a:br>
            <a:endParaRPr lang="en-US" sz="1600" dirty="0">
              <a:solidFill>
                <a:srgbClr val="336666"/>
              </a:solidFill>
              <a:latin typeface="Arial" charset="0"/>
            </a:endParaRPr>
          </a:p>
        </p:txBody>
      </p:sp>
      <p:sp>
        <p:nvSpPr>
          <p:cNvPr id="2" name="Rectangle 1"/>
          <p:cNvSpPr/>
          <p:nvPr/>
        </p:nvSpPr>
        <p:spPr>
          <a:xfrm>
            <a:off x="1813194" y="4384374"/>
            <a:ext cx="5475468" cy="524859"/>
          </a:xfrm>
          <a:prstGeom prst="rect">
            <a:avLst/>
          </a:prstGeom>
          <a:no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346719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9951" y="6430394"/>
            <a:ext cx="1745966" cy="246221"/>
          </a:xfrm>
          <a:prstGeom prst="rect">
            <a:avLst/>
          </a:prstGeom>
        </p:spPr>
        <p:txBody>
          <a:bodyPr wrap="none">
            <a:spAutoFit/>
          </a:bodyPr>
          <a:lstStyle/>
          <a:p>
            <a:pPr algn="ctr"/>
            <a:r>
              <a:rPr lang="en-US" sz="1000" dirty="0"/>
              <a:t>2014 SABC, </a:t>
            </a:r>
            <a:r>
              <a:rPr lang="en-US" sz="1000" dirty="0" err="1"/>
              <a:t>Boughey</a:t>
            </a:r>
            <a:r>
              <a:rPr lang="en-US" sz="1000" dirty="0"/>
              <a:t> et al.</a:t>
            </a:r>
          </a:p>
        </p:txBody>
      </p:sp>
      <p:sp>
        <p:nvSpPr>
          <p:cNvPr id="3" name="TextBox 2"/>
          <p:cNvSpPr txBox="1"/>
          <p:nvPr/>
        </p:nvSpPr>
        <p:spPr>
          <a:xfrm>
            <a:off x="7083903" y="3603024"/>
            <a:ext cx="833381" cy="738664"/>
          </a:xfrm>
          <a:prstGeom prst="rect">
            <a:avLst/>
          </a:prstGeom>
          <a:noFill/>
        </p:spPr>
        <p:txBody>
          <a:bodyPr wrap="none" rtlCol="0">
            <a:spAutoFit/>
          </a:bodyPr>
          <a:lstStyle/>
          <a:p>
            <a:r>
              <a:rPr lang="en-US" sz="1400" dirty="0" smtClean="0"/>
              <a:t>20% </a:t>
            </a:r>
            <a:r>
              <a:rPr lang="en-US" sz="1400" dirty="0" err="1" smtClean="0"/>
              <a:t>pts</a:t>
            </a:r>
            <a:r>
              <a:rPr lang="en-US" sz="1400" dirty="0" smtClean="0"/>
              <a:t> </a:t>
            </a:r>
          </a:p>
          <a:p>
            <a:r>
              <a:rPr lang="en-US" sz="1400" dirty="0" smtClean="0"/>
              <a:t>clip not </a:t>
            </a:r>
          </a:p>
          <a:p>
            <a:r>
              <a:rPr lang="en-US" sz="1400" dirty="0" smtClean="0"/>
              <a:t>in SLN</a:t>
            </a:r>
            <a:endParaRPr lang="en-US" sz="1400" dirty="0"/>
          </a:p>
        </p:txBody>
      </p:sp>
      <p:grpSp>
        <p:nvGrpSpPr>
          <p:cNvPr id="9" name="Group 8"/>
          <p:cNvGrpSpPr/>
          <p:nvPr/>
        </p:nvGrpSpPr>
        <p:grpSpPr>
          <a:xfrm>
            <a:off x="1307872" y="1323019"/>
            <a:ext cx="6509206" cy="4570577"/>
            <a:chOff x="457200" y="288958"/>
            <a:chExt cx="8305800" cy="5832093"/>
          </a:xfrm>
        </p:grpSpPr>
        <p:pic>
          <p:nvPicPr>
            <p:cNvPr id="280578" name="Picture 2"/>
            <p:cNvPicPr>
              <a:picLocks noChangeAspect="1" noChangeArrowheads="1"/>
            </p:cNvPicPr>
            <p:nvPr/>
          </p:nvPicPr>
          <p:blipFill>
            <a:blip r:embed="rId3" cstate="print"/>
            <a:srcRect/>
            <a:stretch>
              <a:fillRect/>
            </a:stretch>
          </p:blipFill>
          <p:spPr bwMode="auto">
            <a:xfrm>
              <a:off x="457200" y="288958"/>
              <a:ext cx="8305800" cy="1400175"/>
            </a:xfrm>
            <a:prstGeom prst="rect">
              <a:avLst/>
            </a:prstGeom>
            <a:noFill/>
            <a:ln w="9525">
              <a:noFill/>
              <a:miter lim="800000"/>
              <a:headEnd/>
              <a:tailEnd/>
            </a:ln>
          </p:spPr>
        </p:pic>
        <p:pic>
          <p:nvPicPr>
            <p:cNvPr id="7" name="Picture 5"/>
            <p:cNvPicPr>
              <a:picLocks noChangeAspect="1" noChangeArrowheads="1"/>
            </p:cNvPicPr>
            <p:nvPr/>
          </p:nvPicPr>
          <p:blipFill>
            <a:blip r:embed="rId4" cstate="print"/>
            <a:srcRect t="53594" b="-691"/>
            <a:stretch>
              <a:fillRect/>
            </a:stretch>
          </p:blipFill>
          <p:spPr bwMode="auto">
            <a:xfrm>
              <a:off x="1408627" y="2534079"/>
              <a:ext cx="6207629" cy="3586972"/>
            </a:xfrm>
            <a:prstGeom prst="rect">
              <a:avLst/>
            </a:prstGeom>
            <a:noFill/>
            <a:ln w="9525">
              <a:noFill/>
              <a:miter lim="800000"/>
              <a:headEnd/>
              <a:tailEnd/>
            </a:ln>
          </p:spPr>
        </p:pic>
        <p:pic>
          <p:nvPicPr>
            <p:cNvPr id="8" name="Picture 5"/>
            <p:cNvPicPr>
              <a:picLocks noChangeAspect="1" noChangeArrowheads="1"/>
            </p:cNvPicPr>
            <p:nvPr/>
          </p:nvPicPr>
          <p:blipFill>
            <a:blip r:embed="rId4" cstate="print"/>
            <a:srcRect b="80511"/>
            <a:stretch>
              <a:fillRect/>
            </a:stretch>
          </p:blipFill>
          <p:spPr bwMode="auto">
            <a:xfrm>
              <a:off x="2357193" y="1329944"/>
              <a:ext cx="4142979" cy="990600"/>
            </a:xfrm>
            <a:prstGeom prst="rect">
              <a:avLst/>
            </a:prstGeom>
            <a:noFill/>
            <a:ln w="9525">
              <a:noFill/>
              <a:miter lim="800000"/>
              <a:headEnd/>
              <a:tailEnd/>
            </a:ln>
          </p:spPr>
        </p:pic>
        <p:sp>
          <p:nvSpPr>
            <p:cNvPr id="11" name="Oval 10"/>
            <p:cNvSpPr/>
            <p:nvPr/>
          </p:nvSpPr>
          <p:spPr>
            <a:xfrm>
              <a:off x="2869703" y="3332272"/>
              <a:ext cx="707403" cy="643000"/>
            </a:xfrm>
            <a:prstGeom prst="ellipse">
              <a:avLst/>
            </a:prstGeom>
            <a:noFill/>
            <a:ln w="38100">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2" name="Oval 11"/>
            <p:cNvSpPr/>
            <p:nvPr/>
          </p:nvSpPr>
          <p:spPr>
            <a:xfrm>
              <a:off x="5583311" y="3332276"/>
              <a:ext cx="760548" cy="642999"/>
            </a:xfrm>
            <a:prstGeom prst="ellipse">
              <a:avLst/>
            </a:prstGeom>
            <a:noFill/>
            <a:ln w="38100">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3" name="Oval 12"/>
            <p:cNvSpPr/>
            <p:nvPr/>
          </p:nvSpPr>
          <p:spPr>
            <a:xfrm>
              <a:off x="2869703" y="3806172"/>
              <a:ext cx="707403" cy="643000"/>
            </a:xfrm>
            <a:prstGeom prst="ellipse">
              <a:avLst/>
            </a:prstGeom>
            <a:noFill/>
            <a:ln w="38100">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0" name="TextBox 9"/>
            <p:cNvSpPr txBox="1"/>
            <p:nvPr/>
          </p:nvSpPr>
          <p:spPr>
            <a:xfrm>
              <a:off x="1448373" y="5288045"/>
              <a:ext cx="6167883" cy="667633"/>
            </a:xfrm>
            <a:prstGeom prst="rect">
              <a:avLst/>
            </a:prstGeom>
            <a:solidFill>
              <a:srgbClr val="CCC1DA"/>
            </a:solidFill>
          </p:spPr>
          <p:txBody>
            <a:bodyPr wrap="square" rtlCol="0">
              <a:spAutoFit/>
            </a:bodyPr>
            <a:lstStyle/>
            <a:p>
              <a:r>
                <a:rPr lang="en-US" sz="1400" dirty="0" smtClean="0">
                  <a:solidFill>
                    <a:prstClr val="black"/>
                  </a:solidFill>
                  <a:latin typeface="Calibri"/>
                </a:rPr>
                <a:t>Placement of a clip + identification of the clip during SLN </a:t>
              </a:r>
            </a:p>
            <a:p>
              <a:r>
                <a:rPr lang="en-US" sz="1400" dirty="0" smtClean="0">
                  <a:solidFill>
                    <a:prstClr val="black"/>
                  </a:solidFill>
                  <a:latin typeface="Calibri"/>
                </a:rPr>
                <a:t>and removal at least 2 SLN reduces FNR</a:t>
              </a:r>
            </a:p>
          </p:txBody>
        </p:sp>
      </p:grpSp>
      <p:sp>
        <p:nvSpPr>
          <p:cNvPr id="4" name="TextBox 3"/>
          <p:cNvSpPr txBox="1"/>
          <p:nvPr/>
        </p:nvSpPr>
        <p:spPr>
          <a:xfrm>
            <a:off x="771432" y="3202616"/>
            <a:ext cx="1072880" cy="523220"/>
          </a:xfrm>
          <a:prstGeom prst="rect">
            <a:avLst/>
          </a:prstGeom>
          <a:noFill/>
        </p:spPr>
        <p:txBody>
          <a:bodyPr wrap="none" rtlCol="0">
            <a:spAutoFit/>
          </a:bodyPr>
          <a:lstStyle/>
          <a:p>
            <a:r>
              <a:rPr lang="en-US" sz="1400" dirty="0" smtClean="0"/>
              <a:t>Clip placed</a:t>
            </a:r>
          </a:p>
          <a:p>
            <a:r>
              <a:rPr lang="en-US" sz="1400" dirty="0" smtClean="0"/>
              <a:t>170 </a:t>
            </a:r>
            <a:r>
              <a:rPr lang="en-US" sz="1400" dirty="0" err="1" smtClean="0"/>
              <a:t>pts</a:t>
            </a:r>
            <a:endParaRPr lang="en-US" sz="1400" dirty="0"/>
          </a:p>
        </p:txBody>
      </p:sp>
    </p:spTree>
    <p:extLst>
      <p:ext uri="{BB962C8B-B14F-4D97-AF65-F5344CB8AC3E}">
        <p14:creationId xmlns:p14="http://schemas.microsoft.com/office/powerpoint/2010/main" val="133554684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915" y="1183483"/>
            <a:ext cx="8721321" cy="759264"/>
          </a:xfrm>
        </p:spPr>
        <p:txBody>
          <a:bodyPr>
            <a:noAutofit/>
          </a:bodyPr>
          <a:lstStyle/>
          <a:p>
            <a:r>
              <a:rPr lang="en-US" dirty="0" smtClean="0"/>
              <a:t>MDACC Experience</a:t>
            </a:r>
            <a:br>
              <a:rPr lang="en-US" dirty="0" smtClean="0"/>
            </a:br>
            <a:r>
              <a:rPr lang="en-US" dirty="0" smtClean="0"/>
              <a:t>Clipping the node for SLN after NAC</a:t>
            </a:r>
            <a:endParaRPr lang="en-US" dirty="0"/>
          </a:p>
        </p:txBody>
      </p:sp>
      <p:sp>
        <p:nvSpPr>
          <p:cNvPr id="3" name="Content Placeholder 2"/>
          <p:cNvSpPr>
            <a:spLocks noGrp="1"/>
          </p:cNvSpPr>
          <p:nvPr>
            <p:ph idx="1"/>
          </p:nvPr>
        </p:nvSpPr>
        <p:spPr>
          <a:xfrm>
            <a:off x="955723" y="2283233"/>
            <a:ext cx="7207704" cy="3622065"/>
          </a:xfrm>
        </p:spPr>
        <p:txBody>
          <a:bodyPr>
            <a:normAutofit/>
          </a:bodyPr>
          <a:lstStyle/>
          <a:p>
            <a:r>
              <a:rPr lang="en-US" sz="1600" dirty="0"/>
              <a:t>C</a:t>
            </a:r>
            <a:r>
              <a:rPr lang="en-US" sz="1600" dirty="0" smtClean="0"/>
              <a:t>lipped node +/- SLN to reflect the status of the nodal basin in all-comers undergoing NAC </a:t>
            </a:r>
          </a:p>
          <a:p>
            <a:pPr marL="0" indent="0">
              <a:buNone/>
            </a:pPr>
            <a:endParaRPr lang="en-US" sz="1800" dirty="0" smtClean="0"/>
          </a:p>
        </p:txBody>
      </p:sp>
      <p:graphicFrame>
        <p:nvGraphicFramePr>
          <p:cNvPr id="5" name="Table 4"/>
          <p:cNvGraphicFramePr>
            <a:graphicFrameLocks noGrp="1"/>
          </p:cNvGraphicFramePr>
          <p:nvPr>
            <p:extLst>
              <p:ext uri="{D42A27DB-BD31-4B8C-83A1-F6EECF244321}">
                <p14:modId xmlns:p14="http://schemas.microsoft.com/office/powerpoint/2010/main" val="4211154035"/>
              </p:ext>
            </p:extLst>
          </p:nvPr>
        </p:nvGraphicFramePr>
        <p:xfrm>
          <a:off x="862508" y="3003217"/>
          <a:ext cx="7483497" cy="1820721"/>
        </p:xfrm>
        <a:graphic>
          <a:graphicData uri="http://schemas.openxmlformats.org/drawingml/2006/table">
            <a:tbl>
              <a:tblPr firstRow="1" bandRow="1">
                <a:tableStyleId>{5C22544A-7EE6-4342-B048-85BDC9FD1C3A}</a:tableStyleId>
              </a:tblPr>
              <a:tblGrid>
                <a:gridCol w="2214690"/>
                <a:gridCol w="652378"/>
                <a:gridCol w="864401"/>
                <a:gridCol w="923026"/>
                <a:gridCol w="2829002"/>
              </a:tblGrid>
              <a:tr h="404315">
                <a:tc>
                  <a:txBody>
                    <a:bodyPr/>
                    <a:lstStyle/>
                    <a:p>
                      <a:pPr algn="ctr"/>
                      <a:endParaRPr lang="en-US" sz="1200" dirty="0"/>
                    </a:p>
                  </a:txBody>
                  <a:tcPr/>
                </a:tc>
                <a:tc>
                  <a:txBody>
                    <a:bodyPr/>
                    <a:lstStyle/>
                    <a:p>
                      <a:pPr algn="ctr"/>
                      <a:r>
                        <a:rPr lang="en-US" sz="1200" dirty="0" smtClean="0"/>
                        <a:t>N</a:t>
                      </a:r>
                      <a:endParaRPr lang="en-US" sz="1200" dirty="0"/>
                    </a:p>
                  </a:txBody>
                  <a:tcPr/>
                </a:tc>
                <a:tc>
                  <a:txBody>
                    <a:bodyPr/>
                    <a:lstStyle/>
                    <a:p>
                      <a:pPr algn="ctr"/>
                      <a:r>
                        <a:rPr lang="en-US" sz="1200" dirty="0" smtClean="0"/>
                        <a:t>Node</a:t>
                      </a:r>
                      <a:r>
                        <a:rPr lang="en-US" sz="1200" baseline="0" dirty="0" smtClean="0"/>
                        <a:t> + </a:t>
                      </a:r>
                      <a:endParaRPr lang="en-US" sz="1200" dirty="0"/>
                    </a:p>
                  </a:txBody>
                  <a:tcPr/>
                </a:tc>
                <a:tc>
                  <a:txBody>
                    <a:bodyPr/>
                    <a:lstStyle/>
                    <a:p>
                      <a:pPr algn="ctr"/>
                      <a:r>
                        <a:rPr lang="en-US" sz="1200" dirty="0" err="1" smtClean="0"/>
                        <a:t>pCR</a:t>
                      </a:r>
                      <a:r>
                        <a:rPr lang="en-US" sz="1200" dirty="0" smtClean="0"/>
                        <a:t> (%)</a:t>
                      </a:r>
                      <a:endParaRPr lang="en-US" sz="1200" dirty="0"/>
                    </a:p>
                  </a:txBody>
                  <a:tcPr/>
                </a:tc>
                <a:tc>
                  <a:txBody>
                    <a:bodyPr/>
                    <a:lstStyle/>
                    <a:p>
                      <a:pPr algn="ctr"/>
                      <a:r>
                        <a:rPr lang="en-US" sz="1200" dirty="0" smtClean="0"/>
                        <a:t>FNR (%)</a:t>
                      </a:r>
                      <a:endParaRPr lang="en-US" sz="1200" dirty="0"/>
                    </a:p>
                  </a:txBody>
                  <a:tcPr/>
                </a:tc>
              </a:tr>
              <a:tr h="404315">
                <a:tc>
                  <a:txBody>
                    <a:bodyPr/>
                    <a:lstStyle/>
                    <a:p>
                      <a:pPr algn="ctr"/>
                      <a:r>
                        <a:rPr lang="en-US" sz="1400" dirty="0" smtClean="0"/>
                        <a:t>Clipped</a:t>
                      </a:r>
                      <a:r>
                        <a:rPr lang="en-US" sz="1400" baseline="0" dirty="0" smtClean="0"/>
                        <a:t> node</a:t>
                      </a:r>
                      <a:endParaRPr lang="en-US" sz="1400" dirty="0"/>
                    </a:p>
                  </a:txBody>
                  <a:tcPr/>
                </a:tc>
                <a:tc>
                  <a:txBody>
                    <a:bodyPr/>
                    <a:lstStyle/>
                    <a:p>
                      <a:pPr algn="ctr"/>
                      <a:r>
                        <a:rPr lang="en-US" sz="1400" dirty="0" smtClean="0"/>
                        <a:t>191</a:t>
                      </a:r>
                      <a:endParaRPr lang="en-US" sz="1400" dirty="0"/>
                    </a:p>
                  </a:txBody>
                  <a:tcPr/>
                </a:tc>
                <a:tc>
                  <a:txBody>
                    <a:bodyPr/>
                    <a:lstStyle/>
                    <a:p>
                      <a:pPr algn="ctr"/>
                      <a:r>
                        <a:rPr lang="en-US" sz="1400" dirty="0" smtClean="0"/>
                        <a:t>120</a:t>
                      </a:r>
                      <a:endParaRPr lang="en-US" sz="1400" dirty="0"/>
                    </a:p>
                  </a:txBody>
                  <a:tcPr/>
                </a:tc>
                <a:tc>
                  <a:txBody>
                    <a:bodyPr/>
                    <a:lstStyle/>
                    <a:p>
                      <a:pPr algn="ctr"/>
                      <a:r>
                        <a:rPr lang="en-US" sz="1400" dirty="0" smtClean="0"/>
                        <a:t>37%</a:t>
                      </a:r>
                      <a:endParaRPr lang="en-US" sz="1400" dirty="0"/>
                    </a:p>
                  </a:txBody>
                  <a:tcPr/>
                </a:tc>
                <a:tc>
                  <a:txBody>
                    <a:bodyPr/>
                    <a:lstStyle/>
                    <a:p>
                      <a:pPr algn="ctr"/>
                      <a:r>
                        <a:rPr lang="en-US" sz="1400" dirty="0" smtClean="0"/>
                        <a:t>4.2%  (95%CI 1.4-9.5)</a:t>
                      </a:r>
                      <a:endParaRPr lang="en-US" sz="1400" dirty="0"/>
                    </a:p>
                  </a:txBody>
                  <a:tcPr/>
                </a:tc>
              </a:tr>
              <a:tr h="404315">
                <a:tc>
                  <a:txBody>
                    <a:bodyPr/>
                    <a:lstStyle/>
                    <a:p>
                      <a:pPr algn="ctr"/>
                      <a:r>
                        <a:rPr lang="en-US" sz="1400" dirty="0" smtClean="0"/>
                        <a:t>SLN </a:t>
                      </a:r>
                      <a:endParaRPr lang="en-US" sz="1400" dirty="0"/>
                    </a:p>
                  </a:txBody>
                  <a:tcPr/>
                </a:tc>
                <a:tc>
                  <a:txBody>
                    <a:bodyPr/>
                    <a:lstStyle/>
                    <a:p>
                      <a:pPr algn="ctr"/>
                      <a:r>
                        <a:rPr lang="en-US" sz="1400" dirty="0" smtClean="0"/>
                        <a:t>118</a:t>
                      </a:r>
                      <a:endParaRPr lang="en-US" sz="1400" dirty="0"/>
                    </a:p>
                  </a:txBody>
                  <a:tcPr/>
                </a:tc>
                <a:tc>
                  <a:txBody>
                    <a:bodyPr/>
                    <a:lstStyle/>
                    <a:p>
                      <a:pPr algn="ctr"/>
                      <a:r>
                        <a:rPr lang="en-US" sz="1400" dirty="0" smtClean="0"/>
                        <a:t>74</a:t>
                      </a:r>
                      <a:endParaRPr lang="en-US" sz="1400" dirty="0"/>
                    </a:p>
                  </a:txBody>
                  <a:tcPr/>
                </a:tc>
                <a:tc>
                  <a:txBody>
                    <a:bodyPr/>
                    <a:lstStyle/>
                    <a:p>
                      <a:pPr algn="ctr"/>
                      <a:r>
                        <a:rPr lang="en-US" sz="1400" dirty="0" smtClean="0"/>
                        <a:t>37%</a:t>
                      </a:r>
                      <a:endParaRPr lang="en-US" sz="1400" dirty="0"/>
                    </a:p>
                  </a:txBody>
                  <a:tcPr/>
                </a:tc>
                <a:tc>
                  <a:txBody>
                    <a:bodyPr/>
                    <a:lstStyle/>
                    <a:p>
                      <a:pPr algn="ctr"/>
                      <a:r>
                        <a:rPr lang="en-US" sz="1400" dirty="0" smtClean="0"/>
                        <a:t>10.1%  (95%CI 4.2-19.8)</a:t>
                      </a:r>
                      <a:endParaRPr lang="en-US" sz="1400" dirty="0"/>
                    </a:p>
                  </a:txBody>
                  <a:tcPr/>
                </a:tc>
              </a:tr>
              <a:tr h="607776">
                <a:tc>
                  <a:txBody>
                    <a:bodyPr/>
                    <a:lstStyle/>
                    <a:p>
                      <a:pPr algn="ctr"/>
                      <a:r>
                        <a:rPr lang="en-US" sz="1400" dirty="0" smtClean="0"/>
                        <a:t>SLN + clipped node</a:t>
                      </a:r>
                      <a:endParaRPr lang="en-US" sz="1400" dirty="0"/>
                    </a:p>
                  </a:txBody>
                  <a:tcPr/>
                </a:tc>
                <a:tc>
                  <a:txBody>
                    <a:bodyPr/>
                    <a:lstStyle/>
                    <a:p>
                      <a:pPr algn="ctr"/>
                      <a:r>
                        <a:rPr lang="en-US" sz="1400" dirty="0" smtClean="0"/>
                        <a:t>118</a:t>
                      </a:r>
                      <a:endParaRPr lang="en-US" sz="1400" dirty="0"/>
                    </a:p>
                  </a:txBody>
                  <a:tcPr/>
                </a:tc>
                <a:tc>
                  <a:txBody>
                    <a:bodyPr/>
                    <a:lstStyle/>
                    <a:p>
                      <a:pPr algn="ctr"/>
                      <a:r>
                        <a:rPr lang="en-US" sz="1400" dirty="0" smtClean="0"/>
                        <a:t>74</a:t>
                      </a:r>
                      <a:endParaRPr lang="en-US" sz="1400" dirty="0"/>
                    </a:p>
                  </a:txBody>
                  <a:tcPr/>
                </a:tc>
                <a:tc>
                  <a:txBody>
                    <a:bodyPr/>
                    <a:lstStyle/>
                    <a:p>
                      <a:pPr algn="ctr"/>
                      <a:r>
                        <a:rPr lang="en-US" sz="1400" dirty="0" smtClean="0"/>
                        <a:t>37%</a:t>
                      </a:r>
                      <a:endParaRPr lang="en-US" sz="1400" dirty="0"/>
                    </a:p>
                  </a:txBody>
                  <a:tcPr/>
                </a:tc>
                <a:tc>
                  <a:txBody>
                    <a:bodyPr/>
                    <a:lstStyle/>
                    <a:p>
                      <a:pPr algn="ctr"/>
                      <a:r>
                        <a:rPr lang="en-US" sz="1400" dirty="0" smtClean="0"/>
                        <a:t>1.4%   (95%CI 0.03-7.3)</a:t>
                      </a:r>
                      <a:endParaRPr lang="en-US" sz="1400" dirty="0"/>
                    </a:p>
                  </a:txBody>
                  <a:tcPr/>
                </a:tc>
              </a:tr>
            </a:tbl>
          </a:graphicData>
        </a:graphic>
      </p:graphicFrame>
      <p:sp>
        <p:nvSpPr>
          <p:cNvPr id="8" name="TextBox 7"/>
          <p:cNvSpPr txBox="1"/>
          <p:nvPr/>
        </p:nvSpPr>
        <p:spPr>
          <a:xfrm>
            <a:off x="750104" y="4934995"/>
            <a:ext cx="7872619" cy="646331"/>
          </a:xfrm>
          <a:prstGeom prst="rect">
            <a:avLst/>
          </a:prstGeom>
          <a:noFill/>
        </p:spPr>
        <p:txBody>
          <a:bodyPr wrap="square" rtlCol="0">
            <a:spAutoFit/>
          </a:bodyPr>
          <a:lstStyle/>
          <a:p>
            <a:pPr algn="ctr"/>
            <a:r>
              <a:rPr lang="en-US" dirty="0" smtClean="0"/>
              <a:t>Also noted clipped node was not a SLN in ~ 20% </a:t>
            </a:r>
            <a:r>
              <a:rPr lang="en-US" dirty="0" err="1" smtClean="0"/>
              <a:t>pts</a:t>
            </a:r>
            <a:r>
              <a:rPr lang="en-US" dirty="0" smtClean="0"/>
              <a:t> </a:t>
            </a:r>
          </a:p>
          <a:p>
            <a:pPr algn="ctr"/>
            <a:r>
              <a:rPr lang="en-US" dirty="0" smtClean="0"/>
              <a:t> </a:t>
            </a:r>
            <a:r>
              <a:rPr lang="en-US" i="1" dirty="0" smtClean="0"/>
              <a:t>“Targeted Axillary Dissection”</a:t>
            </a:r>
            <a:endParaRPr lang="en-US" i="1" dirty="0"/>
          </a:p>
        </p:txBody>
      </p:sp>
      <p:cxnSp>
        <p:nvCxnSpPr>
          <p:cNvPr id="10" name="Straight Arrow Connector 9"/>
          <p:cNvCxnSpPr/>
          <p:nvPr/>
        </p:nvCxnSpPr>
        <p:spPr>
          <a:xfrm>
            <a:off x="2406979" y="5402034"/>
            <a:ext cx="664307"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958623" y="6410505"/>
            <a:ext cx="2522984" cy="400110"/>
          </a:xfrm>
          <a:prstGeom prst="rect">
            <a:avLst/>
          </a:prstGeom>
          <a:noFill/>
        </p:spPr>
        <p:txBody>
          <a:bodyPr wrap="none" rtlCol="0">
            <a:spAutoFit/>
          </a:bodyPr>
          <a:lstStyle/>
          <a:p>
            <a:pPr algn="ctr"/>
            <a:r>
              <a:rPr lang="en-US" sz="1000" dirty="0" smtClean="0"/>
              <a:t>Caudle AS et al JCO </a:t>
            </a:r>
            <a:r>
              <a:rPr lang="en-US" sz="1000" dirty="0"/>
              <a:t>2016;34(10):1072-</a:t>
            </a:r>
            <a:r>
              <a:rPr lang="en-US" sz="1000" dirty="0" smtClean="0"/>
              <a:t>8</a:t>
            </a:r>
            <a:endParaRPr lang="en-US" sz="1000" dirty="0"/>
          </a:p>
          <a:p>
            <a:pPr algn="ctr"/>
            <a:endParaRPr lang="en-US" sz="1000" dirty="0"/>
          </a:p>
        </p:txBody>
      </p:sp>
    </p:spTree>
    <p:extLst>
      <p:ext uri="{BB962C8B-B14F-4D97-AF65-F5344CB8AC3E}">
        <p14:creationId xmlns:p14="http://schemas.microsoft.com/office/powerpoint/2010/main" val="17636747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915" y="1179502"/>
            <a:ext cx="8721321" cy="690240"/>
          </a:xfrm>
        </p:spPr>
        <p:txBody>
          <a:bodyPr>
            <a:noAutofit/>
          </a:bodyPr>
          <a:lstStyle/>
          <a:p>
            <a:r>
              <a:rPr lang="en-US" dirty="0"/>
              <a:t>Sentinel Lymph Node </a:t>
            </a:r>
            <a:r>
              <a:rPr lang="en-US" dirty="0" smtClean="0"/>
              <a:t>Biopsy After </a:t>
            </a:r>
            <a:br>
              <a:rPr lang="en-US" dirty="0" smtClean="0"/>
            </a:br>
            <a:r>
              <a:rPr lang="en-US" dirty="0" err="1" smtClean="0"/>
              <a:t>Neoadjuvant</a:t>
            </a:r>
            <a:r>
              <a:rPr lang="en-US" dirty="0" smtClean="0"/>
              <a:t> Therapy</a:t>
            </a:r>
            <a:endParaRPr lang="en-US" i="1" dirty="0"/>
          </a:p>
        </p:txBody>
      </p:sp>
      <p:sp>
        <p:nvSpPr>
          <p:cNvPr id="5" name="Content Placeholder 4"/>
          <p:cNvSpPr>
            <a:spLocks noGrp="1"/>
          </p:cNvSpPr>
          <p:nvPr>
            <p:ph idx="1"/>
          </p:nvPr>
        </p:nvSpPr>
        <p:spPr>
          <a:xfrm>
            <a:off x="955723" y="2135123"/>
            <a:ext cx="7207704" cy="3292786"/>
          </a:xfrm>
        </p:spPr>
        <p:txBody>
          <a:bodyPr>
            <a:noAutofit/>
          </a:bodyPr>
          <a:lstStyle/>
          <a:p>
            <a:r>
              <a:rPr lang="en-US" sz="1600" dirty="0" smtClean="0"/>
              <a:t>Clinically node positive (N1) converts to node negative</a:t>
            </a:r>
          </a:p>
          <a:p>
            <a:pPr lvl="1"/>
            <a:r>
              <a:rPr lang="en-US" sz="1600" dirty="0" smtClean="0"/>
              <a:t>SLN biopsy after NAC w/ dual mapping agents</a:t>
            </a:r>
          </a:p>
          <a:p>
            <a:pPr lvl="1"/>
            <a:r>
              <a:rPr lang="en-US" sz="1600" dirty="0" smtClean="0"/>
              <a:t>If node not clipped, remove at least </a:t>
            </a:r>
            <a:r>
              <a:rPr lang="en-US" sz="1600" u="sng" dirty="0" smtClean="0"/>
              <a:t>3 SLN,</a:t>
            </a:r>
          </a:p>
          <a:p>
            <a:pPr lvl="1"/>
            <a:r>
              <a:rPr lang="en-US" sz="1600" dirty="0" smtClean="0"/>
              <a:t>If node clipped, clipped node + SLNs</a:t>
            </a:r>
          </a:p>
          <a:p>
            <a:pPr lvl="1"/>
            <a:r>
              <a:rPr lang="en-US" sz="1600" dirty="0" smtClean="0"/>
              <a:t>Intraoperative frozen </a:t>
            </a:r>
            <a:r>
              <a:rPr lang="en-US" sz="1600" dirty="0"/>
              <a:t>s</a:t>
            </a:r>
            <a:r>
              <a:rPr lang="en-US" sz="1600" dirty="0" smtClean="0"/>
              <a:t>ection of all nodes removed</a:t>
            </a:r>
          </a:p>
          <a:p>
            <a:pPr lvl="1"/>
            <a:r>
              <a:rPr lang="en-US" sz="1600" dirty="0" err="1" smtClean="0"/>
              <a:t>cALND</a:t>
            </a:r>
            <a:r>
              <a:rPr lang="en-US" sz="1600" dirty="0" smtClean="0"/>
              <a:t> for</a:t>
            </a:r>
          </a:p>
          <a:p>
            <a:pPr lvl="2"/>
            <a:r>
              <a:rPr lang="en-US" sz="1400" dirty="0" smtClean="0"/>
              <a:t>failed mapping </a:t>
            </a:r>
            <a:endParaRPr lang="en-US" sz="1400" dirty="0"/>
          </a:p>
          <a:p>
            <a:pPr lvl="2"/>
            <a:r>
              <a:rPr lang="en-US" sz="1400" dirty="0" smtClean="0"/>
              <a:t>fewer than 3 SLN (or failure to retrieve clipped node)</a:t>
            </a:r>
          </a:p>
          <a:p>
            <a:pPr lvl="2"/>
            <a:r>
              <a:rPr lang="en-US" sz="1400" u="sng" dirty="0" smtClean="0"/>
              <a:t>any</a:t>
            </a:r>
            <a:r>
              <a:rPr lang="en-US" sz="1400" dirty="0" smtClean="0"/>
              <a:t> positive LN including </a:t>
            </a:r>
            <a:r>
              <a:rPr lang="en-US" sz="1400" dirty="0" err="1" smtClean="0"/>
              <a:t>micrometastatic</a:t>
            </a:r>
            <a:r>
              <a:rPr lang="en-US" sz="1400" dirty="0" smtClean="0"/>
              <a:t> disease/ITCs </a:t>
            </a:r>
            <a:r>
              <a:rPr lang="en-US" sz="1400" i="1" dirty="0" smtClean="0"/>
              <a:t>(unless on trial)</a:t>
            </a:r>
            <a:endParaRPr lang="en-US" sz="1400" dirty="0" smtClean="0"/>
          </a:p>
          <a:p>
            <a:pPr marL="457200" lvl="1" indent="0">
              <a:buNone/>
            </a:pPr>
            <a:endParaRPr lang="en-US" sz="1600" dirty="0" smtClean="0"/>
          </a:p>
        </p:txBody>
      </p:sp>
    </p:spTree>
    <p:extLst>
      <p:ext uri="{BB962C8B-B14F-4D97-AF65-F5344CB8AC3E}">
        <p14:creationId xmlns:p14="http://schemas.microsoft.com/office/powerpoint/2010/main" val="335989771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2" name="Title 1"/>
          <p:cNvSpPr>
            <a:spLocks noGrp="1"/>
          </p:cNvSpPr>
          <p:nvPr>
            <p:ph type="title"/>
          </p:nvPr>
        </p:nvSpPr>
        <p:spPr>
          <a:xfrm>
            <a:off x="198915" y="1147326"/>
            <a:ext cx="8721321" cy="471443"/>
          </a:xfrm>
        </p:spPr>
        <p:txBody>
          <a:bodyPr>
            <a:noAutofit/>
          </a:bodyPr>
          <a:lstStyle/>
          <a:p>
            <a:r>
              <a:rPr lang="en-US" sz="2000" dirty="0" smtClean="0"/>
              <a:t>Post NAC Trials of Axillary Management   </a:t>
            </a:r>
          </a:p>
        </p:txBody>
      </p:sp>
      <p:grpSp>
        <p:nvGrpSpPr>
          <p:cNvPr id="3" name="Group 2"/>
          <p:cNvGrpSpPr/>
          <p:nvPr/>
        </p:nvGrpSpPr>
        <p:grpSpPr>
          <a:xfrm>
            <a:off x="686614" y="1748885"/>
            <a:ext cx="7696201" cy="4413008"/>
            <a:chOff x="76200" y="1219200"/>
            <a:chExt cx="8886830" cy="5095717"/>
          </a:xfrm>
        </p:grpSpPr>
        <p:sp>
          <p:nvSpPr>
            <p:cNvPr id="45" name="TextBox 44"/>
            <p:cNvSpPr txBox="1"/>
            <p:nvPr/>
          </p:nvSpPr>
          <p:spPr>
            <a:xfrm>
              <a:off x="4800603" y="4202197"/>
              <a:ext cx="4162425" cy="746321"/>
            </a:xfrm>
            <a:prstGeom prst="rect">
              <a:avLst/>
            </a:prstGeom>
            <a:solidFill>
              <a:srgbClr val="FED9A7"/>
            </a:solidFill>
            <a:ln>
              <a:solidFill>
                <a:schemeClr val="accent1">
                  <a:lumMod val="50000"/>
                </a:schemeClr>
              </a:solidFill>
            </a:ln>
          </p:spPr>
          <p:txBody>
            <a:bodyPr wrap="square">
              <a:spAutoFit/>
            </a:bodyPr>
            <a:lstStyle/>
            <a:p>
              <a:pPr algn="ctr" defTabSz="914400" eaLnBrk="0" fontAlgn="base" hangingPunct="0">
                <a:spcBef>
                  <a:spcPct val="0"/>
                </a:spcBef>
                <a:spcAft>
                  <a:spcPct val="0"/>
                </a:spcAft>
                <a:defRPr/>
              </a:pPr>
              <a:r>
                <a:rPr lang="en-US" sz="900" b="1" u="sng" dirty="0">
                  <a:solidFill>
                    <a:prstClr val="black"/>
                  </a:solidFill>
                  <a:latin typeface="Calibri"/>
                  <a:cs typeface="Arial" pitchFamily="34" charset="0"/>
                </a:rPr>
                <a:t>Stratification</a:t>
              </a:r>
              <a:br>
                <a:rPr lang="en-US" sz="900" b="1" u="sng" dirty="0">
                  <a:solidFill>
                    <a:prstClr val="black"/>
                  </a:solidFill>
                  <a:latin typeface="Calibri"/>
                  <a:cs typeface="Arial" pitchFamily="34" charset="0"/>
                </a:rPr>
              </a:br>
              <a:r>
                <a:rPr lang="en-US" sz="900" b="1" u="sng" dirty="0">
                  <a:solidFill>
                    <a:prstClr val="black"/>
                  </a:solidFill>
                  <a:latin typeface="Calibri"/>
                  <a:cs typeface="Arial" pitchFamily="34" charset="0"/>
                </a:rPr>
                <a:t>Type of surgery (mastectomy vs lumpectomy)</a:t>
              </a:r>
              <a:br>
                <a:rPr lang="en-US" sz="900" b="1" u="sng" dirty="0">
                  <a:solidFill>
                    <a:prstClr val="black"/>
                  </a:solidFill>
                  <a:latin typeface="Calibri"/>
                  <a:cs typeface="Arial" pitchFamily="34" charset="0"/>
                </a:rPr>
              </a:br>
              <a:r>
                <a:rPr lang="en-US" sz="900" b="1" u="sng" dirty="0">
                  <a:solidFill>
                    <a:prstClr val="black"/>
                  </a:solidFill>
                  <a:latin typeface="Calibri"/>
                  <a:cs typeface="Arial" pitchFamily="34" charset="0"/>
                </a:rPr>
                <a:t>ER status (+ vs -), HER-2 status (+ vs -)</a:t>
              </a:r>
              <a:br>
                <a:rPr lang="en-US" sz="900" b="1" u="sng" dirty="0">
                  <a:solidFill>
                    <a:prstClr val="black"/>
                  </a:solidFill>
                  <a:latin typeface="Calibri"/>
                  <a:cs typeface="Arial" pitchFamily="34" charset="0"/>
                </a:rPr>
              </a:br>
              <a:r>
                <a:rPr lang="en-US" sz="900" b="1" u="sng" dirty="0" err="1">
                  <a:solidFill>
                    <a:prstClr val="black"/>
                  </a:solidFill>
                  <a:latin typeface="Calibri"/>
                  <a:cs typeface="Arial" pitchFamily="34" charset="0"/>
                </a:rPr>
                <a:t>pCR</a:t>
              </a:r>
              <a:r>
                <a:rPr lang="en-US" sz="900" b="1" u="sng" dirty="0">
                  <a:solidFill>
                    <a:prstClr val="black"/>
                  </a:solidFill>
                  <a:latin typeface="Calibri"/>
                  <a:cs typeface="Arial" pitchFamily="34" charset="0"/>
                </a:rPr>
                <a:t> in breast (yes vs no)</a:t>
              </a:r>
            </a:p>
          </p:txBody>
        </p:sp>
        <p:sp>
          <p:nvSpPr>
            <p:cNvPr id="51" name="Rectangle 50"/>
            <p:cNvSpPr/>
            <p:nvPr/>
          </p:nvSpPr>
          <p:spPr bwMode="auto">
            <a:xfrm>
              <a:off x="157169" y="1295400"/>
              <a:ext cx="4186237" cy="462008"/>
            </a:xfrm>
            <a:prstGeom prst="rect">
              <a:avLst/>
            </a:prstGeom>
            <a:solidFill>
              <a:schemeClr val="bg1"/>
            </a:solidFill>
            <a:ln>
              <a:solidFill>
                <a:schemeClr val="accent1">
                  <a:lumMod val="50000"/>
                </a:schemeClr>
              </a:solidFill>
            </a:ln>
            <a:effectLst/>
            <a:extLst/>
          </p:spPr>
          <p:txBody>
            <a:bodyPr wrap="square">
              <a:spAutoFit/>
            </a:bodyPr>
            <a:lstStyle/>
            <a:p>
              <a:pPr algn="ctr" defTabSz="914400" eaLnBrk="0" fontAlgn="base" hangingPunct="0">
                <a:spcBef>
                  <a:spcPct val="0"/>
                </a:spcBef>
                <a:spcAft>
                  <a:spcPct val="0"/>
                </a:spcAft>
                <a:defRPr/>
              </a:pPr>
              <a:endParaRPr lang="en-US" sz="2000" b="1">
                <a:solidFill>
                  <a:prstClr val="black"/>
                </a:solidFill>
                <a:latin typeface="Calibri"/>
                <a:cs typeface="Arial" pitchFamily="34" charset="0"/>
              </a:endParaRPr>
            </a:p>
          </p:txBody>
        </p:sp>
        <p:sp>
          <p:nvSpPr>
            <p:cNvPr id="50" name="Rectangle 49"/>
            <p:cNvSpPr/>
            <p:nvPr/>
          </p:nvSpPr>
          <p:spPr bwMode="auto">
            <a:xfrm>
              <a:off x="4800605" y="1219200"/>
              <a:ext cx="4162425" cy="462008"/>
            </a:xfrm>
            <a:prstGeom prst="rect">
              <a:avLst/>
            </a:prstGeom>
            <a:solidFill>
              <a:schemeClr val="bg1"/>
            </a:solidFill>
            <a:ln>
              <a:solidFill>
                <a:schemeClr val="accent1">
                  <a:lumMod val="50000"/>
                </a:schemeClr>
              </a:solidFill>
            </a:ln>
            <a:effectLst/>
            <a:extLst/>
          </p:spPr>
          <p:txBody>
            <a:bodyPr wrap="square">
              <a:spAutoFit/>
            </a:bodyPr>
            <a:lstStyle/>
            <a:p>
              <a:pPr algn="ctr" defTabSz="914400" eaLnBrk="0" fontAlgn="base" hangingPunct="0">
                <a:spcBef>
                  <a:spcPct val="0"/>
                </a:spcBef>
                <a:spcAft>
                  <a:spcPct val="0"/>
                </a:spcAft>
                <a:defRPr/>
              </a:pPr>
              <a:endParaRPr lang="en-US" sz="2000" b="1">
                <a:solidFill>
                  <a:prstClr val="black"/>
                </a:solidFill>
                <a:latin typeface="Calibri"/>
                <a:cs typeface="Arial" pitchFamily="34" charset="0"/>
              </a:endParaRPr>
            </a:p>
          </p:txBody>
        </p:sp>
        <p:cxnSp>
          <p:nvCxnSpPr>
            <p:cNvPr id="31" name="Elbow Connector 30"/>
            <p:cNvCxnSpPr/>
            <p:nvPr/>
          </p:nvCxnSpPr>
          <p:spPr bwMode="auto">
            <a:xfrm rot="5400000">
              <a:off x="6212682" y="4936337"/>
              <a:ext cx="431800" cy="903287"/>
            </a:xfrm>
            <a:prstGeom prst="bentConnector3">
              <a:avLst>
                <a:gd name="adj1" fmla="val 50000"/>
              </a:avLst>
            </a:prstGeom>
            <a:ln>
              <a:headEnd type="none" w="med" len="med"/>
              <a:tailEnd type="none" w="lg" len="lg"/>
            </a:ln>
            <a:extLst/>
          </p:spPr>
          <p:style>
            <a:lnRef idx="2">
              <a:schemeClr val="accent2"/>
            </a:lnRef>
            <a:fillRef idx="0">
              <a:schemeClr val="accent2"/>
            </a:fillRef>
            <a:effectRef idx="1">
              <a:schemeClr val="accent2"/>
            </a:effectRef>
            <a:fontRef idx="minor">
              <a:schemeClr val="tx1"/>
            </a:fontRef>
          </p:style>
        </p:cxnSp>
        <p:cxnSp>
          <p:nvCxnSpPr>
            <p:cNvPr id="32" name="Elbow Connector 31"/>
            <p:cNvCxnSpPr/>
            <p:nvPr/>
          </p:nvCxnSpPr>
          <p:spPr bwMode="auto">
            <a:xfrm rot="16200000" flipV="1">
              <a:off x="7104857" y="4936337"/>
              <a:ext cx="431800" cy="903287"/>
            </a:xfrm>
            <a:prstGeom prst="bentConnector3">
              <a:avLst>
                <a:gd name="adj1" fmla="val 50000"/>
              </a:avLst>
            </a:prstGeom>
            <a:ln>
              <a:headEnd type="none" w="med" len="med"/>
              <a:tailEnd type="none" w="lg" len="lg"/>
            </a:ln>
            <a:extLst/>
          </p:spPr>
          <p:style>
            <a:lnRef idx="2">
              <a:schemeClr val="accent2"/>
            </a:lnRef>
            <a:fillRef idx="0">
              <a:schemeClr val="accent2"/>
            </a:fillRef>
            <a:effectRef idx="1">
              <a:schemeClr val="accent2"/>
            </a:effectRef>
            <a:fontRef idx="minor">
              <a:schemeClr val="tx1"/>
            </a:fontRef>
          </p:style>
        </p:cxnSp>
        <p:cxnSp>
          <p:nvCxnSpPr>
            <p:cNvPr id="41" name="Straight Connector 40"/>
            <p:cNvCxnSpPr/>
            <p:nvPr/>
          </p:nvCxnSpPr>
          <p:spPr bwMode="auto">
            <a:xfrm>
              <a:off x="2160588" y="2095503"/>
              <a:ext cx="11112" cy="712788"/>
            </a:xfrm>
            <a:prstGeom prst="line">
              <a:avLst/>
            </a:prstGeom>
            <a:ln>
              <a:headEnd type="none" w="med" len="med"/>
              <a:tailEnd type="none" w="lg" len="lg"/>
            </a:ln>
            <a:extLst/>
          </p:spPr>
          <p:style>
            <a:lnRef idx="2">
              <a:schemeClr val="accent2"/>
            </a:lnRef>
            <a:fillRef idx="0">
              <a:schemeClr val="accent2"/>
            </a:fillRef>
            <a:effectRef idx="1">
              <a:schemeClr val="accent2"/>
            </a:effectRef>
            <a:fontRef idx="minor">
              <a:schemeClr val="tx1"/>
            </a:fontRef>
          </p:style>
        </p:cxnSp>
        <p:cxnSp>
          <p:nvCxnSpPr>
            <p:cNvPr id="33" name="Elbow Connector 32"/>
            <p:cNvCxnSpPr/>
            <p:nvPr/>
          </p:nvCxnSpPr>
          <p:spPr bwMode="auto">
            <a:xfrm rot="5400000">
              <a:off x="1481142" y="3086106"/>
              <a:ext cx="433388" cy="903287"/>
            </a:xfrm>
            <a:prstGeom prst="bentConnector3">
              <a:avLst>
                <a:gd name="adj1" fmla="val 50000"/>
              </a:avLst>
            </a:prstGeom>
            <a:ln>
              <a:headEnd type="none" w="med" len="med"/>
              <a:tailEnd type="none" w="lg" len="lg"/>
            </a:ln>
            <a:extLst/>
          </p:spPr>
          <p:style>
            <a:lnRef idx="2">
              <a:schemeClr val="accent2"/>
            </a:lnRef>
            <a:fillRef idx="0">
              <a:schemeClr val="accent2"/>
            </a:fillRef>
            <a:effectRef idx="1">
              <a:schemeClr val="accent2"/>
            </a:effectRef>
            <a:fontRef idx="minor">
              <a:schemeClr val="tx1"/>
            </a:fontRef>
          </p:style>
        </p:cxnSp>
        <p:cxnSp>
          <p:nvCxnSpPr>
            <p:cNvPr id="34" name="Elbow Connector 33"/>
            <p:cNvCxnSpPr/>
            <p:nvPr/>
          </p:nvCxnSpPr>
          <p:spPr bwMode="auto">
            <a:xfrm rot="16200000" flipV="1">
              <a:off x="2374111" y="3085312"/>
              <a:ext cx="433388" cy="904875"/>
            </a:xfrm>
            <a:prstGeom prst="bentConnector3">
              <a:avLst>
                <a:gd name="adj1" fmla="val 50000"/>
              </a:avLst>
            </a:prstGeom>
            <a:ln>
              <a:headEnd type="none" w="med" len="med"/>
              <a:tailEnd type="none" w="lg" len="lg"/>
            </a:ln>
            <a:extLst/>
          </p:spPr>
          <p:style>
            <a:lnRef idx="2">
              <a:schemeClr val="accent2"/>
            </a:lnRef>
            <a:fillRef idx="0">
              <a:schemeClr val="accent2"/>
            </a:fillRef>
            <a:effectRef idx="1">
              <a:schemeClr val="accent2"/>
            </a:effectRef>
            <a:fontRef idx="minor">
              <a:schemeClr val="tx1"/>
            </a:fontRef>
          </p:style>
        </p:cxnSp>
        <p:sp>
          <p:nvSpPr>
            <p:cNvPr id="18443" name="TextBox 3"/>
            <p:cNvSpPr txBox="1">
              <a:spLocks noChangeArrowheads="1"/>
            </p:cNvSpPr>
            <p:nvPr/>
          </p:nvSpPr>
          <p:spPr bwMode="auto">
            <a:xfrm>
              <a:off x="331788" y="1293818"/>
              <a:ext cx="3657599" cy="302082"/>
            </a:xfrm>
            <a:prstGeom prst="rect">
              <a:avLst/>
            </a:prstGeom>
            <a:noFill/>
            <a:ln w="9525">
              <a:noFill/>
              <a:miter lim="800000"/>
              <a:headEnd/>
              <a:tailEnd/>
            </a:ln>
          </p:spPr>
          <p:txBody>
            <a:bodyPr>
              <a:spAutoFit/>
            </a:bodyPr>
            <a:lstStyle/>
            <a:p>
              <a:pPr algn="ctr" defTabSz="914400" eaLnBrk="0" fontAlgn="base" hangingPunct="0">
                <a:spcBef>
                  <a:spcPct val="0"/>
                </a:spcBef>
                <a:spcAft>
                  <a:spcPct val="0"/>
                </a:spcAft>
              </a:pPr>
              <a:r>
                <a:rPr lang="en-US" sz="1050" b="1">
                  <a:solidFill>
                    <a:srgbClr val="000000"/>
                  </a:solidFill>
                  <a:latin typeface="Calibri"/>
                  <a:cs typeface="Arial" charset="0"/>
                </a:rPr>
                <a:t>ALLIANCE A11202 Schema</a:t>
              </a:r>
            </a:p>
          </p:txBody>
        </p:sp>
        <p:sp>
          <p:nvSpPr>
            <p:cNvPr id="5" name="TextBox 4"/>
            <p:cNvSpPr txBox="1"/>
            <p:nvPr/>
          </p:nvSpPr>
          <p:spPr>
            <a:xfrm>
              <a:off x="593725" y="1787530"/>
              <a:ext cx="3200400" cy="293198"/>
            </a:xfrm>
            <a:prstGeom prst="rect">
              <a:avLst/>
            </a:prstGeom>
            <a:solidFill>
              <a:srgbClr val="FED9A7"/>
            </a:solidFill>
            <a:ln>
              <a:solidFill>
                <a:schemeClr val="accent1">
                  <a:lumMod val="50000"/>
                </a:schemeClr>
              </a:solidFill>
            </a:ln>
          </p:spPr>
          <p:txBody>
            <a:bodyPr>
              <a:spAutoFit/>
            </a:bodyPr>
            <a:lstStyle/>
            <a:p>
              <a:pPr algn="ctr" defTabSz="914400" eaLnBrk="0" fontAlgn="base" hangingPunct="0">
                <a:spcBef>
                  <a:spcPct val="0"/>
                </a:spcBef>
                <a:spcAft>
                  <a:spcPct val="0"/>
                </a:spcAft>
                <a:defRPr/>
              </a:pPr>
              <a:r>
                <a:rPr lang="en-US" sz="1000" b="1" dirty="0">
                  <a:solidFill>
                    <a:prstClr val="black"/>
                  </a:solidFill>
                  <a:latin typeface="Calibri"/>
                  <a:cs typeface="Arial" pitchFamily="34" charset="0"/>
                </a:rPr>
                <a:t>Clinical T1-3 N1 M0 BC</a:t>
              </a:r>
            </a:p>
          </p:txBody>
        </p:sp>
        <p:sp>
          <p:nvSpPr>
            <p:cNvPr id="7" name="TextBox 6"/>
            <p:cNvSpPr txBox="1"/>
            <p:nvPr/>
          </p:nvSpPr>
          <p:spPr>
            <a:xfrm>
              <a:off x="604838" y="2360618"/>
              <a:ext cx="3200400" cy="293198"/>
            </a:xfrm>
            <a:prstGeom prst="rect">
              <a:avLst/>
            </a:prstGeom>
            <a:solidFill>
              <a:srgbClr val="FED9A7"/>
            </a:solidFill>
            <a:ln>
              <a:solidFill>
                <a:schemeClr val="accent1">
                  <a:lumMod val="50000"/>
                </a:schemeClr>
              </a:solidFill>
            </a:ln>
          </p:spPr>
          <p:txBody>
            <a:bodyPr>
              <a:spAutoFit/>
            </a:bodyPr>
            <a:lstStyle/>
            <a:p>
              <a:pPr algn="ctr" defTabSz="914400" eaLnBrk="0" fontAlgn="base" hangingPunct="0">
                <a:spcBef>
                  <a:spcPct val="0"/>
                </a:spcBef>
                <a:spcAft>
                  <a:spcPct val="0"/>
                </a:spcAft>
                <a:defRPr/>
              </a:pPr>
              <a:r>
                <a:rPr lang="en-US" sz="1000" b="1" dirty="0">
                  <a:solidFill>
                    <a:prstClr val="black"/>
                  </a:solidFill>
                  <a:latin typeface="Calibri"/>
                  <a:cs typeface="Arial" pitchFamily="34" charset="0"/>
                </a:rPr>
                <a:t>Neoadjuvant Chemotherapy</a:t>
              </a:r>
            </a:p>
          </p:txBody>
        </p:sp>
        <p:sp>
          <p:nvSpPr>
            <p:cNvPr id="8" name="TextBox 7"/>
            <p:cNvSpPr txBox="1"/>
            <p:nvPr/>
          </p:nvSpPr>
          <p:spPr>
            <a:xfrm>
              <a:off x="604838" y="2808293"/>
              <a:ext cx="3200400" cy="479777"/>
            </a:xfrm>
            <a:prstGeom prst="rect">
              <a:avLst/>
            </a:prstGeom>
            <a:solidFill>
              <a:srgbClr val="FED9A7"/>
            </a:solidFill>
            <a:ln>
              <a:solidFill>
                <a:schemeClr val="accent1">
                  <a:lumMod val="50000"/>
                </a:schemeClr>
              </a:solidFill>
            </a:ln>
          </p:spPr>
          <p:txBody>
            <a:bodyPr>
              <a:spAutoFit/>
            </a:bodyPr>
            <a:lstStyle/>
            <a:p>
              <a:pPr algn="ctr" defTabSz="914400" eaLnBrk="0" fontAlgn="base" hangingPunct="0">
                <a:spcBef>
                  <a:spcPct val="0"/>
                </a:spcBef>
                <a:spcAft>
                  <a:spcPct val="0"/>
                </a:spcAft>
                <a:defRPr/>
              </a:pPr>
              <a:r>
                <a:rPr lang="en-US" sz="1000" b="1" dirty="0">
                  <a:solidFill>
                    <a:prstClr val="black"/>
                  </a:solidFill>
                  <a:latin typeface="Calibri"/>
                  <a:cs typeface="Arial" pitchFamily="34" charset="0"/>
                </a:rPr>
                <a:t>BCT or Mastectomy</a:t>
              </a:r>
              <a:br>
                <a:rPr lang="en-US" sz="1000" b="1" dirty="0">
                  <a:solidFill>
                    <a:prstClr val="black"/>
                  </a:solidFill>
                  <a:latin typeface="Calibri"/>
                  <a:cs typeface="Arial" pitchFamily="34" charset="0"/>
                </a:rPr>
              </a:br>
              <a:r>
                <a:rPr lang="en-US" sz="1000" b="1" dirty="0">
                  <a:solidFill>
                    <a:prstClr val="black"/>
                  </a:solidFill>
                  <a:latin typeface="Calibri"/>
                  <a:cs typeface="Arial" pitchFamily="34" charset="0"/>
                </a:rPr>
                <a:t>Sentinel Lymph Node Surgery</a:t>
              </a:r>
            </a:p>
          </p:txBody>
        </p:sp>
        <p:sp>
          <p:nvSpPr>
            <p:cNvPr id="9" name="TextBox 8"/>
            <p:cNvSpPr txBox="1"/>
            <p:nvPr/>
          </p:nvSpPr>
          <p:spPr>
            <a:xfrm>
              <a:off x="473075" y="3668718"/>
              <a:ext cx="1676400" cy="293198"/>
            </a:xfrm>
            <a:prstGeom prst="rect">
              <a:avLst/>
            </a:prstGeom>
            <a:solidFill>
              <a:srgbClr val="FED9A7"/>
            </a:solidFill>
            <a:ln>
              <a:solidFill>
                <a:schemeClr val="accent1">
                  <a:lumMod val="50000"/>
                </a:schemeClr>
              </a:solidFill>
            </a:ln>
          </p:spPr>
          <p:txBody>
            <a:bodyPr>
              <a:spAutoFit/>
            </a:bodyPr>
            <a:lstStyle/>
            <a:p>
              <a:pPr algn="ctr" defTabSz="914400" eaLnBrk="0" fontAlgn="base" hangingPunct="0">
                <a:spcBef>
                  <a:spcPct val="0"/>
                </a:spcBef>
                <a:spcAft>
                  <a:spcPct val="0"/>
                </a:spcAft>
                <a:defRPr/>
              </a:pPr>
              <a:r>
                <a:rPr lang="en-US" sz="1000" b="1" dirty="0">
                  <a:solidFill>
                    <a:prstClr val="black"/>
                  </a:solidFill>
                  <a:latin typeface="Calibri"/>
                  <a:cs typeface="Arial" pitchFamily="34" charset="0"/>
                </a:rPr>
                <a:t>SLN Negative</a:t>
              </a:r>
            </a:p>
          </p:txBody>
        </p:sp>
        <p:sp>
          <p:nvSpPr>
            <p:cNvPr id="18448" name="TextBox 9"/>
            <p:cNvSpPr txBox="1">
              <a:spLocks noChangeArrowheads="1"/>
            </p:cNvSpPr>
            <p:nvPr/>
          </p:nvSpPr>
          <p:spPr bwMode="auto">
            <a:xfrm>
              <a:off x="2335221" y="3668712"/>
              <a:ext cx="1931987" cy="355391"/>
            </a:xfrm>
            <a:prstGeom prst="rect">
              <a:avLst/>
            </a:prstGeom>
            <a:solidFill>
              <a:srgbClr val="FED9A7"/>
            </a:solidFill>
            <a:ln w="28575" cmpd="sng">
              <a:solidFill>
                <a:srgbClr val="FF0000"/>
              </a:solidFill>
              <a:miter lim="800000"/>
              <a:headEnd/>
              <a:tailEnd/>
            </a:ln>
          </p:spPr>
          <p:txBody>
            <a:bodyPr>
              <a:spAutoFit/>
            </a:bodyPr>
            <a:lstStyle/>
            <a:p>
              <a:pPr algn="ctr" defTabSz="914400" eaLnBrk="0" fontAlgn="base" hangingPunct="0">
                <a:spcBef>
                  <a:spcPct val="0"/>
                </a:spcBef>
                <a:spcAft>
                  <a:spcPct val="0"/>
                </a:spcAft>
              </a:pPr>
              <a:r>
                <a:rPr lang="en-US" sz="1400" b="1">
                  <a:solidFill>
                    <a:srgbClr val="000000"/>
                  </a:solidFill>
                  <a:latin typeface="Calibri"/>
                  <a:cs typeface="Arial" charset="0"/>
                </a:rPr>
                <a:t>SLN Positive</a:t>
              </a:r>
            </a:p>
          </p:txBody>
        </p:sp>
        <p:sp>
          <p:nvSpPr>
            <p:cNvPr id="11" name="TextBox 10"/>
            <p:cNvSpPr txBox="1"/>
            <p:nvPr/>
          </p:nvSpPr>
          <p:spPr>
            <a:xfrm>
              <a:off x="1431925" y="4456118"/>
              <a:ext cx="1676400" cy="293198"/>
            </a:xfrm>
            <a:prstGeom prst="rect">
              <a:avLst/>
            </a:prstGeom>
            <a:solidFill>
              <a:srgbClr val="FED9A7"/>
            </a:solidFill>
            <a:ln>
              <a:solidFill>
                <a:schemeClr val="accent1">
                  <a:lumMod val="50000"/>
                </a:schemeClr>
              </a:solidFill>
            </a:ln>
          </p:spPr>
          <p:txBody>
            <a:bodyPr>
              <a:spAutoFit/>
            </a:bodyPr>
            <a:lstStyle/>
            <a:p>
              <a:pPr algn="ctr" defTabSz="914400" eaLnBrk="0" fontAlgn="base" hangingPunct="0">
                <a:spcBef>
                  <a:spcPct val="0"/>
                </a:spcBef>
                <a:spcAft>
                  <a:spcPct val="0"/>
                </a:spcAft>
                <a:defRPr/>
              </a:pPr>
              <a:r>
                <a:rPr lang="en-US" sz="1000" b="1" dirty="0">
                  <a:solidFill>
                    <a:prstClr val="black"/>
                  </a:solidFill>
                  <a:latin typeface="Calibri"/>
                  <a:cs typeface="Arial" pitchFamily="34" charset="0"/>
                </a:rPr>
                <a:t>Randomization</a:t>
              </a:r>
            </a:p>
          </p:txBody>
        </p:sp>
        <p:sp>
          <p:nvSpPr>
            <p:cNvPr id="18450" name="TextBox 11"/>
            <p:cNvSpPr txBox="1">
              <a:spLocks noChangeArrowheads="1"/>
            </p:cNvSpPr>
            <p:nvPr/>
          </p:nvSpPr>
          <p:spPr bwMode="auto">
            <a:xfrm>
              <a:off x="76200" y="5170493"/>
              <a:ext cx="2209800" cy="639704"/>
            </a:xfrm>
            <a:prstGeom prst="rect">
              <a:avLst/>
            </a:prstGeom>
            <a:solidFill>
              <a:srgbClr val="FED9A7"/>
            </a:solidFill>
            <a:ln w="28575" cmpd="sng">
              <a:solidFill>
                <a:srgbClr val="FF0000"/>
              </a:solidFill>
              <a:miter lim="800000"/>
              <a:headEnd/>
              <a:tailEnd/>
            </a:ln>
          </p:spPr>
          <p:txBody>
            <a:bodyPr>
              <a:spAutoFit/>
            </a:bodyPr>
            <a:lstStyle/>
            <a:p>
              <a:pPr algn="ctr" defTabSz="914400" eaLnBrk="0" fontAlgn="base" hangingPunct="0">
                <a:spcBef>
                  <a:spcPct val="0"/>
                </a:spcBef>
                <a:spcAft>
                  <a:spcPct val="0"/>
                </a:spcAft>
              </a:pPr>
              <a:r>
                <a:rPr lang="en-US" sz="1000" b="1">
                  <a:solidFill>
                    <a:srgbClr val="000000"/>
                  </a:solidFill>
                  <a:latin typeface="Calibri"/>
                  <a:cs typeface="Arial" charset="0"/>
                </a:rPr>
                <a:t>ALND </a:t>
              </a:r>
              <a:r>
                <a:rPr lang="en-US" sz="1000" b="1">
                  <a:solidFill>
                    <a:srgbClr val="000000"/>
                  </a:solidFill>
                  <a:latin typeface="Calibri"/>
                  <a:cs typeface="Arial" charset="0"/>
                  <a:sym typeface="Symbol" pitchFamily="18" charset="2"/>
                </a:rPr>
                <a:t></a:t>
              </a:r>
              <a:r>
                <a:rPr lang="en-US" sz="1000" b="1">
                  <a:solidFill>
                    <a:srgbClr val="000000"/>
                  </a:solidFill>
                  <a:latin typeface="Calibri"/>
                  <a:cs typeface="Arial" charset="0"/>
                </a:rPr>
                <a:t> </a:t>
              </a:r>
            </a:p>
            <a:p>
              <a:pPr algn="ctr" defTabSz="914400" eaLnBrk="0" fontAlgn="base" hangingPunct="0">
                <a:spcBef>
                  <a:spcPct val="0"/>
                </a:spcBef>
                <a:spcAft>
                  <a:spcPct val="0"/>
                </a:spcAft>
              </a:pPr>
              <a:r>
                <a:rPr lang="en-US" sz="1000" b="1">
                  <a:solidFill>
                    <a:srgbClr val="000000"/>
                  </a:solidFill>
                  <a:latin typeface="Calibri"/>
                  <a:cs typeface="Arial" charset="0"/>
                </a:rPr>
                <a:t>Breast/chest wall and nodal XRT (no Axillary RT)</a:t>
              </a:r>
            </a:p>
          </p:txBody>
        </p:sp>
        <p:sp>
          <p:nvSpPr>
            <p:cNvPr id="18451" name="TextBox 12"/>
            <p:cNvSpPr txBox="1">
              <a:spLocks noChangeArrowheads="1"/>
            </p:cNvSpPr>
            <p:nvPr/>
          </p:nvSpPr>
          <p:spPr bwMode="auto">
            <a:xfrm>
              <a:off x="2438400" y="5172081"/>
              <a:ext cx="2160588" cy="639704"/>
            </a:xfrm>
            <a:prstGeom prst="rect">
              <a:avLst/>
            </a:prstGeom>
            <a:solidFill>
              <a:srgbClr val="FED9A7"/>
            </a:solidFill>
            <a:ln w="28575" cmpd="sng">
              <a:solidFill>
                <a:srgbClr val="FF0000"/>
              </a:solidFill>
              <a:miter lim="800000"/>
              <a:headEnd/>
              <a:tailEnd/>
            </a:ln>
          </p:spPr>
          <p:txBody>
            <a:bodyPr>
              <a:spAutoFit/>
            </a:bodyPr>
            <a:lstStyle/>
            <a:p>
              <a:pPr algn="ctr" defTabSz="914400" eaLnBrk="0" fontAlgn="base" hangingPunct="0">
                <a:spcBef>
                  <a:spcPct val="0"/>
                </a:spcBef>
                <a:spcAft>
                  <a:spcPct val="0"/>
                </a:spcAft>
              </a:pPr>
              <a:r>
                <a:rPr lang="en-US" sz="1000" b="1">
                  <a:solidFill>
                    <a:srgbClr val="000000"/>
                  </a:solidFill>
                  <a:latin typeface="Calibri"/>
                  <a:cs typeface="Arial" charset="0"/>
                </a:rPr>
                <a:t>No further axillary surgery. Breast/chest wall and nodal XRT (incl. Axilla)</a:t>
              </a:r>
            </a:p>
          </p:txBody>
        </p:sp>
        <p:cxnSp>
          <p:nvCxnSpPr>
            <p:cNvPr id="15" name="Elbow Connector 14"/>
            <p:cNvCxnSpPr>
              <a:stCxn id="18448" idx="2"/>
              <a:endCxn id="11" idx="0"/>
            </p:cNvCxnSpPr>
            <p:nvPr/>
          </p:nvCxnSpPr>
          <p:spPr bwMode="auto">
            <a:xfrm rot="5400000">
              <a:off x="2569663" y="3724565"/>
              <a:ext cx="432015" cy="1031090"/>
            </a:xfrm>
            <a:prstGeom prst="bentConnector3">
              <a:avLst>
                <a:gd name="adj1" fmla="val 50000"/>
              </a:avLst>
            </a:prstGeom>
            <a:ln>
              <a:headEnd type="none" w="med" len="med"/>
              <a:tailEnd type="none" w="lg" len="lg"/>
            </a:ln>
            <a:extLst/>
          </p:spPr>
          <p:style>
            <a:lnRef idx="2">
              <a:schemeClr val="accent2"/>
            </a:lnRef>
            <a:fillRef idx="0">
              <a:schemeClr val="accent2"/>
            </a:fillRef>
            <a:effectRef idx="1">
              <a:schemeClr val="accent2"/>
            </a:effectRef>
            <a:fontRef idx="minor">
              <a:schemeClr val="tx1"/>
            </a:fontRef>
          </p:style>
        </p:cxnSp>
        <p:cxnSp>
          <p:nvCxnSpPr>
            <p:cNvPr id="17" name="Elbow Connector 16"/>
            <p:cNvCxnSpPr/>
            <p:nvPr/>
          </p:nvCxnSpPr>
          <p:spPr bwMode="auto">
            <a:xfrm rot="5400000">
              <a:off x="1591469" y="4501356"/>
              <a:ext cx="431800" cy="903288"/>
            </a:xfrm>
            <a:prstGeom prst="bentConnector3">
              <a:avLst>
                <a:gd name="adj1" fmla="val 50000"/>
              </a:avLst>
            </a:prstGeom>
            <a:ln>
              <a:headEnd type="none" w="med" len="med"/>
              <a:tailEnd type="none" w="lg" len="lg"/>
            </a:ln>
            <a:extLst/>
          </p:spPr>
          <p:style>
            <a:lnRef idx="2">
              <a:schemeClr val="accent2"/>
            </a:lnRef>
            <a:fillRef idx="0">
              <a:schemeClr val="accent2"/>
            </a:fillRef>
            <a:effectRef idx="1">
              <a:schemeClr val="accent2"/>
            </a:effectRef>
            <a:fontRef idx="minor">
              <a:schemeClr val="tx1"/>
            </a:fontRef>
          </p:style>
        </p:cxnSp>
        <p:cxnSp>
          <p:nvCxnSpPr>
            <p:cNvPr id="18" name="Elbow Connector 17"/>
            <p:cNvCxnSpPr/>
            <p:nvPr/>
          </p:nvCxnSpPr>
          <p:spPr bwMode="auto">
            <a:xfrm rot="16200000" flipV="1">
              <a:off x="2483644" y="4495007"/>
              <a:ext cx="431800" cy="903288"/>
            </a:xfrm>
            <a:prstGeom prst="bentConnector3">
              <a:avLst>
                <a:gd name="adj1" fmla="val 50000"/>
              </a:avLst>
            </a:prstGeom>
            <a:ln>
              <a:headEnd type="none" w="med" len="med"/>
              <a:tailEnd type="none" w="lg" len="lg"/>
            </a:ln>
            <a:extLst/>
          </p:spPr>
          <p:style>
            <a:lnRef idx="2">
              <a:schemeClr val="accent2"/>
            </a:lnRef>
            <a:fillRef idx="0">
              <a:schemeClr val="accent2"/>
            </a:fillRef>
            <a:effectRef idx="1">
              <a:schemeClr val="accent2"/>
            </a:effectRef>
            <a:fontRef idx="minor">
              <a:schemeClr val="tx1"/>
            </a:fontRef>
          </p:style>
        </p:cxnSp>
        <p:sp>
          <p:nvSpPr>
            <p:cNvPr id="21" name="TextBox 20"/>
            <p:cNvSpPr txBox="1">
              <a:spLocks noChangeArrowheads="1"/>
            </p:cNvSpPr>
            <p:nvPr/>
          </p:nvSpPr>
          <p:spPr bwMode="auto">
            <a:xfrm>
              <a:off x="4833944" y="1228730"/>
              <a:ext cx="4016375" cy="302082"/>
            </a:xfrm>
            <a:prstGeom prst="rect">
              <a:avLst/>
            </a:prstGeom>
            <a:noFill/>
            <a:ln w="9525">
              <a:noFill/>
              <a:miter lim="800000"/>
              <a:headEnd/>
              <a:tailEnd/>
            </a:ln>
          </p:spPr>
          <p:txBody>
            <a:bodyPr>
              <a:spAutoFit/>
            </a:bodyPr>
            <a:lstStyle/>
            <a:p>
              <a:pPr algn="ctr" defTabSz="914400" eaLnBrk="0" fontAlgn="base" hangingPunct="0">
                <a:spcBef>
                  <a:spcPct val="0"/>
                </a:spcBef>
                <a:spcAft>
                  <a:spcPct val="0"/>
                </a:spcAft>
              </a:pPr>
              <a:r>
                <a:rPr lang="en-US" sz="1050" b="1">
                  <a:solidFill>
                    <a:srgbClr val="000000"/>
                  </a:solidFill>
                  <a:latin typeface="Calibri"/>
                  <a:cs typeface="Arial" charset="0"/>
                </a:rPr>
                <a:t>NSABP B-51/RTOG 1304 (NRG 9353) Schema</a:t>
              </a:r>
            </a:p>
          </p:txBody>
        </p:sp>
        <p:sp>
          <p:nvSpPr>
            <p:cNvPr id="22" name="TextBox 21"/>
            <p:cNvSpPr txBox="1"/>
            <p:nvPr/>
          </p:nvSpPr>
          <p:spPr>
            <a:xfrm>
              <a:off x="5224463" y="1554167"/>
              <a:ext cx="3200400" cy="293198"/>
            </a:xfrm>
            <a:prstGeom prst="rect">
              <a:avLst/>
            </a:prstGeom>
            <a:solidFill>
              <a:srgbClr val="FED9A7"/>
            </a:solidFill>
            <a:ln>
              <a:solidFill>
                <a:schemeClr val="accent1">
                  <a:lumMod val="50000"/>
                </a:schemeClr>
              </a:solidFill>
            </a:ln>
          </p:spPr>
          <p:txBody>
            <a:bodyPr>
              <a:spAutoFit/>
            </a:bodyPr>
            <a:lstStyle/>
            <a:p>
              <a:pPr algn="ctr" defTabSz="914400" eaLnBrk="0" fontAlgn="base" hangingPunct="0">
                <a:spcBef>
                  <a:spcPct val="0"/>
                </a:spcBef>
                <a:spcAft>
                  <a:spcPct val="0"/>
                </a:spcAft>
                <a:defRPr/>
              </a:pPr>
              <a:r>
                <a:rPr lang="en-US" sz="1000" b="1" dirty="0">
                  <a:solidFill>
                    <a:prstClr val="black"/>
                  </a:solidFill>
                  <a:latin typeface="Calibri"/>
                  <a:cs typeface="Arial" pitchFamily="34" charset="0"/>
                </a:rPr>
                <a:t>Clinical T1-3 N1 M0 BC</a:t>
              </a:r>
            </a:p>
          </p:txBody>
        </p:sp>
        <p:sp>
          <p:nvSpPr>
            <p:cNvPr id="23" name="TextBox 22"/>
            <p:cNvSpPr txBox="1"/>
            <p:nvPr/>
          </p:nvSpPr>
          <p:spPr>
            <a:xfrm>
              <a:off x="4843471" y="2012956"/>
              <a:ext cx="3984625" cy="479777"/>
            </a:xfrm>
            <a:prstGeom prst="rect">
              <a:avLst/>
            </a:prstGeom>
            <a:solidFill>
              <a:srgbClr val="FED9A7"/>
            </a:solidFill>
            <a:ln>
              <a:solidFill>
                <a:schemeClr val="accent1">
                  <a:lumMod val="50000"/>
                </a:schemeClr>
              </a:solidFill>
            </a:ln>
          </p:spPr>
          <p:txBody>
            <a:bodyPr>
              <a:spAutoFit/>
            </a:bodyPr>
            <a:lstStyle/>
            <a:p>
              <a:pPr algn="ctr" defTabSz="914400" eaLnBrk="0" fontAlgn="base" hangingPunct="0">
                <a:spcBef>
                  <a:spcPct val="0"/>
                </a:spcBef>
                <a:spcAft>
                  <a:spcPct val="0"/>
                </a:spcAft>
                <a:defRPr/>
              </a:pPr>
              <a:r>
                <a:rPr lang="en-US" sz="1000" b="1" dirty="0">
                  <a:solidFill>
                    <a:prstClr val="black"/>
                  </a:solidFill>
                  <a:latin typeface="Calibri"/>
                  <a:cs typeface="Arial" pitchFamily="34" charset="0"/>
                </a:rPr>
                <a:t>Axillary nodal involvement</a:t>
              </a:r>
              <a:br>
                <a:rPr lang="en-US" sz="1000" b="1" dirty="0">
                  <a:solidFill>
                    <a:prstClr val="black"/>
                  </a:solidFill>
                  <a:latin typeface="Calibri"/>
                  <a:cs typeface="Arial" pitchFamily="34" charset="0"/>
                </a:rPr>
              </a:br>
              <a:r>
                <a:rPr lang="en-US" sz="1000" b="1" dirty="0">
                  <a:solidFill>
                    <a:prstClr val="black"/>
                  </a:solidFill>
                  <a:latin typeface="Calibri"/>
                  <a:cs typeface="Arial" pitchFamily="34" charset="0"/>
                </a:rPr>
                <a:t>(FNA or core needle biopsy)</a:t>
              </a:r>
            </a:p>
          </p:txBody>
        </p:sp>
        <p:sp>
          <p:nvSpPr>
            <p:cNvPr id="24" name="TextBox 23"/>
            <p:cNvSpPr txBox="1"/>
            <p:nvPr/>
          </p:nvSpPr>
          <p:spPr>
            <a:xfrm>
              <a:off x="4598993" y="2624142"/>
              <a:ext cx="4364037" cy="293198"/>
            </a:xfrm>
            <a:prstGeom prst="rect">
              <a:avLst/>
            </a:prstGeom>
            <a:solidFill>
              <a:srgbClr val="FED9A7"/>
            </a:solidFill>
            <a:ln>
              <a:solidFill>
                <a:schemeClr val="accent1">
                  <a:lumMod val="50000"/>
                </a:schemeClr>
              </a:solidFill>
            </a:ln>
          </p:spPr>
          <p:txBody>
            <a:bodyPr wrap="square">
              <a:spAutoFit/>
            </a:bodyPr>
            <a:lstStyle/>
            <a:p>
              <a:pPr algn="ctr" defTabSz="914400" eaLnBrk="0" fontAlgn="base" hangingPunct="0">
                <a:spcBef>
                  <a:spcPct val="0"/>
                </a:spcBef>
                <a:spcAft>
                  <a:spcPct val="0"/>
                </a:spcAft>
                <a:defRPr/>
              </a:pPr>
              <a:r>
                <a:rPr lang="en-US" sz="1000" b="1" dirty="0">
                  <a:solidFill>
                    <a:prstClr val="black"/>
                  </a:solidFill>
                  <a:latin typeface="Calibri"/>
                  <a:cs typeface="Arial" pitchFamily="34" charset="0"/>
                </a:rPr>
                <a:t>Neoadjuvant chemo (+ Anti-HER-2 therapy for HER-2 </a:t>
              </a:r>
              <a:r>
                <a:rPr lang="en-US" sz="1000" b="1" dirty="0" err="1">
                  <a:solidFill>
                    <a:prstClr val="black"/>
                  </a:solidFill>
                  <a:latin typeface="Calibri"/>
                  <a:cs typeface="Arial" pitchFamily="34" charset="0"/>
                </a:rPr>
                <a:t>neu</a:t>
              </a:r>
              <a:r>
                <a:rPr lang="en-US" sz="1000" b="1" dirty="0">
                  <a:solidFill>
                    <a:prstClr val="black"/>
                  </a:solidFill>
                  <a:latin typeface="Calibri"/>
                  <a:cs typeface="Arial" pitchFamily="34" charset="0"/>
                </a:rPr>
                <a:t> </a:t>
              </a:r>
              <a:r>
                <a:rPr lang="en-US" sz="1000" b="1" dirty="0">
                  <a:solidFill>
                    <a:prstClr val="black"/>
                  </a:solidFill>
                  <a:latin typeface="Calibri"/>
                  <a:cs typeface="Arial" pitchFamily="34" charset="0"/>
                  <a:sym typeface="Symbol"/>
                </a:rPr>
                <a:t> </a:t>
              </a:r>
              <a:r>
                <a:rPr lang="en-US" sz="1000" b="1" dirty="0" err="1">
                  <a:solidFill>
                    <a:prstClr val="black"/>
                  </a:solidFill>
                  <a:latin typeface="Calibri"/>
                  <a:cs typeface="Arial" pitchFamily="34" charset="0"/>
                  <a:sym typeface="Symbol"/>
                </a:rPr>
                <a:t>pts</a:t>
              </a:r>
              <a:r>
                <a:rPr lang="en-US" sz="1000" b="1" dirty="0">
                  <a:solidFill>
                    <a:prstClr val="black"/>
                  </a:solidFill>
                  <a:latin typeface="Calibri"/>
                  <a:cs typeface="Arial" pitchFamily="34" charset="0"/>
                  <a:sym typeface="Symbol"/>
                </a:rPr>
                <a:t>)</a:t>
              </a:r>
              <a:endParaRPr lang="en-US" sz="1000" b="1" dirty="0">
                <a:solidFill>
                  <a:prstClr val="black"/>
                </a:solidFill>
                <a:latin typeface="Calibri"/>
                <a:cs typeface="Arial" pitchFamily="34" charset="0"/>
              </a:endParaRPr>
            </a:p>
          </p:txBody>
        </p:sp>
        <p:sp>
          <p:nvSpPr>
            <p:cNvPr id="28" name="TextBox 27"/>
            <p:cNvSpPr txBox="1">
              <a:spLocks noChangeArrowheads="1"/>
            </p:cNvSpPr>
            <p:nvPr/>
          </p:nvSpPr>
          <p:spPr bwMode="auto">
            <a:xfrm>
              <a:off x="4854575" y="5497518"/>
              <a:ext cx="2025650" cy="639704"/>
            </a:xfrm>
            <a:prstGeom prst="rect">
              <a:avLst/>
            </a:prstGeom>
            <a:solidFill>
              <a:srgbClr val="FED9A7"/>
            </a:solidFill>
            <a:ln w="28575" cmpd="sng">
              <a:solidFill>
                <a:srgbClr val="FF0000"/>
              </a:solidFill>
              <a:miter lim="800000"/>
              <a:headEnd/>
              <a:tailEnd/>
            </a:ln>
          </p:spPr>
          <p:txBody>
            <a:bodyPr>
              <a:spAutoFit/>
            </a:bodyPr>
            <a:lstStyle/>
            <a:p>
              <a:pPr algn="ctr" defTabSz="914400" eaLnBrk="0" fontAlgn="base" hangingPunct="0">
                <a:spcBef>
                  <a:spcPct val="0"/>
                </a:spcBef>
                <a:spcAft>
                  <a:spcPct val="0"/>
                </a:spcAft>
              </a:pPr>
              <a:r>
                <a:rPr lang="en-US" sz="1000" b="1" u="sng">
                  <a:solidFill>
                    <a:srgbClr val="000000"/>
                  </a:solidFill>
                  <a:latin typeface="Calibri"/>
                  <a:cs typeface="Arial" charset="0"/>
                </a:rPr>
                <a:t>No Regional Nodal XRT</a:t>
              </a:r>
              <a:r>
                <a:rPr lang="en-US" sz="1000" b="1">
                  <a:solidFill>
                    <a:srgbClr val="000000"/>
                  </a:solidFill>
                  <a:latin typeface="Calibri"/>
                  <a:cs typeface="Arial" charset="0"/>
                </a:rPr>
                <a:t/>
              </a:r>
              <a:br>
                <a:rPr lang="en-US" sz="1000" b="1">
                  <a:solidFill>
                    <a:srgbClr val="000000"/>
                  </a:solidFill>
                  <a:latin typeface="Calibri"/>
                  <a:cs typeface="Arial" charset="0"/>
                </a:rPr>
              </a:br>
              <a:r>
                <a:rPr lang="en-US" sz="1000" b="1">
                  <a:solidFill>
                    <a:srgbClr val="000000"/>
                  </a:solidFill>
                  <a:latin typeface="Calibri"/>
                  <a:cs typeface="Arial" charset="0"/>
                </a:rPr>
                <a:t>with breast XRT if BCS &amp; No chest wall XRT if mastectomy</a:t>
              </a:r>
            </a:p>
          </p:txBody>
        </p:sp>
        <p:sp>
          <p:nvSpPr>
            <p:cNvPr id="29" name="TextBox 28"/>
            <p:cNvSpPr txBox="1">
              <a:spLocks noChangeArrowheads="1"/>
            </p:cNvSpPr>
            <p:nvPr/>
          </p:nvSpPr>
          <p:spPr bwMode="auto">
            <a:xfrm>
              <a:off x="7043738" y="5497518"/>
              <a:ext cx="1795462" cy="817399"/>
            </a:xfrm>
            <a:prstGeom prst="rect">
              <a:avLst/>
            </a:prstGeom>
            <a:solidFill>
              <a:srgbClr val="FED9A7"/>
            </a:solidFill>
            <a:ln w="28575" cmpd="sng">
              <a:solidFill>
                <a:srgbClr val="FF0000"/>
              </a:solidFill>
              <a:miter lim="800000"/>
              <a:headEnd/>
              <a:tailEnd/>
            </a:ln>
          </p:spPr>
          <p:txBody>
            <a:bodyPr>
              <a:spAutoFit/>
            </a:bodyPr>
            <a:lstStyle/>
            <a:p>
              <a:pPr algn="ctr" defTabSz="914400" eaLnBrk="0" fontAlgn="base" hangingPunct="0">
                <a:spcBef>
                  <a:spcPct val="0"/>
                </a:spcBef>
                <a:spcAft>
                  <a:spcPct val="0"/>
                </a:spcAft>
              </a:pPr>
              <a:r>
                <a:rPr lang="en-US" sz="1000" b="1" u="sng">
                  <a:solidFill>
                    <a:srgbClr val="000000"/>
                  </a:solidFill>
                  <a:latin typeface="Calibri"/>
                  <a:cs typeface="Arial" charset="0"/>
                </a:rPr>
                <a:t>Regional Nodal XRT</a:t>
              </a:r>
              <a:r>
                <a:rPr lang="en-US" sz="1000" b="1">
                  <a:solidFill>
                    <a:srgbClr val="000000"/>
                  </a:solidFill>
                  <a:latin typeface="Calibri"/>
                  <a:cs typeface="Arial" charset="0"/>
                </a:rPr>
                <a:t/>
              </a:r>
              <a:br>
                <a:rPr lang="en-US" sz="1000" b="1">
                  <a:solidFill>
                    <a:srgbClr val="000000"/>
                  </a:solidFill>
                  <a:latin typeface="Calibri"/>
                  <a:cs typeface="Arial" charset="0"/>
                </a:rPr>
              </a:br>
              <a:r>
                <a:rPr lang="en-US" sz="1000" b="1">
                  <a:solidFill>
                    <a:srgbClr val="000000"/>
                  </a:solidFill>
                  <a:latin typeface="Calibri"/>
                  <a:cs typeface="Arial" charset="0"/>
                </a:rPr>
                <a:t>with breast XRT if BCS and chest wall XRT if mastectomy</a:t>
              </a:r>
            </a:p>
          </p:txBody>
        </p:sp>
        <p:sp>
          <p:nvSpPr>
            <p:cNvPr id="44" name="TextBox 43"/>
            <p:cNvSpPr txBox="1">
              <a:spLocks noChangeArrowheads="1"/>
            </p:cNvSpPr>
            <p:nvPr/>
          </p:nvSpPr>
          <p:spPr bwMode="auto">
            <a:xfrm>
              <a:off x="4854584" y="3216278"/>
              <a:ext cx="3984625" cy="728551"/>
            </a:xfrm>
            <a:prstGeom prst="rect">
              <a:avLst/>
            </a:prstGeom>
            <a:solidFill>
              <a:srgbClr val="FED9A7"/>
            </a:solidFill>
            <a:ln w="28575" cmpd="sng">
              <a:solidFill>
                <a:srgbClr val="FF0000"/>
              </a:solidFill>
              <a:miter lim="800000"/>
              <a:headEnd/>
              <a:tailEnd/>
            </a:ln>
          </p:spPr>
          <p:txBody>
            <a:bodyPr>
              <a:spAutoFit/>
            </a:bodyPr>
            <a:lstStyle/>
            <a:p>
              <a:pPr algn="ctr" defTabSz="914400" eaLnBrk="0" fontAlgn="base" hangingPunct="0">
                <a:spcBef>
                  <a:spcPct val="0"/>
                </a:spcBef>
                <a:spcAft>
                  <a:spcPct val="0"/>
                </a:spcAft>
              </a:pPr>
              <a:r>
                <a:rPr lang="en-US" sz="1000" b="1" dirty="0">
                  <a:solidFill>
                    <a:srgbClr val="000000"/>
                  </a:solidFill>
                  <a:latin typeface="Calibri"/>
                  <a:cs typeface="Arial" charset="0"/>
                </a:rPr>
                <a:t>Definitive surgery with histologic documentation of </a:t>
              </a:r>
              <a:r>
                <a:rPr lang="en-US" sz="1400" b="1" dirty="0">
                  <a:solidFill>
                    <a:srgbClr val="000000"/>
                  </a:solidFill>
                  <a:latin typeface="Calibri"/>
                  <a:cs typeface="Arial" charset="0"/>
                </a:rPr>
                <a:t>negative axillary nodes</a:t>
              </a:r>
              <a:r>
                <a:rPr lang="en-US" sz="1100" b="1" dirty="0">
                  <a:solidFill>
                    <a:srgbClr val="000000"/>
                  </a:solidFill>
                  <a:latin typeface="Calibri"/>
                  <a:cs typeface="Arial" charset="0"/>
                </a:rPr>
                <a:t> </a:t>
              </a:r>
              <a:r>
                <a:rPr lang="en-US" sz="1050" b="1" dirty="0">
                  <a:solidFill>
                    <a:srgbClr val="000000"/>
                  </a:solidFill>
                  <a:latin typeface="Calibri"/>
                  <a:cs typeface="Arial" charset="0"/>
                </a:rPr>
                <a:t>(by axillary dissection or by SLNB </a:t>
              </a:r>
              <a:r>
                <a:rPr lang="en-US" sz="1050" b="1" dirty="0">
                  <a:solidFill>
                    <a:srgbClr val="000000"/>
                  </a:solidFill>
                  <a:latin typeface="Calibri"/>
                  <a:cs typeface="Arial" charset="0"/>
                  <a:sym typeface="Symbol" pitchFamily="18" charset="2"/>
                </a:rPr>
                <a:t> axillary dissection</a:t>
              </a:r>
              <a:endParaRPr lang="en-US" sz="1050" b="1" dirty="0">
                <a:solidFill>
                  <a:srgbClr val="000000"/>
                </a:solidFill>
                <a:latin typeface="Calibri"/>
                <a:cs typeface="Arial" charset="0"/>
              </a:endParaRPr>
            </a:p>
          </p:txBody>
        </p:sp>
        <p:sp>
          <p:nvSpPr>
            <p:cNvPr id="48" name="TextBox 47"/>
            <p:cNvSpPr txBox="1"/>
            <p:nvPr/>
          </p:nvSpPr>
          <p:spPr>
            <a:xfrm>
              <a:off x="5268913" y="5218553"/>
              <a:ext cx="3200400" cy="293198"/>
            </a:xfrm>
            <a:prstGeom prst="rect">
              <a:avLst/>
            </a:prstGeom>
            <a:solidFill>
              <a:srgbClr val="FED9A7"/>
            </a:solidFill>
            <a:ln>
              <a:solidFill>
                <a:schemeClr val="accent1">
                  <a:lumMod val="50000"/>
                </a:schemeClr>
              </a:solidFill>
            </a:ln>
          </p:spPr>
          <p:txBody>
            <a:bodyPr>
              <a:spAutoFit/>
            </a:bodyPr>
            <a:lstStyle/>
            <a:p>
              <a:pPr algn="ctr" defTabSz="914400" eaLnBrk="0" fontAlgn="base" hangingPunct="0">
                <a:spcBef>
                  <a:spcPct val="0"/>
                </a:spcBef>
                <a:spcAft>
                  <a:spcPct val="0"/>
                </a:spcAft>
                <a:defRPr/>
              </a:pPr>
              <a:r>
                <a:rPr lang="en-US" sz="1000" b="1" dirty="0">
                  <a:solidFill>
                    <a:prstClr val="black"/>
                  </a:solidFill>
                  <a:latin typeface="Calibri"/>
                  <a:cs typeface="Arial" pitchFamily="34" charset="0"/>
                </a:rPr>
                <a:t>Randomization</a:t>
              </a:r>
            </a:p>
          </p:txBody>
        </p:sp>
      </p:grpSp>
    </p:spTree>
    <p:extLst>
      <p:ext uri="{BB962C8B-B14F-4D97-AF65-F5344CB8AC3E}">
        <p14:creationId xmlns:p14="http://schemas.microsoft.com/office/powerpoint/2010/main" val="61215784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2" name="Title 1"/>
          <p:cNvSpPr>
            <a:spLocks noGrp="1"/>
          </p:cNvSpPr>
          <p:nvPr>
            <p:ph type="title"/>
          </p:nvPr>
        </p:nvSpPr>
        <p:spPr>
          <a:xfrm>
            <a:off x="198915" y="1190094"/>
            <a:ext cx="8721321" cy="518587"/>
          </a:xfrm>
        </p:spPr>
        <p:txBody>
          <a:bodyPr>
            <a:noAutofit/>
          </a:bodyPr>
          <a:lstStyle/>
          <a:p>
            <a:r>
              <a:rPr lang="en-US" dirty="0" smtClean="0"/>
              <a:t>Post NAC Trials of Axillary Management  </a:t>
            </a:r>
          </a:p>
        </p:txBody>
      </p:sp>
      <p:grpSp>
        <p:nvGrpSpPr>
          <p:cNvPr id="6" name="Group 5"/>
          <p:cNvGrpSpPr/>
          <p:nvPr/>
        </p:nvGrpSpPr>
        <p:grpSpPr>
          <a:xfrm>
            <a:off x="555682" y="1963983"/>
            <a:ext cx="8012956" cy="4079747"/>
            <a:chOff x="157169" y="1219200"/>
            <a:chExt cx="8805861" cy="4483450"/>
          </a:xfrm>
        </p:grpSpPr>
        <p:sp>
          <p:nvSpPr>
            <p:cNvPr id="51" name="Rectangle 50"/>
            <p:cNvSpPr/>
            <p:nvPr/>
          </p:nvSpPr>
          <p:spPr bwMode="auto">
            <a:xfrm>
              <a:off x="157169" y="1295400"/>
              <a:ext cx="4186237" cy="461665"/>
            </a:xfrm>
            <a:prstGeom prst="rect">
              <a:avLst/>
            </a:prstGeom>
            <a:solidFill>
              <a:schemeClr val="bg1"/>
            </a:solidFill>
            <a:ln>
              <a:solidFill>
                <a:schemeClr val="accent1">
                  <a:lumMod val="50000"/>
                </a:schemeClr>
              </a:solidFill>
            </a:ln>
            <a:effectLst/>
            <a:extLst/>
          </p:spPr>
          <p:txBody>
            <a:bodyPr wrap="square">
              <a:spAutoFit/>
            </a:bodyPr>
            <a:lstStyle/>
            <a:p>
              <a:pPr algn="ctr" defTabSz="914400" eaLnBrk="0" fontAlgn="base" hangingPunct="0">
                <a:spcBef>
                  <a:spcPct val="0"/>
                </a:spcBef>
                <a:spcAft>
                  <a:spcPct val="0"/>
                </a:spcAft>
                <a:defRPr/>
              </a:pPr>
              <a:endParaRPr lang="en-US" sz="2400" b="1">
                <a:solidFill>
                  <a:prstClr val="black"/>
                </a:solidFill>
                <a:latin typeface="Calibri"/>
                <a:cs typeface="Arial" pitchFamily="34" charset="0"/>
              </a:endParaRPr>
            </a:p>
          </p:txBody>
        </p:sp>
        <p:sp>
          <p:nvSpPr>
            <p:cNvPr id="50" name="Rectangle 49"/>
            <p:cNvSpPr/>
            <p:nvPr/>
          </p:nvSpPr>
          <p:spPr bwMode="auto">
            <a:xfrm>
              <a:off x="4800605" y="1219200"/>
              <a:ext cx="4162425" cy="461665"/>
            </a:xfrm>
            <a:prstGeom prst="rect">
              <a:avLst/>
            </a:prstGeom>
            <a:solidFill>
              <a:schemeClr val="bg1"/>
            </a:solidFill>
            <a:ln>
              <a:solidFill>
                <a:schemeClr val="accent1">
                  <a:lumMod val="50000"/>
                </a:schemeClr>
              </a:solidFill>
            </a:ln>
            <a:effectLst/>
            <a:extLst/>
          </p:spPr>
          <p:txBody>
            <a:bodyPr wrap="square">
              <a:spAutoFit/>
            </a:bodyPr>
            <a:lstStyle/>
            <a:p>
              <a:pPr algn="ctr" defTabSz="914400" eaLnBrk="0" fontAlgn="base" hangingPunct="0">
                <a:spcBef>
                  <a:spcPct val="0"/>
                </a:spcBef>
                <a:spcAft>
                  <a:spcPct val="0"/>
                </a:spcAft>
                <a:defRPr/>
              </a:pPr>
              <a:endParaRPr lang="en-US" sz="2400" b="1">
                <a:solidFill>
                  <a:prstClr val="black"/>
                </a:solidFill>
                <a:latin typeface="Calibri"/>
                <a:cs typeface="Arial" pitchFamily="34" charset="0"/>
              </a:endParaRPr>
            </a:p>
          </p:txBody>
        </p:sp>
        <p:cxnSp>
          <p:nvCxnSpPr>
            <p:cNvPr id="42" name="Straight Connector 41"/>
            <p:cNvCxnSpPr>
              <a:stCxn id="22" idx="0"/>
              <a:endCxn id="48" idx="0"/>
            </p:cNvCxnSpPr>
            <p:nvPr/>
          </p:nvCxnSpPr>
          <p:spPr bwMode="auto">
            <a:xfrm>
              <a:off x="6824663" y="1554167"/>
              <a:ext cx="44450" cy="2949226"/>
            </a:xfrm>
            <a:prstGeom prst="line">
              <a:avLst/>
            </a:prstGeom>
            <a:ln>
              <a:headEnd type="none" w="med" len="med"/>
              <a:tailEnd type="none" w="lg" len="lg"/>
            </a:ln>
            <a:extLst/>
          </p:spPr>
          <p:style>
            <a:lnRef idx="2">
              <a:schemeClr val="accent2"/>
            </a:lnRef>
            <a:fillRef idx="0">
              <a:schemeClr val="accent2"/>
            </a:fillRef>
            <a:effectRef idx="1">
              <a:schemeClr val="accent2"/>
            </a:effectRef>
            <a:fontRef idx="minor">
              <a:schemeClr val="tx1"/>
            </a:fontRef>
          </p:style>
        </p:cxnSp>
        <p:cxnSp>
          <p:nvCxnSpPr>
            <p:cNvPr id="41" name="Straight Connector 40"/>
            <p:cNvCxnSpPr/>
            <p:nvPr/>
          </p:nvCxnSpPr>
          <p:spPr bwMode="auto">
            <a:xfrm>
              <a:off x="2160588" y="2095503"/>
              <a:ext cx="11112" cy="712788"/>
            </a:xfrm>
            <a:prstGeom prst="line">
              <a:avLst/>
            </a:prstGeom>
            <a:ln>
              <a:headEnd type="none" w="med" len="med"/>
              <a:tailEnd type="none" w="lg" len="lg"/>
            </a:ln>
            <a:extLst/>
          </p:spPr>
          <p:style>
            <a:lnRef idx="2">
              <a:schemeClr val="accent2"/>
            </a:lnRef>
            <a:fillRef idx="0">
              <a:schemeClr val="accent2"/>
            </a:fillRef>
            <a:effectRef idx="1">
              <a:schemeClr val="accent2"/>
            </a:effectRef>
            <a:fontRef idx="minor">
              <a:schemeClr val="tx1"/>
            </a:fontRef>
          </p:style>
        </p:cxnSp>
        <p:cxnSp>
          <p:nvCxnSpPr>
            <p:cNvPr id="33" name="Elbow Connector 32"/>
            <p:cNvCxnSpPr/>
            <p:nvPr/>
          </p:nvCxnSpPr>
          <p:spPr bwMode="auto">
            <a:xfrm rot="5400000">
              <a:off x="1481142" y="3086106"/>
              <a:ext cx="433388" cy="903287"/>
            </a:xfrm>
            <a:prstGeom prst="bentConnector3">
              <a:avLst>
                <a:gd name="adj1" fmla="val 50000"/>
              </a:avLst>
            </a:prstGeom>
            <a:ln>
              <a:headEnd type="none" w="med" len="med"/>
              <a:tailEnd type="none" w="lg" len="lg"/>
            </a:ln>
            <a:extLst/>
          </p:spPr>
          <p:style>
            <a:lnRef idx="2">
              <a:schemeClr val="accent2"/>
            </a:lnRef>
            <a:fillRef idx="0">
              <a:schemeClr val="accent2"/>
            </a:fillRef>
            <a:effectRef idx="1">
              <a:schemeClr val="accent2"/>
            </a:effectRef>
            <a:fontRef idx="minor">
              <a:schemeClr val="tx1"/>
            </a:fontRef>
          </p:style>
        </p:cxnSp>
        <p:cxnSp>
          <p:nvCxnSpPr>
            <p:cNvPr id="34" name="Elbow Connector 33"/>
            <p:cNvCxnSpPr/>
            <p:nvPr/>
          </p:nvCxnSpPr>
          <p:spPr bwMode="auto">
            <a:xfrm rot="16200000" flipV="1">
              <a:off x="2374111" y="3085312"/>
              <a:ext cx="433388" cy="904875"/>
            </a:xfrm>
            <a:prstGeom prst="bentConnector3">
              <a:avLst>
                <a:gd name="adj1" fmla="val 50000"/>
              </a:avLst>
            </a:prstGeom>
            <a:ln>
              <a:headEnd type="none" w="med" len="med"/>
              <a:tailEnd type="none" w="lg" len="lg"/>
            </a:ln>
            <a:extLst/>
          </p:spPr>
          <p:style>
            <a:lnRef idx="2">
              <a:schemeClr val="accent2"/>
            </a:lnRef>
            <a:fillRef idx="0">
              <a:schemeClr val="accent2"/>
            </a:fillRef>
            <a:effectRef idx="1">
              <a:schemeClr val="accent2"/>
            </a:effectRef>
            <a:fontRef idx="minor">
              <a:schemeClr val="tx1"/>
            </a:fontRef>
          </p:style>
        </p:cxnSp>
        <p:sp>
          <p:nvSpPr>
            <p:cNvPr id="18443" name="TextBox 3"/>
            <p:cNvSpPr txBox="1">
              <a:spLocks noChangeArrowheads="1"/>
            </p:cNvSpPr>
            <p:nvPr/>
          </p:nvSpPr>
          <p:spPr bwMode="auto">
            <a:xfrm>
              <a:off x="331788" y="1293818"/>
              <a:ext cx="3657600" cy="261610"/>
            </a:xfrm>
            <a:prstGeom prst="rect">
              <a:avLst/>
            </a:prstGeom>
            <a:noFill/>
            <a:ln w="9525">
              <a:noFill/>
              <a:miter lim="800000"/>
              <a:headEnd/>
              <a:tailEnd/>
            </a:ln>
          </p:spPr>
          <p:txBody>
            <a:bodyPr>
              <a:spAutoFit/>
            </a:bodyPr>
            <a:lstStyle/>
            <a:p>
              <a:pPr algn="ctr" defTabSz="914400" eaLnBrk="0" fontAlgn="base" hangingPunct="0">
                <a:spcBef>
                  <a:spcPct val="0"/>
                </a:spcBef>
                <a:spcAft>
                  <a:spcPct val="0"/>
                </a:spcAft>
              </a:pPr>
              <a:r>
                <a:rPr lang="en-US" sz="1100" b="1">
                  <a:solidFill>
                    <a:srgbClr val="000000"/>
                  </a:solidFill>
                  <a:latin typeface="Calibri"/>
                  <a:cs typeface="Arial" charset="0"/>
                </a:rPr>
                <a:t>ALLIANCE A11202 Schema</a:t>
              </a:r>
            </a:p>
          </p:txBody>
        </p:sp>
        <p:sp>
          <p:nvSpPr>
            <p:cNvPr id="5" name="TextBox 4"/>
            <p:cNvSpPr txBox="1"/>
            <p:nvPr/>
          </p:nvSpPr>
          <p:spPr>
            <a:xfrm>
              <a:off x="593725" y="1787530"/>
              <a:ext cx="3200400" cy="261610"/>
            </a:xfrm>
            <a:prstGeom prst="rect">
              <a:avLst/>
            </a:prstGeom>
            <a:solidFill>
              <a:srgbClr val="FED9A7"/>
            </a:solidFill>
            <a:ln>
              <a:solidFill>
                <a:schemeClr val="accent1">
                  <a:lumMod val="50000"/>
                </a:schemeClr>
              </a:solidFill>
            </a:ln>
          </p:spPr>
          <p:txBody>
            <a:bodyPr>
              <a:spAutoFit/>
            </a:bodyPr>
            <a:lstStyle/>
            <a:p>
              <a:pPr algn="ctr" defTabSz="914400" eaLnBrk="0" fontAlgn="base" hangingPunct="0">
                <a:spcBef>
                  <a:spcPct val="0"/>
                </a:spcBef>
                <a:spcAft>
                  <a:spcPct val="0"/>
                </a:spcAft>
                <a:defRPr/>
              </a:pPr>
              <a:r>
                <a:rPr lang="en-US" sz="1050" b="1" dirty="0">
                  <a:solidFill>
                    <a:prstClr val="black"/>
                  </a:solidFill>
                  <a:latin typeface="Calibri"/>
                  <a:cs typeface="Arial" pitchFamily="34" charset="0"/>
                </a:rPr>
                <a:t>Clinical T1-3 N1 M0 BC</a:t>
              </a:r>
            </a:p>
          </p:txBody>
        </p:sp>
        <p:sp>
          <p:nvSpPr>
            <p:cNvPr id="7" name="TextBox 6"/>
            <p:cNvSpPr txBox="1"/>
            <p:nvPr/>
          </p:nvSpPr>
          <p:spPr>
            <a:xfrm>
              <a:off x="604838" y="2360618"/>
              <a:ext cx="3200400" cy="261610"/>
            </a:xfrm>
            <a:prstGeom prst="rect">
              <a:avLst/>
            </a:prstGeom>
            <a:solidFill>
              <a:srgbClr val="FED9A7"/>
            </a:solidFill>
            <a:ln>
              <a:solidFill>
                <a:schemeClr val="accent1">
                  <a:lumMod val="50000"/>
                </a:schemeClr>
              </a:solidFill>
            </a:ln>
          </p:spPr>
          <p:txBody>
            <a:bodyPr>
              <a:spAutoFit/>
            </a:bodyPr>
            <a:lstStyle/>
            <a:p>
              <a:pPr algn="ctr" defTabSz="914400" eaLnBrk="0" fontAlgn="base" hangingPunct="0">
                <a:spcBef>
                  <a:spcPct val="0"/>
                </a:spcBef>
                <a:spcAft>
                  <a:spcPct val="0"/>
                </a:spcAft>
                <a:defRPr/>
              </a:pPr>
              <a:r>
                <a:rPr lang="en-US" sz="1050" b="1" dirty="0">
                  <a:solidFill>
                    <a:prstClr val="black"/>
                  </a:solidFill>
                  <a:latin typeface="Calibri"/>
                  <a:cs typeface="Arial" pitchFamily="34" charset="0"/>
                </a:rPr>
                <a:t>Neoadjuvant Chemotherapy</a:t>
              </a:r>
            </a:p>
          </p:txBody>
        </p:sp>
        <p:sp>
          <p:nvSpPr>
            <p:cNvPr id="8" name="TextBox 7"/>
            <p:cNvSpPr txBox="1"/>
            <p:nvPr/>
          </p:nvSpPr>
          <p:spPr>
            <a:xfrm>
              <a:off x="604838" y="2808293"/>
              <a:ext cx="3200400" cy="430887"/>
            </a:xfrm>
            <a:prstGeom prst="rect">
              <a:avLst/>
            </a:prstGeom>
            <a:solidFill>
              <a:srgbClr val="FED9A7"/>
            </a:solidFill>
            <a:ln>
              <a:solidFill>
                <a:schemeClr val="accent1">
                  <a:lumMod val="50000"/>
                </a:schemeClr>
              </a:solidFill>
            </a:ln>
          </p:spPr>
          <p:txBody>
            <a:bodyPr>
              <a:spAutoFit/>
            </a:bodyPr>
            <a:lstStyle/>
            <a:p>
              <a:pPr algn="ctr" defTabSz="914400" eaLnBrk="0" fontAlgn="base" hangingPunct="0">
                <a:spcBef>
                  <a:spcPct val="0"/>
                </a:spcBef>
                <a:spcAft>
                  <a:spcPct val="0"/>
                </a:spcAft>
                <a:defRPr/>
              </a:pPr>
              <a:r>
                <a:rPr lang="en-US" sz="1050" b="1" dirty="0">
                  <a:solidFill>
                    <a:prstClr val="black"/>
                  </a:solidFill>
                  <a:latin typeface="Calibri"/>
                  <a:cs typeface="Arial" pitchFamily="34" charset="0"/>
                </a:rPr>
                <a:t>BCT or Mastectomy</a:t>
              </a:r>
              <a:br>
                <a:rPr lang="en-US" sz="1050" b="1" dirty="0">
                  <a:solidFill>
                    <a:prstClr val="black"/>
                  </a:solidFill>
                  <a:latin typeface="Calibri"/>
                  <a:cs typeface="Arial" pitchFamily="34" charset="0"/>
                </a:rPr>
              </a:br>
              <a:r>
                <a:rPr lang="en-US" sz="1050" b="1" dirty="0">
                  <a:solidFill>
                    <a:prstClr val="black"/>
                  </a:solidFill>
                  <a:latin typeface="Calibri"/>
                  <a:cs typeface="Arial" pitchFamily="34" charset="0"/>
                </a:rPr>
                <a:t>Sentinel Lymph Node Surgery</a:t>
              </a:r>
            </a:p>
          </p:txBody>
        </p:sp>
        <p:sp>
          <p:nvSpPr>
            <p:cNvPr id="9" name="TextBox 8"/>
            <p:cNvSpPr txBox="1"/>
            <p:nvPr/>
          </p:nvSpPr>
          <p:spPr>
            <a:xfrm>
              <a:off x="473075" y="3668718"/>
              <a:ext cx="1676400" cy="261610"/>
            </a:xfrm>
            <a:prstGeom prst="rect">
              <a:avLst/>
            </a:prstGeom>
            <a:solidFill>
              <a:srgbClr val="FED9A7"/>
            </a:solidFill>
            <a:ln>
              <a:solidFill>
                <a:schemeClr val="accent1">
                  <a:lumMod val="50000"/>
                </a:schemeClr>
              </a:solidFill>
            </a:ln>
          </p:spPr>
          <p:txBody>
            <a:bodyPr>
              <a:spAutoFit/>
            </a:bodyPr>
            <a:lstStyle/>
            <a:p>
              <a:pPr algn="ctr" defTabSz="914400" eaLnBrk="0" fontAlgn="base" hangingPunct="0">
                <a:spcBef>
                  <a:spcPct val="0"/>
                </a:spcBef>
                <a:spcAft>
                  <a:spcPct val="0"/>
                </a:spcAft>
                <a:defRPr/>
              </a:pPr>
              <a:r>
                <a:rPr lang="en-US" sz="1050" b="1" dirty="0">
                  <a:solidFill>
                    <a:prstClr val="black"/>
                  </a:solidFill>
                  <a:latin typeface="Calibri"/>
                  <a:cs typeface="Arial" pitchFamily="34" charset="0"/>
                </a:rPr>
                <a:t>SLN Negative</a:t>
              </a:r>
            </a:p>
          </p:txBody>
        </p:sp>
        <p:sp>
          <p:nvSpPr>
            <p:cNvPr id="18448" name="TextBox 9"/>
            <p:cNvSpPr txBox="1">
              <a:spLocks noChangeArrowheads="1"/>
            </p:cNvSpPr>
            <p:nvPr/>
          </p:nvSpPr>
          <p:spPr bwMode="auto">
            <a:xfrm>
              <a:off x="2335221" y="3668712"/>
              <a:ext cx="1931987" cy="338554"/>
            </a:xfrm>
            <a:prstGeom prst="rect">
              <a:avLst/>
            </a:prstGeom>
            <a:solidFill>
              <a:srgbClr val="FED9A7"/>
            </a:solidFill>
            <a:ln w="28575" cmpd="sng">
              <a:solidFill>
                <a:srgbClr val="FF0000"/>
              </a:solidFill>
              <a:miter lim="800000"/>
              <a:headEnd/>
              <a:tailEnd/>
            </a:ln>
          </p:spPr>
          <p:txBody>
            <a:bodyPr>
              <a:spAutoFit/>
            </a:bodyPr>
            <a:lstStyle/>
            <a:p>
              <a:pPr algn="ctr" defTabSz="914400" eaLnBrk="0" fontAlgn="base" hangingPunct="0">
                <a:spcBef>
                  <a:spcPct val="0"/>
                </a:spcBef>
                <a:spcAft>
                  <a:spcPct val="0"/>
                </a:spcAft>
              </a:pPr>
              <a:r>
                <a:rPr lang="en-US" sz="1600" b="1">
                  <a:solidFill>
                    <a:srgbClr val="000000"/>
                  </a:solidFill>
                  <a:latin typeface="Calibri"/>
                  <a:cs typeface="Arial" charset="0"/>
                </a:rPr>
                <a:t>SLN Positive</a:t>
              </a:r>
            </a:p>
          </p:txBody>
        </p:sp>
        <p:sp>
          <p:nvSpPr>
            <p:cNvPr id="11" name="TextBox 10"/>
            <p:cNvSpPr txBox="1"/>
            <p:nvPr/>
          </p:nvSpPr>
          <p:spPr>
            <a:xfrm>
              <a:off x="1431925" y="4456118"/>
              <a:ext cx="1676400" cy="261610"/>
            </a:xfrm>
            <a:prstGeom prst="rect">
              <a:avLst/>
            </a:prstGeom>
            <a:solidFill>
              <a:srgbClr val="FED9A7"/>
            </a:solidFill>
            <a:ln>
              <a:solidFill>
                <a:schemeClr val="accent1">
                  <a:lumMod val="50000"/>
                </a:schemeClr>
              </a:solidFill>
            </a:ln>
          </p:spPr>
          <p:txBody>
            <a:bodyPr>
              <a:spAutoFit/>
            </a:bodyPr>
            <a:lstStyle/>
            <a:p>
              <a:pPr algn="ctr" defTabSz="914400" eaLnBrk="0" fontAlgn="base" hangingPunct="0">
                <a:spcBef>
                  <a:spcPct val="0"/>
                </a:spcBef>
                <a:spcAft>
                  <a:spcPct val="0"/>
                </a:spcAft>
                <a:defRPr/>
              </a:pPr>
              <a:r>
                <a:rPr lang="en-US" sz="1050" b="1" dirty="0">
                  <a:solidFill>
                    <a:prstClr val="black"/>
                  </a:solidFill>
                  <a:latin typeface="Calibri"/>
                  <a:cs typeface="Arial" pitchFamily="34" charset="0"/>
                </a:rPr>
                <a:t>Randomization</a:t>
              </a:r>
            </a:p>
          </p:txBody>
        </p:sp>
        <p:cxnSp>
          <p:nvCxnSpPr>
            <p:cNvPr id="15" name="Elbow Connector 14"/>
            <p:cNvCxnSpPr>
              <a:stCxn id="18448" idx="2"/>
              <a:endCxn id="11" idx="0"/>
            </p:cNvCxnSpPr>
            <p:nvPr/>
          </p:nvCxnSpPr>
          <p:spPr bwMode="auto">
            <a:xfrm rot="5400000">
              <a:off x="2561244" y="3716147"/>
              <a:ext cx="448852" cy="1031090"/>
            </a:xfrm>
            <a:prstGeom prst="bentConnector3">
              <a:avLst>
                <a:gd name="adj1" fmla="val 50000"/>
              </a:avLst>
            </a:prstGeom>
            <a:ln>
              <a:headEnd type="none" w="med" len="med"/>
              <a:tailEnd type="none" w="lg" len="lg"/>
            </a:ln>
            <a:extLst/>
          </p:spPr>
          <p:style>
            <a:lnRef idx="2">
              <a:schemeClr val="accent2"/>
            </a:lnRef>
            <a:fillRef idx="0">
              <a:schemeClr val="accent2"/>
            </a:fillRef>
            <a:effectRef idx="1">
              <a:schemeClr val="accent2"/>
            </a:effectRef>
            <a:fontRef idx="minor">
              <a:schemeClr val="tx1"/>
            </a:fontRef>
          </p:style>
        </p:cxnSp>
        <p:sp>
          <p:nvSpPr>
            <p:cNvPr id="21" name="TextBox 20"/>
            <p:cNvSpPr txBox="1">
              <a:spLocks noChangeArrowheads="1"/>
            </p:cNvSpPr>
            <p:nvPr/>
          </p:nvSpPr>
          <p:spPr bwMode="auto">
            <a:xfrm>
              <a:off x="4833944" y="1228730"/>
              <a:ext cx="4016375" cy="261610"/>
            </a:xfrm>
            <a:prstGeom prst="rect">
              <a:avLst/>
            </a:prstGeom>
            <a:noFill/>
            <a:ln w="9525">
              <a:noFill/>
              <a:miter lim="800000"/>
              <a:headEnd/>
              <a:tailEnd/>
            </a:ln>
          </p:spPr>
          <p:txBody>
            <a:bodyPr>
              <a:spAutoFit/>
            </a:bodyPr>
            <a:lstStyle/>
            <a:p>
              <a:pPr algn="ctr" defTabSz="914400" eaLnBrk="0" fontAlgn="base" hangingPunct="0">
                <a:spcBef>
                  <a:spcPct val="0"/>
                </a:spcBef>
                <a:spcAft>
                  <a:spcPct val="0"/>
                </a:spcAft>
              </a:pPr>
              <a:r>
                <a:rPr lang="en-US" sz="1100" b="1">
                  <a:solidFill>
                    <a:srgbClr val="000000"/>
                  </a:solidFill>
                  <a:latin typeface="Calibri"/>
                  <a:cs typeface="Arial" charset="0"/>
                </a:rPr>
                <a:t>NSABP B-51/RTOG 1304 (NRG 9353) Schema</a:t>
              </a:r>
            </a:p>
          </p:txBody>
        </p:sp>
        <p:sp>
          <p:nvSpPr>
            <p:cNvPr id="22" name="TextBox 21"/>
            <p:cNvSpPr txBox="1"/>
            <p:nvPr/>
          </p:nvSpPr>
          <p:spPr>
            <a:xfrm>
              <a:off x="5224463" y="1554167"/>
              <a:ext cx="3200400" cy="261610"/>
            </a:xfrm>
            <a:prstGeom prst="rect">
              <a:avLst/>
            </a:prstGeom>
            <a:solidFill>
              <a:srgbClr val="FED9A7"/>
            </a:solidFill>
            <a:ln>
              <a:solidFill>
                <a:schemeClr val="accent1">
                  <a:lumMod val="50000"/>
                </a:schemeClr>
              </a:solidFill>
            </a:ln>
          </p:spPr>
          <p:txBody>
            <a:bodyPr>
              <a:spAutoFit/>
            </a:bodyPr>
            <a:lstStyle/>
            <a:p>
              <a:pPr algn="ctr" defTabSz="914400" eaLnBrk="0" fontAlgn="base" hangingPunct="0">
                <a:spcBef>
                  <a:spcPct val="0"/>
                </a:spcBef>
                <a:spcAft>
                  <a:spcPct val="0"/>
                </a:spcAft>
                <a:defRPr/>
              </a:pPr>
              <a:r>
                <a:rPr lang="en-US" sz="1050" b="1" dirty="0">
                  <a:solidFill>
                    <a:prstClr val="black"/>
                  </a:solidFill>
                  <a:latin typeface="Calibri"/>
                  <a:cs typeface="Arial" pitchFamily="34" charset="0"/>
                </a:rPr>
                <a:t>Clinical T1-3 N1 M0 BC</a:t>
              </a:r>
            </a:p>
          </p:txBody>
        </p:sp>
        <p:sp>
          <p:nvSpPr>
            <p:cNvPr id="23" name="TextBox 22"/>
            <p:cNvSpPr txBox="1"/>
            <p:nvPr/>
          </p:nvSpPr>
          <p:spPr>
            <a:xfrm>
              <a:off x="4843471" y="2012956"/>
              <a:ext cx="3984625" cy="430887"/>
            </a:xfrm>
            <a:prstGeom prst="rect">
              <a:avLst/>
            </a:prstGeom>
            <a:solidFill>
              <a:srgbClr val="FED9A7"/>
            </a:solidFill>
            <a:ln>
              <a:solidFill>
                <a:schemeClr val="accent1">
                  <a:lumMod val="50000"/>
                </a:schemeClr>
              </a:solidFill>
            </a:ln>
          </p:spPr>
          <p:txBody>
            <a:bodyPr>
              <a:spAutoFit/>
            </a:bodyPr>
            <a:lstStyle/>
            <a:p>
              <a:pPr algn="ctr" defTabSz="914400" eaLnBrk="0" fontAlgn="base" hangingPunct="0">
                <a:spcBef>
                  <a:spcPct val="0"/>
                </a:spcBef>
                <a:spcAft>
                  <a:spcPct val="0"/>
                </a:spcAft>
                <a:defRPr/>
              </a:pPr>
              <a:r>
                <a:rPr lang="en-US" sz="1050" b="1" dirty="0">
                  <a:solidFill>
                    <a:prstClr val="black"/>
                  </a:solidFill>
                  <a:latin typeface="Calibri"/>
                  <a:cs typeface="Arial" pitchFamily="34" charset="0"/>
                </a:rPr>
                <a:t>Axillary nodal involvement</a:t>
              </a:r>
              <a:br>
                <a:rPr lang="en-US" sz="1050" b="1" dirty="0">
                  <a:solidFill>
                    <a:prstClr val="black"/>
                  </a:solidFill>
                  <a:latin typeface="Calibri"/>
                  <a:cs typeface="Arial" pitchFamily="34" charset="0"/>
                </a:rPr>
              </a:br>
              <a:r>
                <a:rPr lang="en-US" sz="1050" b="1" dirty="0">
                  <a:solidFill>
                    <a:prstClr val="black"/>
                  </a:solidFill>
                  <a:latin typeface="Calibri"/>
                  <a:cs typeface="Arial" pitchFamily="34" charset="0"/>
                </a:rPr>
                <a:t>(FNA or core needle biopsy)</a:t>
              </a:r>
            </a:p>
          </p:txBody>
        </p:sp>
        <p:sp>
          <p:nvSpPr>
            <p:cNvPr id="24" name="TextBox 23"/>
            <p:cNvSpPr txBox="1"/>
            <p:nvPr/>
          </p:nvSpPr>
          <p:spPr>
            <a:xfrm>
              <a:off x="4670879" y="2624142"/>
              <a:ext cx="4292146" cy="261610"/>
            </a:xfrm>
            <a:prstGeom prst="rect">
              <a:avLst/>
            </a:prstGeom>
            <a:solidFill>
              <a:srgbClr val="FED9A7"/>
            </a:solidFill>
            <a:ln>
              <a:solidFill>
                <a:schemeClr val="accent1">
                  <a:lumMod val="50000"/>
                </a:schemeClr>
              </a:solidFill>
            </a:ln>
          </p:spPr>
          <p:txBody>
            <a:bodyPr wrap="square">
              <a:spAutoFit/>
            </a:bodyPr>
            <a:lstStyle/>
            <a:p>
              <a:pPr algn="ctr" defTabSz="914400" eaLnBrk="0" fontAlgn="base" hangingPunct="0">
                <a:spcBef>
                  <a:spcPct val="0"/>
                </a:spcBef>
                <a:spcAft>
                  <a:spcPct val="0"/>
                </a:spcAft>
                <a:defRPr/>
              </a:pPr>
              <a:r>
                <a:rPr lang="en-US" sz="1050" b="1" dirty="0">
                  <a:solidFill>
                    <a:prstClr val="black"/>
                  </a:solidFill>
                  <a:latin typeface="Calibri"/>
                  <a:cs typeface="Arial" pitchFamily="34" charset="0"/>
                </a:rPr>
                <a:t>Neoadjuvant chemo (+ Anti-HER-2 therapy for HER-2 </a:t>
              </a:r>
              <a:r>
                <a:rPr lang="en-US" sz="1050" b="1" dirty="0" err="1">
                  <a:solidFill>
                    <a:prstClr val="black"/>
                  </a:solidFill>
                  <a:latin typeface="Calibri"/>
                  <a:cs typeface="Arial" pitchFamily="34" charset="0"/>
                </a:rPr>
                <a:t>neu</a:t>
              </a:r>
              <a:r>
                <a:rPr lang="en-US" sz="1050" b="1" dirty="0">
                  <a:solidFill>
                    <a:prstClr val="black"/>
                  </a:solidFill>
                  <a:latin typeface="Calibri"/>
                  <a:cs typeface="Arial" pitchFamily="34" charset="0"/>
                </a:rPr>
                <a:t> </a:t>
              </a:r>
              <a:r>
                <a:rPr lang="en-US" sz="1050" b="1" dirty="0">
                  <a:solidFill>
                    <a:prstClr val="black"/>
                  </a:solidFill>
                  <a:latin typeface="Calibri"/>
                  <a:cs typeface="Arial" pitchFamily="34" charset="0"/>
                  <a:sym typeface="Symbol"/>
                </a:rPr>
                <a:t> </a:t>
              </a:r>
              <a:r>
                <a:rPr lang="en-US" sz="1050" b="1" dirty="0" err="1">
                  <a:solidFill>
                    <a:prstClr val="black"/>
                  </a:solidFill>
                  <a:latin typeface="Calibri"/>
                  <a:cs typeface="Arial" pitchFamily="34" charset="0"/>
                  <a:sym typeface="Symbol"/>
                </a:rPr>
                <a:t>pts</a:t>
              </a:r>
              <a:r>
                <a:rPr lang="en-US" sz="1050" b="1" dirty="0">
                  <a:solidFill>
                    <a:prstClr val="black"/>
                  </a:solidFill>
                  <a:latin typeface="Calibri"/>
                  <a:cs typeface="Arial" pitchFamily="34" charset="0"/>
                  <a:sym typeface="Symbol"/>
                </a:rPr>
                <a:t>)</a:t>
              </a:r>
              <a:endParaRPr lang="en-US" sz="1050" b="1" dirty="0">
                <a:solidFill>
                  <a:prstClr val="black"/>
                </a:solidFill>
                <a:latin typeface="Calibri"/>
                <a:cs typeface="Arial" pitchFamily="34" charset="0"/>
              </a:endParaRPr>
            </a:p>
          </p:txBody>
        </p:sp>
        <p:sp>
          <p:nvSpPr>
            <p:cNvPr id="44" name="TextBox 43"/>
            <p:cNvSpPr txBox="1">
              <a:spLocks noChangeArrowheads="1"/>
            </p:cNvSpPr>
            <p:nvPr/>
          </p:nvSpPr>
          <p:spPr bwMode="auto">
            <a:xfrm>
              <a:off x="4854583" y="3216279"/>
              <a:ext cx="3984625" cy="769441"/>
            </a:xfrm>
            <a:prstGeom prst="rect">
              <a:avLst/>
            </a:prstGeom>
            <a:solidFill>
              <a:srgbClr val="FED9A7"/>
            </a:solidFill>
            <a:ln w="28575" cmpd="sng">
              <a:solidFill>
                <a:srgbClr val="FF0000"/>
              </a:solidFill>
              <a:miter lim="800000"/>
              <a:headEnd/>
              <a:tailEnd/>
            </a:ln>
          </p:spPr>
          <p:txBody>
            <a:bodyPr>
              <a:spAutoFit/>
            </a:bodyPr>
            <a:lstStyle/>
            <a:p>
              <a:pPr algn="ctr" defTabSz="914400" eaLnBrk="0" fontAlgn="base" hangingPunct="0">
                <a:spcBef>
                  <a:spcPct val="0"/>
                </a:spcBef>
                <a:spcAft>
                  <a:spcPct val="0"/>
                </a:spcAft>
              </a:pPr>
              <a:r>
                <a:rPr lang="en-US" sz="1050" b="1">
                  <a:solidFill>
                    <a:srgbClr val="000000"/>
                  </a:solidFill>
                  <a:latin typeface="Calibri"/>
                  <a:cs typeface="Arial" charset="0"/>
                </a:rPr>
                <a:t>Definitive surgery with histologic documentation of </a:t>
              </a:r>
              <a:r>
                <a:rPr lang="en-US" sz="1600" b="1">
                  <a:solidFill>
                    <a:srgbClr val="000000"/>
                  </a:solidFill>
                  <a:latin typeface="Calibri"/>
                  <a:cs typeface="Arial" charset="0"/>
                </a:rPr>
                <a:t>negative axillary nodes</a:t>
              </a:r>
              <a:r>
                <a:rPr lang="en-US" sz="1200" b="1">
                  <a:solidFill>
                    <a:srgbClr val="000000"/>
                  </a:solidFill>
                  <a:latin typeface="Calibri"/>
                  <a:cs typeface="Arial" charset="0"/>
                </a:rPr>
                <a:t> </a:t>
              </a:r>
              <a:r>
                <a:rPr lang="en-US" sz="1100" b="1">
                  <a:solidFill>
                    <a:srgbClr val="000000"/>
                  </a:solidFill>
                  <a:latin typeface="Calibri"/>
                  <a:cs typeface="Arial" charset="0"/>
                </a:rPr>
                <a:t>(by axillary dissection or by SLNB </a:t>
              </a:r>
              <a:r>
                <a:rPr lang="en-US" sz="1100" b="1">
                  <a:solidFill>
                    <a:srgbClr val="000000"/>
                  </a:solidFill>
                  <a:latin typeface="Calibri"/>
                  <a:cs typeface="Arial" charset="0"/>
                  <a:sym typeface="Symbol" pitchFamily="18" charset="2"/>
                </a:rPr>
                <a:t> axillary dissection</a:t>
              </a:r>
              <a:endParaRPr lang="en-US" sz="1100" b="1">
                <a:solidFill>
                  <a:srgbClr val="000000"/>
                </a:solidFill>
                <a:latin typeface="Calibri"/>
                <a:cs typeface="Arial" charset="0"/>
              </a:endParaRPr>
            </a:p>
          </p:txBody>
        </p:sp>
        <p:sp>
          <p:nvSpPr>
            <p:cNvPr id="48" name="TextBox 47"/>
            <p:cNvSpPr txBox="1"/>
            <p:nvPr/>
          </p:nvSpPr>
          <p:spPr>
            <a:xfrm>
              <a:off x="5268913" y="4503393"/>
              <a:ext cx="3200400" cy="261610"/>
            </a:xfrm>
            <a:prstGeom prst="rect">
              <a:avLst/>
            </a:prstGeom>
            <a:solidFill>
              <a:srgbClr val="FED9A7"/>
            </a:solidFill>
            <a:ln>
              <a:solidFill>
                <a:schemeClr val="accent1">
                  <a:lumMod val="50000"/>
                </a:schemeClr>
              </a:solidFill>
            </a:ln>
          </p:spPr>
          <p:txBody>
            <a:bodyPr>
              <a:spAutoFit/>
            </a:bodyPr>
            <a:lstStyle/>
            <a:p>
              <a:pPr algn="ctr" defTabSz="914400" eaLnBrk="0" fontAlgn="base" hangingPunct="0">
                <a:spcBef>
                  <a:spcPct val="0"/>
                </a:spcBef>
                <a:spcAft>
                  <a:spcPct val="0"/>
                </a:spcAft>
                <a:defRPr/>
              </a:pPr>
              <a:r>
                <a:rPr lang="en-US" sz="1050" b="1" dirty="0">
                  <a:solidFill>
                    <a:prstClr val="black"/>
                  </a:solidFill>
                  <a:latin typeface="Calibri"/>
                  <a:cs typeface="Arial" pitchFamily="34" charset="0"/>
                </a:rPr>
                <a:t>Randomization</a:t>
              </a:r>
            </a:p>
          </p:txBody>
        </p:sp>
        <p:sp>
          <p:nvSpPr>
            <p:cNvPr id="2" name="TextBox 1"/>
            <p:cNvSpPr txBox="1"/>
            <p:nvPr/>
          </p:nvSpPr>
          <p:spPr>
            <a:xfrm>
              <a:off x="1219426" y="4953003"/>
              <a:ext cx="1610237" cy="646331"/>
            </a:xfrm>
            <a:prstGeom prst="rect">
              <a:avLst/>
            </a:prstGeom>
            <a:noFill/>
          </p:spPr>
          <p:txBody>
            <a:bodyPr wrap="none" rtlCol="0">
              <a:spAutoFit/>
            </a:bodyPr>
            <a:lstStyle/>
            <a:p>
              <a:pPr defTabSz="914400"/>
              <a:r>
                <a:rPr lang="en-US" dirty="0">
                  <a:solidFill>
                    <a:prstClr val="black"/>
                  </a:solidFill>
                  <a:latin typeface="Calibri"/>
                </a:rPr>
                <a:t>Can axillary RT </a:t>
              </a:r>
            </a:p>
            <a:p>
              <a:pPr defTabSz="914400"/>
              <a:r>
                <a:rPr lang="en-US" dirty="0">
                  <a:solidFill>
                    <a:prstClr val="black"/>
                  </a:solidFill>
                  <a:latin typeface="Calibri"/>
                </a:rPr>
                <a:t>replace ALND ?</a:t>
              </a:r>
            </a:p>
          </p:txBody>
        </p:sp>
        <p:sp>
          <p:nvSpPr>
            <p:cNvPr id="3" name="TextBox 2"/>
            <p:cNvSpPr txBox="1"/>
            <p:nvPr/>
          </p:nvSpPr>
          <p:spPr>
            <a:xfrm>
              <a:off x="4670883" y="4779320"/>
              <a:ext cx="4292145" cy="923330"/>
            </a:xfrm>
            <a:prstGeom prst="rect">
              <a:avLst/>
            </a:prstGeom>
            <a:noFill/>
          </p:spPr>
          <p:txBody>
            <a:bodyPr wrap="square" rtlCol="0">
              <a:spAutoFit/>
            </a:bodyPr>
            <a:lstStyle/>
            <a:p>
              <a:pPr defTabSz="914400"/>
              <a:r>
                <a:rPr lang="en-US" dirty="0">
                  <a:solidFill>
                    <a:prstClr val="black"/>
                  </a:solidFill>
                  <a:latin typeface="Calibri"/>
                </a:rPr>
                <a:t>Can response to NAC be used to select patients who do not need PMRT or extended </a:t>
              </a:r>
              <a:r>
                <a:rPr lang="en-US" dirty="0" smtClean="0">
                  <a:solidFill>
                    <a:prstClr val="black"/>
                  </a:solidFill>
                  <a:latin typeface="Calibri"/>
                </a:rPr>
                <a:t>nodal </a:t>
              </a:r>
              <a:r>
                <a:rPr lang="en-US" dirty="0">
                  <a:solidFill>
                    <a:prstClr val="black"/>
                  </a:solidFill>
                  <a:latin typeface="Calibri"/>
                </a:rPr>
                <a:t>RT?</a:t>
              </a:r>
            </a:p>
          </p:txBody>
        </p:sp>
      </p:grpSp>
    </p:spTree>
    <p:extLst>
      <p:ext uri="{BB962C8B-B14F-4D97-AF65-F5344CB8AC3E}">
        <p14:creationId xmlns:p14="http://schemas.microsoft.com/office/powerpoint/2010/main" val="183625009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34331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915" y="1194712"/>
            <a:ext cx="8721321" cy="471443"/>
          </a:xfrm>
        </p:spPr>
        <p:txBody>
          <a:bodyPr>
            <a:normAutofit/>
          </a:bodyPr>
          <a:lstStyle/>
          <a:p>
            <a:pPr algn="ctr"/>
            <a:r>
              <a:rPr lang="en-US" sz="2400" dirty="0" err="1">
                <a:solidFill>
                  <a:srgbClr val="165999"/>
                </a:solidFill>
                <a:cs typeface="Arial" charset="0"/>
              </a:rPr>
              <a:t>Neoadjuvant</a:t>
            </a:r>
            <a:r>
              <a:rPr lang="en-US" sz="2400" dirty="0">
                <a:solidFill>
                  <a:srgbClr val="165999"/>
                </a:solidFill>
                <a:cs typeface="Arial" charset="0"/>
              </a:rPr>
              <a:t> Therapy </a:t>
            </a:r>
            <a:r>
              <a:rPr lang="en-US" sz="2400" dirty="0" smtClean="0">
                <a:solidFill>
                  <a:srgbClr val="165999"/>
                </a:solidFill>
                <a:cs typeface="Arial" charset="0"/>
              </a:rPr>
              <a:t>and </a:t>
            </a:r>
            <a:r>
              <a:rPr lang="en-US" sz="2400" dirty="0">
                <a:solidFill>
                  <a:srgbClr val="165999"/>
                </a:solidFill>
                <a:cs typeface="Arial" charset="0"/>
              </a:rPr>
              <a:t>Survival</a:t>
            </a:r>
            <a:endParaRPr lang="en-US" sz="2400" dirty="0">
              <a:solidFill>
                <a:srgbClr val="165999"/>
              </a:solidFill>
            </a:endParaRPr>
          </a:p>
        </p:txBody>
      </p:sp>
      <p:pic>
        <p:nvPicPr>
          <p:cNvPr id="4" name="Picture 3"/>
          <p:cNvPicPr>
            <a:picLocks noChangeAspect="1"/>
          </p:cNvPicPr>
          <p:nvPr/>
        </p:nvPicPr>
        <p:blipFill rotWithShape="1">
          <a:blip r:embed="rId3"/>
          <a:srcRect b="2015"/>
          <a:stretch/>
        </p:blipFill>
        <p:spPr>
          <a:xfrm>
            <a:off x="938421" y="1813133"/>
            <a:ext cx="7267158" cy="4263838"/>
          </a:xfrm>
          <a:prstGeom prst="rect">
            <a:avLst/>
          </a:prstGeom>
        </p:spPr>
      </p:pic>
      <p:sp>
        <p:nvSpPr>
          <p:cNvPr id="5" name="Rectangle 4"/>
          <p:cNvSpPr/>
          <p:nvPr/>
        </p:nvSpPr>
        <p:spPr>
          <a:xfrm>
            <a:off x="865506" y="6429231"/>
            <a:ext cx="2484412" cy="246221"/>
          </a:xfrm>
          <a:prstGeom prst="rect">
            <a:avLst/>
          </a:prstGeom>
        </p:spPr>
        <p:txBody>
          <a:bodyPr wrap="none">
            <a:spAutoFit/>
          </a:bodyPr>
          <a:lstStyle/>
          <a:p>
            <a:pPr defTabSz="914400"/>
            <a:r>
              <a:rPr lang="fr-FR" sz="1000" dirty="0" err="1">
                <a:solidFill>
                  <a:prstClr val="black"/>
                </a:solidFill>
                <a:latin typeface="Calibri"/>
              </a:rPr>
              <a:t>Rastogi</a:t>
            </a:r>
            <a:r>
              <a:rPr lang="fr-FR" sz="1000" dirty="0">
                <a:solidFill>
                  <a:prstClr val="black"/>
                </a:solidFill>
                <a:latin typeface="Calibri"/>
              </a:rPr>
              <a:t> P et al. </a:t>
            </a:r>
            <a:r>
              <a:rPr lang="fr-FR" sz="1000" i="1" dirty="0">
                <a:solidFill>
                  <a:prstClr val="black"/>
                </a:solidFill>
                <a:latin typeface="Calibri"/>
              </a:rPr>
              <a:t>J Clin </a:t>
            </a:r>
            <a:r>
              <a:rPr lang="fr-FR" sz="1000" i="1" dirty="0" err="1">
                <a:solidFill>
                  <a:prstClr val="black"/>
                </a:solidFill>
                <a:latin typeface="Calibri"/>
              </a:rPr>
              <a:t>Oncol</a:t>
            </a:r>
            <a:r>
              <a:rPr lang="fr-FR" sz="1000" i="1" dirty="0">
                <a:solidFill>
                  <a:prstClr val="black"/>
                </a:solidFill>
                <a:latin typeface="Calibri"/>
              </a:rPr>
              <a:t> </a:t>
            </a:r>
            <a:r>
              <a:rPr lang="fr-FR" sz="1000" dirty="0">
                <a:solidFill>
                  <a:prstClr val="black"/>
                </a:solidFill>
                <a:latin typeface="Calibri"/>
              </a:rPr>
              <a:t>2008;26:778-785</a:t>
            </a:r>
            <a:endParaRPr lang="en-US" sz="1000" dirty="0">
              <a:solidFill>
                <a:prstClr val="black"/>
              </a:solidFill>
              <a:latin typeface="Calibri"/>
            </a:endParaRPr>
          </a:p>
        </p:txBody>
      </p:sp>
      <p:sp>
        <p:nvSpPr>
          <p:cNvPr id="3" name="TextBox 2"/>
          <p:cNvSpPr txBox="1"/>
          <p:nvPr/>
        </p:nvSpPr>
        <p:spPr>
          <a:xfrm>
            <a:off x="1066800" y="2895600"/>
            <a:ext cx="1428596" cy="369332"/>
          </a:xfrm>
          <a:prstGeom prst="rect">
            <a:avLst/>
          </a:prstGeom>
          <a:noFill/>
        </p:spPr>
        <p:txBody>
          <a:bodyPr wrap="none" rtlCol="0">
            <a:spAutoFit/>
          </a:bodyPr>
          <a:lstStyle/>
          <a:p>
            <a:pPr defTabSz="914400"/>
            <a:r>
              <a:rPr lang="en-US" dirty="0">
                <a:solidFill>
                  <a:prstClr val="black"/>
                </a:solidFill>
                <a:latin typeface="Calibri"/>
              </a:rPr>
              <a:t>~</a:t>
            </a:r>
            <a:r>
              <a:rPr lang="en-US" dirty="0" smtClean="0">
                <a:solidFill>
                  <a:prstClr val="black"/>
                </a:solidFill>
                <a:latin typeface="Calibri"/>
              </a:rPr>
              <a:t>1500pts, AC </a:t>
            </a:r>
            <a:endParaRPr lang="en-US" dirty="0">
              <a:solidFill>
                <a:prstClr val="black"/>
              </a:solidFill>
              <a:latin typeface="Calibri"/>
            </a:endParaRPr>
          </a:p>
        </p:txBody>
      </p:sp>
      <p:sp>
        <p:nvSpPr>
          <p:cNvPr id="6" name="TextBox 5"/>
          <p:cNvSpPr txBox="1"/>
          <p:nvPr/>
        </p:nvSpPr>
        <p:spPr>
          <a:xfrm>
            <a:off x="914400" y="5105400"/>
            <a:ext cx="1685077" cy="369332"/>
          </a:xfrm>
          <a:prstGeom prst="rect">
            <a:avLst/>
          </a:prstGeom>
          <a:noFill/>
        </p:spPr>
        <p:txBody>
          <a:bodyPr wrap="none" rtlCol="0">
            <a:spAutoFit/>
          </a:bodyPr>
          <a:lstStyle/>
          <a:p>
            <a:pPr defTabSz="914400"/>
            <a:r>
              <a:rPr lang="en-US" dirty="0" smtClean="0">
                <a:solidFill>
                  <a:prstClr val="black"/>
                </a:solidFill>
                <a:latin typeface="Calibri"/>
              </a:rPr>
              <a:t>~2300 </a:t>
            </a:r>
            <a:r>
              <a:rPr lang="en-US" dirty="0" err="1" smtClean="0">
                <a:solidFill>
                  <a:prstClr val="black"/>
                </a:solidFill>
                <a:latin typeface="Calibri"/>
              </a:rPr>
              <a:t>pts</a:t>
            </a:r>
            <a:r>
              <a:rPr lang="en-US" dirty="0" smtClean="0">
                <a:solidFill>
                  <a:prstClr val="black"/>
                </a:solidFill>
                <a:latin typeface="Calibri"/>
              </a:rPr>
              <a:t>, AC/T </a:t>
            </a:r>
            <a:endParaRPr lang="en-US" dirty="0">
              <a:solidFill>
                <a:prstClr val="black"/>
              </a:solidFill>
              <a:latin typeface="Calibri"/>
            </a:endParaRPr>
          </a:p>
        </p:txBody>
      </p:sp>
    </p:spTree>
    <p:extLst>
      <p:ext uri="{BB962C8B-B14F-4D97-AF65-F5344CB8AC3E}">
        <p14:creationId xmlns:p14="http://schemas.microsoft.com/office/powerpoint/2010/main" val="27315919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p:cNvSpPr>
          <p:nvPr>
            <p:ph type="title"/>
          </p:nvPr>
        </p:nvSpPr>
        <p:spPr>
          <a:xfrm>
            <a:off x="198915" y="1175756"/>
            <a:ext cx="8721321" cy="471444"/>
          </a:xfrm>
          <a:noFill/>
        </p:spPr>
        <p:txBody>
          <a:bodyPr>
            <a:normAutofit/>
          </a:bodyPr>
          <a:lstStyle/>
          <a:p>
            <a:pPr algn="ctr" defTabSz="979488" eaLnBrk="1" hangingPunct="1">
              <a:tabLst>
                <a:tab pos="4457700" algn="l"/>
              </a:tabLst>
            </a:pPr>
            <a:r>
              <a:rPr lang="en-US" sz="2400" dirty="0" smtClean="0">
                <a:solidFill>
                  <a:schemeClr val="accent4">
                    <a:lumMod val="75000"/>
                  </a:schemeClr>
                </a:solidFill>
                <a:cs typeface="Arial" pitchFamily="34" charset="0"/>
              </a:rPr>
              <a:t>Molecular Portrait of Breast Cancers</a:t>
            </a:r>
          </a:p>
        </p:txBody>
      </p:sp>
      <p:grpSp>
        <p:nvGrpSpPr>
          <p:cNvPr id="2" name="Group 3"/>
          <p:cNvGrpSpPr>
            <a:grpSpLocks/>
          </p:cNvGrpSpPr>
          <p:nvPr/>
        </p:nvGrpSpPr>
        <p:grpSpPr bwMode="auto">
          <a:xfrm>
            <a:off x="1481086" y="1821816"/>
            <a:ext cx="6181828" cy="4404004"/>
            <a:chOff x="192" y="446"/>
            <a:chExt cx="5061" cy="3545"/>
          </a:xfrm>
        </p:grpSpPr>
        <p:pic>
          <p:nvPicPr>
            <p:cNvPr id="165894" name="Picture 4" descr="IntrinsicSingles"/>
            <p:cNvPicPr>
              <a:picLocks noChangeAspect="1" noChangeArrowheads="1"/>
            </p:cNvPicPr>
            <p:nvPr/>
          </p:nvPicPr>
          <p:blipFill>
            <a:blip r:embed="rId3" cstate="print">
              <a:lum bright="-12000"/>
            </a:blip>
            <a:srcRect l="3059" t="3166" r="4675" b="2362"/>
            <a:stretch>
              <a:fillRect/>
            </a:stretch>
          </p:blipFill>
          <p:spPr bwMode="auto">
            <a:xfrm>
              <a:off x="912" y="864"/>
              <a:ext cx="3968" cy="3127"/>
            </a:xfrm>
            <a:prstGeom prst="rect">
              <a:avLst/>
            </a:prstGeom>
            <a:noFill/>
            <a:ln w="38100">
              <a:solidFill>
                <a:srgbClr val="000000"/>
              </a:solidFill>
              <a:miter lim="800000"/>
              <a:headEnd/>
              <a:tailEnd/>
            </a:ln>
          </p:spPr>
        </p:pic>
        <p:sp>
          <p:nvSpPr>
            <p:cNvPr id="165895" name="AutoShape 5"/>
            <p:cNvSpPr>
              <a:spLocks noChangeArrowheads="1"/>
            </p:cNvSpPr>
            <p:nvPr/>
          </p:nvSpPr>
          <p:spPr bwMode="auto">
            <a:xfrm>
              <a:off x="1296" y="494"/>
              <a:ext cx="741" cy="240"/>
            </a:xfrm>
            <a:prstGeom prst="wedgeRoundRectCallout">
              <a:avLst>
                <a:gd name="adj1" fmla="val 25977"/>
                <a:gd name="adj2" fmla="val 140417"/>
                <a:gd name="adj3" fmla="val 16667"/>
              </a:avLst>
            </a:prstGeom>
            <a:solidFill>
              <a:srgbClr val="FF00FF"/>
            </a:solidFill>
            <a:ln w="9525">
              <a:solidFill>
                <a:schemeClr val="tx1"/>
              </a:solidFill>
              <a:miter lim="800000"/>
              <a:headEnd/>
              <a:tailEnd/>
            </a:ln>
          </p:spPr>
          <p:txBody>
            <a:bodyPr anchor="ctr" anchorCtr="0"/>
            <a:lstStyle/>
            <a:p>
              <a:pPr algn="ctr" eaLnBrk="0" hangingPunct="0"/>
              <a:r>
                <a:rPr lang="en-US" sz="1300" dirty="0" smtClean="0">
                  <a:solidFill>
                    <a:srgbClr val="FFFFFF"/>
                  </a:solidFill>
                </a:rPr>
                <a:t>HER-2</a:t>
              </a:r>
            </a:p>
          </p:txBody>
        </p:sp>
        <p:sp>
          <p:nvSpPr>
            <p:cNvPr id="165896" name="AutoShape 6"/>
            <p:cNvSpPr>
              <a:spLocks noChangeArrowheads="1"/>
            </p:cNvSpPr>
            <p:nvPr/>
          </p:nvSpPr>
          <p:spPr bwMode="auto">
            <a:xfrm>
              <a:off x="192" y="542"/>
              <a:ext cx="1019" cy="240"/>
            </a:xfrm>
            <a:prstGeom prst="wedgeRoundRectCallout">
              <a:avLst>
                <a:gd name="adj1" fmla="val 78852"/>
                <a:gd name="adj2" fmla="val 149583"/>
                <a:gd name="adj3" fmla="val 16667"/>
              </a:avLst>
            </a:prstGeom>
            <a:solidFill>
              <a:srgbClr val="FF0000"/>
            </a:solidFill>
            <a:ln w="9525">
              <a:solidFill>
                <a:schemeClr val="tx1"/>
              </a:solidFill>
              <a:miter lim="800000"/>
              <a:headEnd/>
              <a:tailEnd/>
            </a:ln>
          </p:spPr>
          <p:txBody>
            <a:bodyPr anchor="ctr" anchorCtr="0"/>
            <a:lstStyle/>
            <a:p>
              <a:pPr algn="ctr" eaLnBrk="0" hangingPunct="0"/>
              <a:r>
                <a:rPr lang="en-US" sz="1300" dirty="0" smtClean="0">
                  <a:solidFill>
                    <a:srgbClr val="FFFFFF"/>
                  </a:solidFill>
                </a:rPr>
                <a:t>Basal-like</a:t>
              </a:r>
            </a:p>
          </p:txBody>
        </p:sp>
        <p:sp>
          <p:nvSpPr>
            <p:cNvPr id="165897" name="AutoShape 7"/>
            <p:cNvSpPr>
              <a:spLocks noChangeArrowheads="1"/>
            </p:cNvSpPr>
            <p:nvPr/>
          </p:nvSpPr>
          <p:spPr bwMode="auto">
            <a:xfrm>
              <a:off x="4368" y="590"/>
              <a:ext cx="885" cy="240"/>
            </a:xfrm>
            <a:prstGeom prst="wedgeRoundRectCallout">
              <a:avLst>
                <a:gd name="adj1" fmla="val -183671"/>
                <a:gd name="adj2" fmla="val 121667"/>
                <a:gd name="adj3" fmla="val 16667"/>
              </a:avLst>
            </a:prstGeom>
            <a:solidFill>
              <a:srgbClr val="3333CC"/>
            </a:solidFill>
            <a:ln w="9525">
              <a:solidFill>
                <a:schemeClr val="tx1"/>
              </a:solidFill>
              <a:miter lim="800000"/>
              <a:headEnd/>
              <a:tailEnd/>
            </a:ln>
          </p:spPr>
          <p:txBody>
            <a:bodyPr anchor="ctr" anchorCtr="0"/>
            <a:lstStyle/>
            <a:p>
              <a:pPr algn="ctr" eaLnBrk="0" hangingPunct="0"/>
              <a:r>
                <a:rPr lang="en-US" sz="1300" dirty="0" smtClean="0">
                  <a:solidFill>
                    <a:srgbClr val="FFFFFF"/>
                  </a:solidFill>
                </a:rPr>
                <a:t>Luminal A</a:t>
              </a:r>
            </a:p>
          </p:txBody>
        </p:sp>
        <p:sp>
          <p:nvSpPr>
            <p:cNvPr id="165898" name="AutoShape 8"/>
            <p:cNvSpPr>
              <a:spLocks noChangeArrowheads="1"/>
            </p:cNvSpPr>
            <p:nvPr/>
          </p:nvSpPr>
          <p:spPr bwMode="auto">
            <a:xfrm>
              <a:off x="3312" y="446"/>
              <a:ext cx="885" cy="240"/>
            </a:xfrm>
            <a:prstGeom prst="wedgeRoundRectCallout">
              <a:avLst>
                <a:gd name="adj1" fmla="val -124690"/>
                <a:gd name="adj2" fmla="val 161667"/>
                <a:gd name="adj3" fmla="val 16667"/>
              </a:avLst>
            </a:prstGeom>
            <a:solidFill>
              <a:schemeClr val="hlink"/>
            </a:solidFill>
            <a:ln w="9525">
              <a:solidFill>
                <a:schemeClr val="tx1"/>
              </a:solidFill>
              <a:miter lim="800000"/>
              <a:headEnd/>
              <a:tailEnd/>
            </a:ln>
          </p:spPr>
          <p:txBody>
            <a:bodyPr anchor="ctr" anchorCtr="0"/>
            <a:lstStyle/>
            <a:p>
              <a:pPr algn="ctr" eaLnBrk="0" hangingPunct="0"/>
              <a:r>
                <a:rPr lang="en-US" sz="1300" dirty="0" smtClean="0">
                  <a:solidFill>
                    <a:srgbClr val="FFFFFF"/>
                  </a:solidFill>
                </a:rPr>
                <a:t>Luminal B</a:t>
              </a:r>
            </a:p>
          </p:txBody>
        </p:sp>
        <p:sp>
          <p:nvSpPr>
            <p:cNvPr id="165899" name="AutoShape 9"/>
            <p:cNvSpPr>
              <a:spLocks noChangeArrowheads="1"/>
            </p:cNvSpPr>
            <p:nvPr/>
          </p:nvSpPr>
          <p:spPr bwMode="auto">
            <a:xfrm>
              <a:off x="2256" y="446"/>
              <a:ext cx="837" cy="240"/>
            </a:xfrm>
            <a:prstGeom prst="wedgeRoundRectCallout">
              <a:avLst>
                <a:gd name="adj1" fmla="val -44028"/>
                <a:gd name="adj2" fmla="val 174167"/>
                <a:gd name="adj3" fmla="val 16667"/>
              </a:avLst>
            </a:prstGeom>
            <a:solidFill>
              <a:srgbClr val="00CC00"/>
            </a:solidFill>
            <a:ln w="9525">
              <a:solidFill>
                <a:schemeClr val="tx1"/>
              </a:solidFill>
              <a:miter lim="800000"/>
              <a:headEnd/>
              <a:tailEnd/>
            </a:ln>
          </p:spPr>
          <p:txBody>
            <a:bodyPr anchor="ctr" anchorCtr="0"/>
            <a:lstStyle/>
            <a:p>
              <a:pPr algn="ctr" eaLnBrk="0" hangingPunct="0"/>
              <a:r>
                <a:rPr lang="en-US" sz="1300" dirty="0" smtClean="0">
                  <a:solidFill>
                    <a:srgbClr val="FFFFFF"/>
                  </a:solidFill>
                </a:rPr>
                <a:t>“Normal”</a:t>
              </a:r>
            </a:p>
          </p:txBody>
        </p:sp>
      </p:grpSp>
      <p:sp>
        <p:nvSpPr>
          <p:cNvPr id="165893" name="Text Box 10"/>
          <p:cNvSpPr txBox="1">
            <a:spLocks noChangeArrowheads="1"/>
          </p:cNvSpPr>
          <p:nvPr/>
        </p:nvSpPr>
        <p:spPr bwMode="auto">
          <a:xfrm>
            <a:off x="-685800" y="6410277"/>
            <a:ext cx="5986463" cy="246221"/>
          </a:xfrm>
          <a:prstGeom prst="rect">
            <a:avLst/>
          </a:prstGeom>
          <a:noFill/>
          <a:ln w="9525">
            <a:noFill/>
            <a:miter lim="800000"/>
            <a:headEnd/>
            <a:tailEnd/>
          </a:ln>
        </p:spPr>
        <p:txBody>
          <a:bodyPr>
            <a:spAutoFit/>
          </a:bodyPr>
          <a:lstStyle/>
          <a:p>
            <a:pPr algn="ctr" eaLnBrk="0" hangingPunct="0"/>
            <a:r>
              <a:rPr lang="en-US" sz="1000" dirty="0" smtClean="0"/>
              <a:t>Sorlie T, </a:t>
            </a:r>
            <a:r>
              <a:rPr lang="pl-PL" sz="1000" dirty="0" smtClean="0"/>
              <a:t>Proc Natl Acad Sci USA</a:t>
            </a:r>
            <a:r>
              <a:rPr lang="en-US" sz="1000" dirty="0" smtClean="0"/>
              <a:t> 2001;98:10869</a:t>
            </a:r>
          </a:p>
        </p:txBody>
      </p:sp>
    </p:spTree>
    <p:extLst>
      <p:ext uri="{BB962C8B-B14F-4D97-AF65-F5344CB8AC3E}">
        <p14:creationId xmlns:p14="http://schemas.microsoft.com/office/powerpoint/2010/main" val="131440070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7"/>
          <p:cNvSpPr>
            <a:spLocks noGrp="1" noChangeArrowheads="1"/>
          </p:cNvSpPr>
          <p:nvPr>
            <p:ph type="title"/>
          </p:nvPr>
        </p:nvSpPr>
        <p:spPr>
          <a:xfrm>
            <a:off x="198915" y="1355240"/>
            <a:ext cx="8721321" cy="471443"/>
          </a:xfrm>
        </p:spPr>
        <p:txBody>
          <a:bodyPr>
            <a:normAutofit/>
          </a:bodyPr>
          <a:lstStyle/>
          <a:p>
            <a:pPr algn="ctr" eaLnBrk="1" hangingPunct="1"/>
            <a:r>
              <a:rPr lang="en-US" sz="2400" dirty="0" smtClean="0">
                <a:solidFill>
                  <a:srgbClr val="165999"/>
                </a:solidFill>
                <a:cs typeface="Arial" pitchFamily="34" charset="0"/>
              </a:rPr>
              <a:t>DFS and OS by Subtype</a:t>
            </a:r>
          </a:p>
        </p:txBody>
      </p:sp>
      <p:graphicFrame>
        <p:nvGraphicFramePr>
          <p:cNvPr id="2050" name="Object 6"/>
          <p:cNvGraphicFramePr>
            <a:graphicFrameLocks noGrp="1" noChangeAspect="1"/>
          </p:cNvGraphicFramePr>
          <p:nvPr>
            <p:ph idx="1"/>
            <p:extLst>
              <p:ext uri="{D42A27DB-BD31-4B8C-83A1-F6EECF244321}">
                <p14:modId xmlns:p14="http://schemas.microsoft.com/office/powerpoint/2010/main" val="2757295313"/>
              </p:ext>
            </p:extLst>
          </p:nvPr>
        </p:nvGraphicFramePr>
        <p:xfrm>
          <a:off x="1944688" y="2705100"/>
          <a:ext cx="5229225" cy="2152650"/>
        </p:xfrm>
        <a:graphic>
          <a:graphicData uri="http://schemas.openxmlformats.org/presentationml/2006/ole">
            <mc:AlternateContent xmlns:mc="http://schemas.openxmlformats.org/markup-compatibility/2006">
              <mc:Choice xmlns:v="urn:schemas-microsoft-com:vml" Requires="v">
                <p:oleObj spid="_x0000_s1212" name="Photo Editor Photo" r:id="rId4" imgW="5229955" imgH="2152951" progId="">
                  <p:embed/>
                </p:oleObj>
              </mc:Choice>
              <mc:Fallback>
                <p:oleObj name="Photo Editor Photo" r:id="rId4" imgW="5229955" imgH="2152951"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44688" y="2705100"/>
                        <a:ext cx="5229225" cy="2152650"/>
                      </a:xfrm>
                      <a:prstGeom prst="rect">
                        <a:avLst/>
                      </a:prstGeom>
                      <a:noFill/>
                      <a:ln>
                        <a:noFill/>
                      </a:ln>
                      <a:effectLst/>
                    </p:spPr>
                  </p:pic>
                </p:oleObj>
              </mc:Fallback>
            </mc:AlternateContent>
          </a:graphicData>
        </a:graphic>
      </p:graphicFrame>
      <p:sp>
        <p:nvSpPr>
          <p:cNvPr id="2052" name="Text Box 10"/>
          <p:cNvSpPr txBox="1">
            <a:spLocks noChangeArrowheads="1"/>
          </p:cNvSpPr>
          <p:nvPr/>
        </p:nvSpPr>
        <p:spPr bwMode="auto">
          <a:xfrm>
            <a:off x="0" y="6400800"/>
            <a:ext cx="4189322" cy="246221"/>
          </a:xfrm>
          <a:prstGeom prst="rect">
            <a:avLst/>
          </a:prstGeom>
          <a:noFill/>
          <a:ln w="9525">
            <a:noFill/>
            <a:miter lim="800000"/>
            <a:headEnd/>
            <a:tailEnd/>
          </a:ln>
        </p:spPr>
        <p:txBody>
          <a:bodyPr wrap="square">
            <a:spAutoFit/>
          </a:bodyPr>
          <a:lstStyle/>
          <a:p>
            <a:pPr algn="ctr" eaLnBrk="0" hangingPunct="0"/>
            <a:r>
              <a:rPr lang="en-US" sz="1000" dirty="0">
                <a:solidFill>
                  <a:srgbClr val="336666"/>
                </a:solidFill>
              </a:rPr>
              <a:t>Sorlie T, </a:t>
            </a:r>
            <a:r>
              <a:rPr lang="pl-PL" sz="1000" dirty="0">
                <a:solidFill>
                  <a:srgbClr val="336666"/>
                </a:solidFill>
              </a:rPr>
              <a:t>Proc Natl Acad Sci USA</a:t>
            </a:r>
            <a:r>
              <a:rPr lang="en-US" sz="1000" dirty="0">
                <a:solidFill>
                  <a:srgbClr val="336666"/>
                </a:solidFill>
              </a:rPr>
              <a:t> 2001;98:10869</a:t>
            </a:r>
          </a:p>
        </p:txBody>
      </p:sp>
    </p:spTree>
    <p:extLst>
      <p:ext uri="{BB962C8B-B14F-4D97-AF65-F5344CB8AC3E}">
        <p14:creationId xmlns:p14="http://schemas.microsoft.com/office/powerpoint/2010/main" val="245034859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915" y="1194049"/>
            <a:ext cx="8721321" cy="835190"/>
          </a:xfrm>
        </p:spPr>
        <p:txBody>
          <a:bodyPr>
            <a:normAutofit/>
          </a:bodyPr>
          <a:lstStyle/>
          <a:p>
            <a:pPr algn="ctr"/>
            <a:r>
              <a:rPr lang="en-US" sz="2400" dirty="0" err="1" smtClean="0">
                <a:solidFill>
                  <a:srgbClr val="165999"/>
                </a:solidFill>
              </a:rPr>
              <a:t>pCR</a:t>
            </a:r>
            <a:r>
              <a:rPr lang="en-US" sz="2400" dirty="0" smtClean="0">
                <a:solidFill>
                  <a:srgbClr val="165999"/>
                </a:solidFill>
              </a:rPr>
              <a:t> and LRR by subtype</a:t>
            </a:r>
            <a:br>
              <a:rPr lang="en-US" sz="2400" dirty="0" smtClean="0">
                <a:solidFill>
                  <a:srgbClr val="165999"/>
                </a:solidFill>
              </a:rPr>
            </a:br>
            <a:r>
              <a:rPr lang="en-US" sz="2400" dirty="0" smtClean="0">
                <a:solidFill>
                  <a:srgbClr val="165999"/>
                </a:solidFill>
              </a:rPr>
              <a:t>NAC and BCT</a:t>
            </a:r>
            <a:endParaRPr lang="en-US" sz="2400" dirty="0">
              <a:solidFill>
                <a:srgbClr val="165999"/>
              </a:solidFill>
            </a:endParaRPr>
          </a:p>
        </p:txBody>
      </p:sp>
      <p:pic>
        <p:nvPicPr>
          <p:cNvPr id="5" name="Picture 4"/>
          <p:cNvPicPr>
            <a:picLocks noChangeAspect="1"/>
          </p:cNvPicPr>
          <p:nvPr/>
        </p:nvPicPr>
        <p:blipFill>
          <a:blip r:embed="rId3"/>
          <a:stretch>
            <a:fillRect/>
          </a:stretch>
        </p:blipFill>
        <p:spPr>
          <a:xfrm>
            <a:off x="398284" y="6440805"/>
            <a:ext cx="3581400" cy="241300"/>
          </a:xfrm>
          <a:prstGeom prst="rect">
            <a:avLst/>
          </a:prstGeom>
        </p:spPr>
      </p:pic>
      <p:sp>
        <p:nvSpPr>
          <p:cNvPr id="6" name="TextBox 5"/>
          <p:cNvSpPr txBox="1"/>
          <p:nvPr/>
        </p:nvSpPr>
        <p:spPr>
          <a:xfrm>
            <a:off x="1053242" y="2409695"/>
            <a:ext cx="4660250" cy="307777"/>
          </a:xfrm>
          <a:prstGeom prst="rect">
            <a:avLst/>
          </a:prstGeom>
          <a:noFill/>
        </p:spPr>
        <p:txBody>
          <a:bodyPr wrap="none" rtlCol="0">
            <a:spAutoFit/>
          </a:bodyPr>
          <a:lstStyle/>
          <a:p>
            <a:pPr marL="342900" indent="-342900">
              <a:buFont typeface="Arial"/>
              <a:buChar char="•"/>
            </a:pPr>
            <a:r>
              <a:rPr lang="en-US" sz="1400" dirty="0" smtClean="0"/>
              <a:t>Single institution series 751 </a:t>
            </a:r>
            <a:r>
              <a:rPr lang="en-US" sz="1400" dirty="0" err="1" smtClean="0"/>
              <a:t>pts</a:t>
            </a:r>
            <a:r>
              <a:rPr lang="en-US" sz="1400" dirty="0" smtClean="0"/>
              <a:t>, 2005-2012 MDACC</a:t>
            </a:r>
            <a:endParaRPr lang="en-US" sz="1400" dirty="0"/>
          </a:p>
        </p:txBody>
      </p:sp>
      <p:sp>
        <p:nvSpPr>
          <p:cNvPr id="7" name="Rectangle 6"/>
          <p:cNvSpPr/>
          <p:nvPr/>
        </p:nvSpPr>
        <p:spPr>
          <a:xfrm>
            <a:off x="5799667" y="6057900"/>
            <a:ext cx="2688166" cy="221714"/>
          </a:xfrm>
          <a:prstGeom prst="rect">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p:nvSpPr>
        <p:spPr>
          <a:xfrm>
            <a:off x="5799667" y="5291667"/>
            <a:ext cx="2688166" cy="45719"/>
          </a:xfrm>
          <a:prstGeom prst="rect">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5799667" y="5291667"/>
            <a:ext cx="45719" cy="811952"/>
          </a:xfrm>
          <a:prstGeom prst="rect">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flipH="1">
            <a:off x="8410222" y="5291667"/>
            <a:ext cx="198967" cy="811952"/>
          </a:xfrm>
          <a:prstGeom prst="rect">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3" name="Group 12"/>
          <p:cNvGrpSpPr/>
          <p:nvPr/>
        </p:nvGrpSpPr>
        <p:grpSpPr>
          <a:xfrm>
            <a:off x="973726" y="2655917"/>
            <a:ext cx="7196548" cy="3547878"/>
            <a:chOff x="300632" y="2061326"/>
            <a:chExt cx="8556413" cy="4218288"/>
          </a:xfrm>
        </p:grpSpPr>
        <p:pic>
          <p:nvPicPr>
            <p:cNvPr id="4" name="Picture 3"/>
            <p:cNvPicPr>
              <a:picLocks noChangeAspect="1"/>
            </p:cNvPicPr>
            <p:nvPr/>
          </p:nvPicPr>
          <p:blipFill>
            <a:blip r:embed="rId4"/>
            <a:stretch>
              <a:fillRect/>
            </a:stretch>
          </p:blipFill>
          <p:spPr>
            <a:xfrm>
              <a:off x="300632" y="2061326"/>
              <a:ext cx="8556413" cy="4218288"/>
            </a:xfrm>
            <a:prstGeom prst="rect">
              <a:avLst/>
            </a:prstGeom>
          </p:spPr>
        </p:pic>
        <p:sp>
          <p:nvSpPr>
            <p:cNvPr id="12" name="Rectangle 11"/>
            <p:cNvSpPr/>
            <p:nvPr/>
          </p:nvSpPr>
          <p:spPr>
            <a:xfrm>
              <a:off x="2310490" y="3120804"/>
              <a:ext cx="6376310" cy="607949"/>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5279500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915" y="1156131"/>
            <a:ext cx="8721321" cy="759264"/>
          </a:xfrm>
        </p:spPr>
        <p:txBody>
          <a:bodyPr>
            <a:noAutofit/>
          </a:bodyPr>
          <a:lstStyle/>
          <a:p>
            <a:pPr algn="ctr"/>
            <a:r>
              <a:rPr lang="en-US" sz="2400" dirty="0" smtClean="0">
                <a:solidFill>
                  <a:srgbClr val="165999"/>
                </a:solidFill>
              </a:rPr>
              <a:t>MSKCC </a:t>
            </a:r>
            <a:r>
              <a:rPr lang="en-US" sz="2400" dirty="0" err="1" smtClean="0">
                <a:solidFill>
                  <a:srgbClr val="165999"/>
                </a:solidFill>
              </a:rPr>
              <a:t>Neoadjuvant</a:t>
            </a:r>
            <a:r>
              <a:rPr lang="en-US" sz="2400" dirty="0" smtClean="0">
                <a:solidFill>
                  <a:srgbClr val="165999"/>
                </a:solidFill>
              </a:rPr>
              <a:t> Therapy</a:t>
            </a:r>
            <a:br>
              <a:rPr lang="en-US" sz="2400" dirty="0" smtClean="0">
                <a:solidFill>
                  <a:srgbClr val="165999"/>
                </a:solidFill>
              </a:rPr>
            </a:br>
            <a:r>
              <a:rPr lang="en-US" sz="2400" dirty="0" smtClean="0">
                <a:solidFill>
                  <a:srgbClr val="165999"/>
                </a:solidFill>
              </a:rPr>
              <a:t>nodal </a:t>
            </a:r>
            <a:r>
              <a:rPr lang="en-US" sz="2400" dirty="0" err="1" smtClean="0">
                <a:solidFill>
                  <a:srgbClr val="165999"/>
                </a:solidFill>
              </a:rPr>
              <a:t>pCR</a:t>
            </a:r>
            <a:r>
              <a:rPr lang="en-US" sz="2400" dirty="0" smtClean="0">
                <a:solidFill>
                  <a:srgbClr val="165999"/>
                </a:solidFill>
              </a:rPr>
              <a:t> by subtype</a:t>
            </a:r>
            <a:endParaRPr lang="en-US" sz="2400" dirty="0">
              <a:solidFill>
                <a:srgbClr val="165999"/>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10699600"/>
              </p:ext>
            </p:extLst>
          </p:nvPr>
        </p:nvGraphicFramePr>
        <p:xfrm>
          <a:off x="198438" y="2741483"/>
          <a:ext cx="8722471" cy="2864745"/>
        </p:xfrm>
        <a:graphic>
          <a:graphicData uri="http://schemas.openxmlformats.org/drawingml/2006/table">
            <a:tbl>
              <a:tblPr firstRow="1" bandRow="1">
                <a:tableStyleId>{5C22544A-7EE6-4342-B048-85BDC9FD1C3A}</a:tableStyleId>
              </a:tblPr>
              <a:tblGrid>
                <a:gridCol w="1543206"/>
                <a:gridCol w="1533622"/>
                <a:gridCol w="1629280"/>
                <a:gridCol w="381469"/>
                <a:gridCol w="1795887"/>
                <a:gridCol w="1839007"/>
              </a:tblGrid>
              <a:tr h="531060">
                <a:tc>
                  <a:txBody>
                    <a:bodyPr/>
                    <a:lstStyle/>
                    <a:p>
                      <a:pPr algn="ctr"/>
                      <a:endParaRPr lang="en-US" sz="1200" dirty="0"/>
                    </a:p>
                  </a:txBody>
                  <a:tcPr marL="95345" marR="95345"/>
                </a:tc>
                <a:tc>
                  <a:txBody>
                    <a:bodyPr/>
                    <a:lstStyle/>
                    <a:p>
                      <a:pPr algn="ctr"/>
                      <a:r>
                        <a:rPr lang="en-US" sz="1200" dirty="0" smtClean="0"/>
                        <a:t>N = 245</a:t>
                      </a:r>
                    </a:p>
                    <a:p>
                      <a:pPr algn="ctr"/>
                      <a:r>
                        <a:rPr lang="en-US" sz="1200" dirty="0" smtClean="0"/>
                        <a:t>cN0 and N1</a:t>
                      </a:r>
                      <a:endParaRPr lang="en-US" sz="1200" dirty="0"/>
                    </a:p>
                  </a:txBody>
                  <a:tcPr marL="95345" marR="95345" anchor="b"/>
                </a:tc>
                <a:tc>
                  <a:txBody>
                    <a:bodyPr/>
                    <a:lstStyle/>
                    <a:p>
                      <a:pPr algn="ctr"/>
                      <a:r>
                        <a:rPr lang="en-US" sz="1200" dirty="0" smtClean="0"/>
                        <a:t>% </a:t>
                      </a:r>
                      <a:r>
                        <a:rPr lang="en-US" sz="1200" dirty="0" err="1" smtClean="0"/>
                        <a:t>pCR</a:t>
                      </a:r>
                      <a:r>
                        <a:rPr lang="en-US" sz="1200" dirty="0" smtClean="0"/>
                        <a:t> </a:t>
                      </a:r>
                    </a:p>
                    <a:p>
                      <a:pPr algn="ctr"/>
                      <a:r>
                        <a:rPr lang="en-US" sz="1200" dirty="0" smtClean="0"/>
                        <a:t>breast and axilla*</a:t>
                      </a:r>
                      <a:endParaRPr lang="en-US" sz="1200" dirty="0"/>
                    </a:p>
                  </a:txBody>
                  <a:tcPr marL="95345" marR="95345" anchor="b"/>
                </a:tc>
                <a:tc>
                  <a:txBody>
                    <a:bodyPr/>
                    <a:lstStyle/>
                    <a:p>
                      <a:pPr algn="ctr"/>
                      <a:endParaRPr lang="en-US" sz="1200" dirty="0"/>
                    </a:p>
                  </a:txBody>
                  <a:tcPr marL="95345" marR="95345" anchor="b"/>
                </a:tc>
                <a:tc>
                  <a:txBody>
                    <a:bodyPr/>
                    <a:lstStyle/>
                    <a:p>
                      <a:pPr algn="ctr"/>
                      <a:r>
                        <a:rPr lang="en-US" sz="1200" dirty="0" smtClean="0"/>
                        <a:t>N =133</a:t>
                      </a:r>
                    </a:p>
                    <a:p>
                      <a:pPr algn="ctr"/>
                      <a:r>
                        <a:rPr lang="en-US" sz="1200" dirty="0" smtClean="0"/>
                        <a:t>cN1</a:t>
                      </a:r>
                      <a:endParaRPr lang="en-US" sz="1200" dirty="0"/>
                    </a:p>
                  </a:txBody>
                  <a:tcPr marL="95345" marR="95345" anchor="b"/>
                </a:tc>
                <a:tc>
                  <a:txBody>
                    <a:bodyPr/>
                    <a:lstStyle/>
                    <a:p>
                      <a:pPr algn="ctr"/>
                      <a:r>
                        <a:rPr lang="en-US" sz="1200" dirty="0" smtClean="0"/>
                        <a:t>% </a:t>
                      </a:r>
                      <a:r>
                        <a:rPr lang="en-US" sz="1200" dirty="0" err="1" smtClean="0"/>
                        <a:t>pCR</a:t>
                      </a:r>
                      <a:r>
                        <a:rPr lang="en-US" sz="1200" dirty="0" smtClean="0"/>
                        <a:t> </a:t>
                      </a:r>
                    </a:p>
                    <a:p>
                      <a:pPr algn="ctr"/>
                      <a:r>
                        <a:rPr lang="en-US" sz="1200" dirty="0" smtClean="0"/>
                        <a:t>axilla</a:t>
                      </a:r>
                      <a:endParaRPr lang="en-US" sz="1200" dirty="0"/>
                    </a:p>
                  </a:txBody>
                  <a:tcPr marL="95345" marR="95345" anchor="b"/>
                </a:tc>
              </a:tr>
              <a:tr h="466737">
                <a:tc>
                  <a:txBody>
                    <a:bodyPr/>
                    <a:lstStyle/>
                    <a:p>
                      <a:pPr algn="ctr"/>
                      <a:r>
                        <a:rPr lang="en-US" sz="1400" dirty="0" smtClean="0"/>
                        <a:t>ALL</a:t>
                      </a:r>
                      <a:endParaRPr lang="en-US" sz="1400" dirty="0"/>
                    </a:p>
                  </a:txBody>
                  <a:tcPr marL="95345" marR="95345" anchor="ctr"/>
                </a:tc>
                <a:tc>
                  <a:txBody>
                    <a:bodyPr/>
                    <a:lstStyle/>
                    <a:p>
                      <a:pPr algn="ctr"/>
                      <a:r>
                        <a:rPr lang="en-US" sz="1400" dirty="0" smtClean="0"/>
                        <a:t>74 </a:t>
                      </a:r>
                      <a:r>
                        <a:rPr lang="en-US" sz="1400" dirty="0" err="1" smtClean="0"/>
                        <a:t>pts</a:t>
                      </a:r>
                      <a:r>
                        <a:rPr lang="en-US" sz="1400" dirty="0" smtClean="0"/>
                        <a:t> </a:t>
                      </a:r>
                      <a:endParaRPr lang="en-US" sz="1400" dirty="0"/>
                    </a:p>
                  </a:txBody>
                  <a:tcPr marL="95345" marR="95345" anchor="ctr"/>
                </a:tc>
                <a:tc>
                  <a:txBody>
                    <a:bodyPr/>
                    <a:lstStyle/>
                    <a:p>
                      <a:pPr algn="ctr"/>
                      <a:r>
                        <a:rPr lang="en-US" sz="1400" dirty="0" smtClean="0"/>
                        <a:t>30%</a:t>
                      </a:r>
                      <a:endParaRPr lang="en-US" sz="1400" dirty="0"/>
                    </a:p>
                  </a:txBody>
                  <a:tcPr marL="95345" marR="95345" anchor="ctr"/>
                </a:tc>
                <a:tc>
                  <a:txBody>
                    <a:bodyPr/>
                    <a:lstStyle/>
                    <a:p>
                      <a:pPr algn="ctr"/>
                      <a:endParaRPr lang="en-US" sz="1400" dirty="0"/>
                    </a:p>
                  </a:txBody>
                  <a:tcPr marL="95345" marR="95345" anchor="ctr">
                    <a:solidFill>
                      <a:schemeClr val="accent1"/>
                    </a:solidFill>
                  </a:tcPr>
                </a:tc>
                <a:tc>
                  <a:txBody>
                    <a:bodyPr/>
                    <a:lstStyle/>
                    <a:p>
                      <a:pPr algn="ctr"/>
                      <a:r>
                        <a:rPr lang="en-US" sz="1400" dirty="0" smtClean="0"/>
                        <a:t>65</a:t>
                      </a:r>
                      <a:r>
                        <a:rPr lang="en-US" sz="1400" baseline="0" dirty="0" smtClean="0"/>
                        <a:t> </a:t>
                      </a:r>
                      <a:r>
                        <a:rPr lang="en-US" sz="1400" baseline="0" dirty="0" err="1" smtClean="0"/>
                        <a:t>pts</a:t>
                      </a:r>
                      <a:endParaRPr lang="en-US" sz="1400" dirty="0"/>
                    </a:p>
                  </a:txBody>
                  <a:tcPr marL="95345" marR="95345" anchor="ctr"/>
                </a:tc>
                <a:tc>
                  <a:txBody>
                    <a:bodyPr/>
                    <a:lstStyle/>
                    <a:p>
                      <a:pPr algn="ctr"/>
                      <a:r>
                        <a:rPr lang="en-US" sz="1400" dirty="0" smtClean="0"/>
                        <a:t>49%</a:t>
                      </a:r>
                      <a:endParaRPr lang="en-US" sz="1400" dirty="0"/>
                    </a:p>
                  </a:txBody>
                  <a:tcPr marL="95345" marR="95345" anchor="ctr"/>
                </a:tc>
              </a:tr>
              <a:tr h="466737">
                <a:tc>
                  <a:txBody>
                    <a:bodyPr/>
                    <a:lstStyle/>
                    <a:p>
                      <a:pPr algn="ctr"/>
                      <a:r>
                        <a:rPr lang="en-US" sz="1400" dirty="0" smtClean="0"/>
                        <a:t>ER+/HER 2-</a:t>
                      </a:r>
                      <a:endParaRPr lang="en-US" sz="1400" dirty="0"/>
                    </a:p>
                  </a:txBody>
                  <a:tcPr marL="95345" marR="95345" anchor="ctr"/>
                </a:tc>
                <a:tc>
                  <a:txBody>
                    <a:bodyPr/>
                    <a:lstStyle/>
                    <a:p>
                      <a:pPr algn="ctr"/>
                      <a:r>
                        <a:rPr lang="en-US" sz="1400" baseline="0" dirty="0" smtClean="0"/>
                        <a:t>7 </a:t>
                      </a:r>
                      <a:endParaRPr lang="en-US" sz="1400" dirty="0"/>
                    </a:p>
                  </a:txBody>
                  <a:tcPr marL="95345" marR="95345" anchor="ctr"/>
                </a:tc>
                <a:tc>
                  <a:txBody>
                    <a:bodyPr/>
                    <a:lstStyle/>
                    <a:p>
                      <a:pPr algn="ctr"/>
                      <a:r>
                        <a:rPr lang="en-US" sz="1400" dirty="0" smtClean="0"/>
                        <a:t>9%</a:t>
                      </a:r>
                      <a:endParaRPr lang="en-US" sz="1400" dirty="0"/>
                    </a:p>
                  </a:txBody>
                  <a:tcPr marL="95345" marR="95345" anchor="ctr"/>
                </a:tc>
                <a:tc>
                  <a:txBody>
                    <a:bodyPr/>
                    <a:lstStyle/>
                    <a:p>
                      <a:pPr algn="ctr"/>
                      <a:endParaRPr lang="en-US" sz="1400" dirty="0"/>
                    </a:p>
                  </a:txBody>
                  <a:tcPr marL="95345" marR="95345" anchor="ctr">
                    <a:solidFill>
                      <a:schemeClr val="accent1"/>
                    </a:solidFill>
                  </a:tcPr>
                </a:tc>
                <a:tc>
                  <a:txBody>
                    <a:bodyPr/>
                    <a:lstStyle/>
                    <a:p>
                      <a:pPr algn="ctr"/>
                      <a:r>
                        <a:rPr lang="en-US" sz="1400" dirty="0" smtClean="0"/>
                        <a:t>12 </a:t>
                      </a:r>
                      <a:endParaRPr lang="en-US" sz="1400" dirty="0"/>
                    </a:p>
                  </a:txBody>
                  <a:tcPr marL="95345" marR="95345" anchor="ctr"/>
                </a:tc>
                <a:tc>
                  <a:txBody>
                    <a:bodyPr/>
                    <a:lstStyle/>
                    <a:p>
                      <a:pPr algn="ctr"/>
                      <a:r>
                        <a:rPr lang="en-US" sz="1400" dirty="0" smtClean="0"/>
                        <a:t>23%</a:t>
                      </a:r>
                      <a:endParaRPr lang="en-US" sz="1400" dirty="0"/>
                    </a:p>
                  </a:txBody>
                  <a:tcPr marL="95345" marR="95345" anchor="ctr"/>
                </a:tc>
              </a:tr>
              <a:tr h="466737">
                <a:tc>
                  <a:txBody>
                    <a:bodyPr/>
                    <a:lstStyle/>
                    <a:p>
                      <a:pPr algn="ctr"/>
                      <a:r>
                        <a:rPr lang="en-US" sz="1400" dirty="0" smtClean="0"/>
                        <a:t>ER+/HER2+</a:t>
                      </a:r>
                      <a:endParaRPr lang="en-US" sz="1400" dirty="0"/>
                    </a:p>
                  </a:txBody>
                  <a:tcPr marL="95345" marR="95345" anchor="ctr"/>
                </a:tc>
                <a:tc>
                  <a:txBody>
                    <a:bodyPr/>
                    <a:lstStyle/>
                    <a:p>
                      <a:pPr algn="ctr"/>
                      <a:r>
                        <a:rPr lang="en-US" sz="1400" dirty="0" smtClean="0"/>
                        <a:t>33</a:t>
                      </a:r>
                      <a:r>
                        <a:rPr lang="en-US" sz="1400" baseline="0" dirty="0" smtClean="0"/>
                        <a:t> </a:t>
                      </a:r>
                      <a:endParaRPr lang="en-US" sz="1400" dirty="0"/>
                    </a:p>
                  </a:txBody>
                  <a:tcPr marL="95345" marR="95345" anchor="ctr"/>
                </a:tc>
                <a:tc>
                  <a:txBody>
                    <a:bodyPr/>
                    <a:lstStyle/>
                    <a:p>
                      <a:pPr algn="ctr"/>
                      <a:r>
                        <a:rPr lang="en-US" sz="1400" dirty="0" smtClean="0"/>
                        <a:t>50%</a:t>
                      </a:r>
                      <a:endParaRPr lang="en-US" sz="1400" dirty="0"/>
                    </a:p>
                  </a:txBody>
                  <a:tcPr marL="95345" marR="95345" anchor="ctr"/>
                </a:tc>
                <a:tc>
                  <a:txBody>
                    <a:bodyPr/>
                    <a:lstStyle/>
                    <a:p>
                      <a:pPr algn="ctr"/>
                      <a:endParaRPr lang="en-US" sz="1400" dirty="0"/>
                    </a:p>
                  </a:txBody>
                  <a:tcPr marL="95345" marR="95345" anchor="ctr">
                    <a:solidFill>
                      <a:schemeClr val="accent1"/>
                    </a:solidFill>
                  </a:tcPr>
                </a:tc>
                <a:tc>
                  <a:txBody>
                    <a:bodyPr/>
                    <a:lstStyle/>
                    <a:p>
                      <a:pPr algn="ctr"/>
                      <a:r>
                        <a:rPr lang="en-US" sz="1400" dirty="0" smtClean="0"/>
                        <a:t>20</a:t>
                      </a:r>
                      <a:r>
                        <a:rPr lang="en-US" sz="1400" baseline="0" dirty="0" smtClean="0"/>
                        <a:t> </a:t>
                      </a:r>
                      <a:endParaRPr lang="en-US" sz="1400" dirty="0"/>
                    </a:p>
                  </a:txBody>
                  <a:tcPr marL="95345" marR="95345" anchor="ctr"/>
                </a:tc>
                <a:tc>
                  <a:txBody>
                    <a:bodyPr/>
                    <a:lstStyle/>
                    <a:p>
                      <a:pPr algn="ctr"/>
                      <a:r>
                        <a:rPr lang="en-US" sz="1400" dirty="0" smtClean="0"/>
                        <a:t>74%</a:t>
                      </a:r>
                      <a:endParaRPr lang="en-US" sz="1400" dirty="0"/>
                    </a:p>
                  </a:txBody>
                  <a:tcPr marL="95345" marR="95345" anchor="ctr"/>
                </a:tc>
              </a:tr>
              <a:tr h="466737">
                <a:tc>
                  <a:txBody>
                    <a:bodyPr/>
                    <a:lstStyle/>
                    <a:p>
                      <a:pPr algn="ctr"/>
                      <a:r>
                        <a:rPr lang="en-US" sz="1400" dirty="0" smtClean="0"/>
                        <a:t>ER-/HER2+</a:t>
                      </a:r>
                      <a:endParaRPr lang="en-US" sz="1400" dirty="0"/>
                    </a:p>
                  </a:txBody>
                  <a:tcPr marL="95345" marR="95345" anchor="ctr"/>
                </a:tc>
                <a:tc>
                  <a:txBody>
                    <a:bodyPr/>
                    <a:lstStyle/>
                    <a:p>
                      <a:pPr algn="ctr"/>
                      <a:r>
                        <a:rPr lang="en-US" sz="1400" dirty="0" smtClean="0"/>
                        <a:t>17</a:t>
                      </a:r>
                      <a:r>
                        <a:rPr lang="en-US" sz="1400" baseline="0" dirty="0" smtClean="0"/>
                        <a:t> </a:t>
                      </a:r>
                      <a:endParaRPr lang="en-US" sz="1400" dirty="0"/>
                    </a:p>
                  </a:txBody>
                  <a:tcPr marL="95345" marR="95345" anchor="ctr"/>
                </a:tc>
                <a:tc>
                  <a:txBody>
                    <a:bodyPr/>
                    <a:lstStyle/>
                    <a:p>
                      <a:pPr algn="ctr"/>
                      <a:r>
                        <a:rPr lang="en-US" sz="1400" dirty="0" smtClean="0"/>
                        <a:t>63%</a:t>
                      </a:r>
                      <a:endParaRPr lang="en-US" sz="1400" dirty="0"/>
                    </a:p>
                  </a:txBody>
                  <a:tcPr marL="95345" marR="95345" anchor="ctr"/>
                </a:tc>
                <a:tc>
                  <a:txBody>
                    <a:bodyPr/>
                    <a:lstStyle/>
                    <a:p>
                      <a:pPr algn="ctr"/>
                      <a:endParaRPr lang="en-US" sz="1400" dirty="0"/>
                    </a:p>
                  </a:txBody>
                  <a:tcPr marL="95345" marR="95345" anchor="ctr">
                    <a:solidFill>
                      <a:schemeClr val="accent1"/>
                    </a:solidFill>
                  </a:tcPr>
                </a:tc>
                <a:tc>
                  <a:txBody>
                    <a:bodyPr/>
                    <a:lstStyle/>
                    <a:p>
                      <a:pPr algn="ctr"/>
                      <a:r>
                        <a:rPr lang="en-US" sz="1400" dirty="0" smtClean="0"/>
                        <a:t>16</a:t>
                      </a:r>
                      <a:r>
                        <a:rPr lang="en-US" sz="1400" baseline="0" dirty="0" smtClean="0"/>
                        <a:t> </a:t>
                      </a:r>
                      <a:endParaRPr lang="en-US" sz="1400" dirty="0"/>
                    </a:p>
                  </a:txBody>
                  <a:tcPr marL="95345" marR="95345" anchor="ctr"/>
                </a:tc>
                <a:tc>
                  <a:txBody>
                    <a:bodyPr/>
                    <a:lstStyle/>
                    <a:p>
                      <a:pPr algn="ctr"/>
                      <a:r>
                        <a:rPr lang="en-US" sz="1400" dirty="0" smtClean="0"/>
                        <a:t>89%</a:t>
                      </a:r>
                      <a:endParaRPr lang="en-US" sz="1400" dirty="0"/>
                    </a:p>
                  </a:txBody>
                  <a:tcPr marL="95345" marR="95345" anchor="ctr"/>
                </a:tc>
              </a:tr>
              <a:tr h="466737">
                <a:tc>
                  <a:txBody>
                    <a:bodyPr/>
                    <a:lstStyle/>
                    <a:p>
                      <a:pPr algn="ctr"/>
                      <a:r>
                        <a:rPr lang="en-US" sz="1400" dirty="0" smtClean="0"/>
                        <a:t>ER-/HER2-</a:t>
                      </a:r>
                      <a:endParaRPr lang="en-US" sz="1400" dirty="0"/>
                    </a:p>
                  </a:txBody>
                  <a:tcPr marL="95345" marR="95345" anchor="ctr"/>
                </a:tc>
                <a:tc>
                  <a:txBody>
                    <a:bodyPr/>
                    <a:lstStyle/>
                    <a:p>
                      <a:pPr algn="ctr"/>
                      <a:r>
                        <a:rPr lang="en-US" sz="1400" baseline="0" dirty="0" smtClean="0"/>
                        <a:t>17 </a:t>
                      </a:r>
                      <a:endParaRPr lang="en-US" sz="1400" dirty="0"/>
                    </a:p>
                  </a:txBody>
                  <a:tcPr marL="95345" marR="95345" anchor="ctr"/>
                </a:tc>
                <a:tc>
                  <a:txBody>
                    <a:bodyPr/>
                    <a:lstStyle/>
                    <a:p>
                      <a:pPr algn="ctr"/>
                      <a:r>
                        <a:rPr lang="en-US" sz="1400" dirty="0" smtClean="0"/>
                        <a:t>24%</a:t>
                      </a:r>
                      <a:endParaRPr lang="en-US" sz="1400" dirty="0"/>
                    </a:p>
                  </a:txBody>
                  <a:tcPr marL="95345" marR="95345" anchor="ctr"/>
                </a:tc>
                <a:tc>
                  <a:txBody>
                    <a:bodyPr/>
                    <a:lstStyle/>
                    <a:p>
                      <a:pPr algn="ctr"/>
                      <a:endParaRPr lang="en-US" sz="1400" dirty="0"/>
                    </a:p>
                  </a:txBody>
                  <a:tcPr marL="95345" marR="95345" anchor="ctr">
                    <a:solidFill>
                      <a:schemeClr val="accent1"/>
                    </a:solidFill>
                  </a:tcPr>
                </a:tc>
                <a:tc>
                  <a:txBody>
                    <a:bodyPr/>
                    <a:lstStyle/>
                    <a:p>
                      <a:pPr algn="ctr"/>
                      <a:r>
                        <a:rPr lang="en-US" sz="1400" dirty="0" smtClean="0"/>
                        <a:t>17 </a:t>
                      </a:r>
                      <a:endParaRPr lang="en-US" sz="1400" dirty="0"/>
                    </a:p>
                  </a:txBody>
                  <a:tcPr marL="95345" marR="95345" anchor="ctr"/>
                </a:tc>
                <a:tc>
                  <a:txBody>
                    <a:bodyPr/>
                    <a:lstStyle/>
                    <a:p>
                      <a:pPr algn="ctr"/>
                      <a:r>
                        <a:rPr lang="en-US" sz="1400" dirty="0" smtClean="0"/>
                        <a:t>47%</a:t>
                      </a:r>
                      <a:endParaRPr lang="en-US" sz="1400" dirty="0"/>
                    </a:p>
                  </a:txBody>
                  <a:tcPr marL="95345" marR="95345" anchor="ctr"/>
                </a:tc>
              </a:tr>
            </a:tbl>
          </a:graphicData>
        </a:graphic>
      </p:graphicFrame>
      <p:sp>
        <p:nvSpPr>
          <p:cNvPr id="5" name="TextBox 4"/>
          <p:cNvSpPr txBox="1"/>
          <p:nvPr/>
        </p:nvSpPr>
        <p:spPr>
          <a:xfrm>
            <a:off x="198438" y="5625183"/>
            <a:ext cx="3854265" cy="600164"/>
          </a:xfrm>
          <a:prstGeom prst="rect">
            <a:avLst/>
          </a:prstGeom>
          <a:noFill/>
        </p:spPr>
        <p:txBody>
          <a:bodyPr wrap="none" rtlCol="0">
            <a:spAutoFit/>
          </a:bodyPr>
          <a:lstStyle/>
          <a:p>
            <a:r>
              <a:rPr lang="en-US" sz="1100" dirty="0" smtClean="0"/>
              <a:t>*No </a:t>
            </a:r>
            <a:r>
              <a:rPr lang="en-US" sz="1100" dirty="0"/>
              <a:t>residual invasive or in situ disease in breast and axilla</a:t>
            </a:r>
            <a:r>
              <a:rPr lang="en-US" sz="1100" dirty="0" smtClean="0"/>
              <a:t>;</a:t>
            </a:r>
          </a:p>
          <a:p>
            <a:r>
              <a:rPr lang="en-US" sz="1100" dirty="0" smtClean="0"/>
              <a:t> </a:t>
            </a:r>
            <a:r>
              <a:rPr lang="en-US" sz="1100" dirty="0"/>
              <a:t>includes patients that were initially cN0</a:t>
            </a:r>
          </a:p>
          <a:p>
            <a:endParaRPr lang="en-US" sz="1100" dirty="0"/>
          </a:p>
        </p:txBody>
      </p:sp>
      <p:sp>
        <p:nvSpPr>
          <p:cNvPr id="7" name="Rectangle 6"/>
          <p:cNvSpPr/>
          <p:nvPr/>
        </p:nvSpPr>
        <p:spPr>
          <a:xfrm>
            <a:off x="7116567" y="2741483"/>
            <a:ext cx="1803669" cy="2851550"/>
          </a:xfrm>
          <a:prstGeom prst="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198438" y="2218263"/>
            <a:ext cx="4951759" cy="523220"/>
          </a:xfrm>
          <a:prstGeom prst="rect">
            <a:avLst/>
          </a:prstGeom>
          <a:noFill/>
        </p:spPr>
        <p:txBody>
          <a:bodyPr wrap="none" rtlCol="0">
            <a:spAutoFit/>
          </a:bodyPr>
          <a:lstStyle/>
          <a:p>
            <a:r>
              <a:rPr lang="en-US" sz="1400" dirty="0" smtClean="0"/>
              <a:t>Clinical Stage I-III breast cancer, enrollment 11/2013-7/2015</a:t>
            </a:r>
          </a:p>
          <a:p>
            <a:r>
              <a:rPr lang="en-US" sz="1400" dirty="0" smtClean="0"/>
              <a:t>245/440 </a:t>
            </a:r>
            <a:r>
              <a:rPr lang="en-US" sz="1400" dirty="0" err="1" smtClean="0"/>
              <a:t>pts</a:t>
            </a:r>
            <a:r>
              <a:rPr lang="en-US" sz="1400" dirty="0" smtClean="0"/>
              <a:t> had completed surgical therapy</a:t>
            </a:r>
            <a:endParaRPr lang="en-US" sz="1400" dirty="0"/>
          </a:p>
        </p:txBody>
      </p:sp>
    </p:spTree>
    <p:extLst>
      <p:ext uri="{BB962C8B-B14F-4D97-AF65-F5344CB8AC3E}">
        <p14:creationId xmlns:p14="http://schemas.microsoft.com/office/powerpoint/2010/main" val="371658487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Custom 29">
      <a:dk1>
        <a:srgbClr val="000000"/>
      </a:dk1>
      <a:lt1>
        <a:sysClr val="window" lastClr="FFFFFF"/>
      </a:lt1>
      <a:dk2>
        <a:srgbClr val="0C6066"/>
      </a:dk2>
      <a:lt2>
        <a:srgbClr val="FFF6B7"/>
      </a:lt2>
      <a:accent1>
        <a:srgbClr val="C95127"/>
      </a:accent1>
      <a:accent2>
        <a:srgbClr val="EEC738"/>
      </a:accent2>
      <a:accent3>
        <a:srgbClr val="80C9AC"/>
      </a:accent3>
      <a:accent4>
        <a:srgbClr val="1E76CC"/>
      </a:accent4>
      <a:accent5>
        <a:srgbClr val="AFAFAF"/>
      </a:accent5>
      <a:accent6>
        <a:srgbClr val="7332A1"/>
      </a:accent6>
      <a:hlink>
        <a:srgbClr val="F3811B"/>
      </a:hlink>
      <a:folHlink>
        <a:srgbClr val="A358D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Custom 29">
      <a:dk1>
        <a:srgbClr val="000000"/>
      </a:dk1>
      <a:lt1>
        <a:sysClr val="window" lastClr="FFFFFF"/>
      </a:lt1>
      <a:dk2>
        <a:srgbClr val="0C6066"/>
      </a:dk2>
      <a:lt2>
        <a:srgbClr val="FFF6B7"/>
      </a:lt2>
      <a:accent1>
        <a:srgbClr val="C95127"/>
      </a:accent1>
      <a:accent2>
        <a:srgbClr val="EEC738"/>
      </a:accent2>
      <a:accent3>
        <a:srgbClr val="80C9AC"/>
      </a:accent3>
      <a:accent4>
        <a:srgbClr val="1E76CC"/>
      </a:accent4>
      <a:accent5>
        <a:srgbClr val="AFAFAF"/>
      </a:accent5>
      <a:accent6>
        <a:srgbClr val="7332A1"/>
      </a:accent6>
      <a:hlink>
        <a:srgbClr val="F3811B"/>
      </a:hlink>
      <a:folHlink>
        <a:srgbClr val="A358D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9221</TotalTime>
  <Words>5879</Words>
  <Application>Microsoft Macintosh PowerPoint</Application>
  <PresentationFormat>On-screen Show (4:3)</PresentationFormat>
  <Paragraphs>720</Paragraphs>
  <Slides>46</Slides>
  <Notes>38</Notes>
  <HiddenSlides>0</HiddenSlides>
  <MMClips>0</MMClips>
  <ScaleCrop>false</ScaleCrop>
  <HeadingPairs>
    <vt:vector size="6" baseType="variant">
      <vt:variant>
        <vt:lpstr>Theme</vt:lpstr>
      </vt:variant>
      <vt:variant>
        <vt:i4>6</vt:i4>
      </vt:variant>
      <vt:variant>
        <vt:lpstr>Embedded OLE Servers</vt:lpstr>
      </vt:variant>
      <vt:variant>
        <vt:i4>1</vt:i4>
      </vt:variant>
      <vt:variant>
        <vt:lpstr>Slide Titles</vt:lpstr>
      </vt:variant>
      <vt:variant>
        <vt:i4>46</vt:i4>
      </vt:variant>
    </vt:vector>
  </HeadingPairs>
  <TitlesOfParts>
    <vt:vector size="53" baseType="lpstr">
      <vt:lpstr>Office Theme</vt:lpstr>
      <vt:lpstr>1_Office Theme</vt:lpstr>
      <vt:lpstr>2_Office Theme</vt:lpstr>
      <vt:lpstr>3_Office Theme</vt:lpstr>
      <vt:lpstr>4_Office Theme</vt:lpstr>
      <vt:lpstr>5_Office Theme</vt:lpstr>
      <vt:lpstr>Photo Editor Photo</vt:lpstr>
      <vt:lpstr>PowerPoint Presentation</vt:lpstr>
      <vt:lpstr>Management of the Axilla after Neoadjuvant Chemotherapy</vt:lpstr>
      <vt:lpstr>No Disclosures</vt:lpstr>
      <vt:lpstr>  Neoadjuvant Therapy </vt:lpstr>
      <vt:lpstr>Neoadjuvant Therapy and Survival</vt:lpstr>
      <vt:lpstr>Molecular Portrait of Breast Cancers</vt:lpstr>
      <vt:lpstr>DFS and OS by Subtype</vt:lpstr>
      <vt:lpstr>pCR and LRR by subtype NAC and BCT</vt:lpstr>
      <vt:lpstr>MSKCC Neoadjuvant Therapy nodal pCR by subtype</vt:lpstr>
      <vt:lpstr>Axillary Management Neoadjuvant Therapy</vt:lpstr>
      <vt:lpstr>Axillary Node Downstaging  NSABP B18</vt:lpstr>
      <vt:lpstr>SNB Before Neoadjuvant Therapy  Arguments in Favor</vt:lpstr>
      <vt:lpstr>SNB Before Neoadjuvant Therapy   Disadvantages</vt:lpstr>
      <vt:lpstr>Sentinel Lymph Node Biopsy  Neoadjuvant Therapy </vt:lpstr>
      <vt:lpstr>SLN Biopsy and Neoadjuvant Therapy   clinically node negative</vt:lpstr>
      <vt:lpstr>SLN Biopsy After  Neoadjuvant Therapy</vt:lpstr>
      <vt:lpstr>Neoadjuvant Therapy  Decreases Axillary Dissection</vt:lpstr>
      <vt:lpstr>PowerPoint Presentation</vt:lpstr>
      <vt:lpstr>Abnormal imaging pre-NAC  and post-NAC nodal status </vt:lpstr>
      <vt:lpstr>Axillary Imaging and post NAC nodal status  cN0 patients</vt:lpstr>
      <vt:lpstr>PowerPoint Presentation</vt:lpstr>
      <vt:lpstr>Predictors of LRR after NAC pre- vs post-treatment nodal status</vt:lpstr>
      <vt:lpstr>PowerPoint Presentation</vt:lpstr>
      <vt:lpstr>PowerPoint Presentation</vt:lpstr>
      <vt:lpstr>Regional Recurrence  Neoadjuvant Therapy</vt:lpstr>
      <vt:lpstr>Sentinel Lymph Node Biopsy After  Neoadjuvant Therapy A Practical Approach</vt:lpstr>
      <vt:lpstr>Sentinel Lymph Node Biopsy  Neoadjuvant Therapy </vt:lpstr>
      <vt:lpstr>Pre- vs post-treatment nodal status impact on LRR</vt:lpstr>
      <vt:lpstr>ACOSOG Z1071</vt:lpstr>
      <vt:lpstr>ACOSOG Z1071 – cN1 patients</vt:lpstr>
      <vt:lpstr>SLN Biopsy After Neoadjuvant Therapy  cN1 convert cN0</vt:lpstr>
      <vt:lpstr>SLN After Neoadjuvant Therapy  cN+ convert to cN0</vt:lpstr>
      <vt:lpstr>Pre- vs post-treatment nodal status  impact on LRR</vt:lpstr>
      <vt:lpstr>SLN biopsy after NAC cN1 convert to cN0 suggestions to minimize the FNR</vt:lpstr>
      <vt:lpstr>SLN biopsy after NAC, cN1</vt:lpstr>
      <vt:lpstr>SLN biopsy after NAC - cN1 convert to cN0 suggestions to minimize the FNR</vt:lpstr>
      <vt:lpstr>SLN Biopsy After Neoadjuvant Therapy  cN1 convert cN0</vt:lpstr>
      <vt:lpstr>PowerPoint Presentation</vt:lpstr>
      <vt:lpstr>Evaluation of SLN after NAC</vt:lpstr>
      <vt:lpstr>SLN biopsy after NAC - cN1 convert to cN0 suggestions to minimize the FNR</vt:lpstr>
      <vt:lpstr>PowerPoint Presentation</vt:lpstr>
      <vt:lpstr>MDACC Experience Clipping the node for SLN after NAC</vt:lpstr>
      <vt:lpstr>Sentinel Lymph Node Biopsy After  Neoadjuvant Therapy</vt:lpstr>
      <vt:lpstr>Post NAC Trials of Axillary Management   </vt:lpstr>
      <vt:lpstr>Post NAC Trials of Axillary Management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tari king</dc:creator>
  <cp:lastModifiedBy>planer2</cp:lastModifiedBy>
  <cp:revision>240</cp:revision>
  <dcterms:created xsi:type="dcterms:W3CDTF">2016-01-27T03:09:36Z</dcterms:created>
  <dcterms:modified xsi:type="dcterms:W3CDTF">2017-09-06T15:05:31Z</dcterms:modified>
</cp:coreProperties>
</file>