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10" r:id="rId2"/>
    <p:sldId id="256" r:id="rId3"/>
    <p:sldId id="292" r:id="rId4"/>
    <p:sldId id="294" r:id="rId5"/>
    <p:sldId id="295" r:id="rId6"/>
    <p:sldId id="296" r:id="rId7"/>
    <p:sldId id="266" r:id="rId8"/>
    <p:sldId id="302" r:id="rId9"/>
    <p:sldId id="257" r:id="rId10"/>
    <p:sldId id="303" r:id="rId11"/>
    <p:sldId id="298" r:id="rId12"/>
    <p:sldId id="299" r:id="rId13"/>
    <p:sldId id="259" r:id="rId14"/>
    <p:sldId id="258" r:id="rId15"/>
    <p:sldId id="267" r:id="rId16"/>
    <p:sldId id="268" r:id="rId17"/>
    <p:sldId id="260" r:id="rId18"/>
    <p:sldId id="301" r:id="rId19"/>
    <p:sldId id="300" r:id="rId20"/>
    <p:sldId id="304" r:id="rId21"/>
    <p:sldId id="305" r:id="rId22"/>
    <p:sldId id="306" r:id="rId23"/>
    <p:sldId id="307" r:id="rId24"/>
    <p:sldId id="279" r:id="rId25"/>
    <p:sldId id="281" r:id="rId26"/>
    <p:sldId id="280" r:id="rId27"/>
    <p:sldId id="261" r:id="rId28"/>
    <p:sldId id="262" r:id="rId29"/>
    <p:sldId id="309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4666"/>
  </p:normalViewPr>
  <p:slideViewPr>
    <p:cSldViewPr snapToGrid="0" snapToObjects="1">
      <p:cViewPr>
        <p:scale>
          <a:sx n="152" d="100"/>
          <a:sy n="152" d="100"/>
        </p:scale>
        <p:origin x="-5000" y="-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7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IgG Signature</a:t>
            </a:r>
          </a:p>
        </c:rich>
      </c:tx>
      <c:layout>
        <c:manualLayout>
          <c:xMode val="edge"/>
          <c:yMode val="edge"/>
          <c:x val="0.264379390386411"/>
          <c:y val="0.0215490546412761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932852143482"/>
          <c:y val="0.0514005540974045"/>
          <c:w val="0.873970909886264"/>
          <c:h val="0.832619568387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Sheet1!$L$97</c:f>
              <c:strCache>
                <c:ptCount val="1"/>
                <c:pt idx="0">
                  <c:v>High (n=109)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Sheet1!$K$98:$K$101</c:f>
              <c:strCache>
                <c:ptCount val="4"/>
                <c:pt idx="0">
                  <c:v>Overall</c:v>
                </c:pt>
                <c:pt idx="1">
                  <c:v>THL</c:v>
                </c:pt>
                <c:pt idx="2">
                  <c:v>TH</c:v>
                </c:pt>
                <c:pt idx="3">
                  <c:v>TL</c:v>
                </c:pt>
              </c:strCache>
            </c:strRef>
          </c:cat>
          <c:val>
            <c:numRef>
              <c:f>Sheet1!$L$98:$L$101</c:f>
              <c:numCache>
                <c:formatCode>0%</c:formatCode>
                <c:ptCount val="4"/>
                <c:pt idx="0">
                  <c:v>0.61</c:v>
                </c:pt>
                <c:pt idx="1">
                  <c:v>0.66</c:v>
                </c:pt>
                <c:pt idx="2">
                  <c:v>0.62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Sheet1!$M$97</c:f>
              <c:strCache>
                <c:ptCount val="1"/>
                <c:pt idx="0">
                  <c:v>Int (n=76)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650406504065041"/>
                  <c:y val="-0.003613369467028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30081300813008"/>
                  <c:y val="0.0108401084010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650406504065041"/>
                  <c:y val="-0.003613369467028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Sheet1!$K$98:$K$101</c:f>
              <c:strCache>
                <c:ptCount val="4"/>
                <c:pt idx="0">
                  <c:v>Overall</c:v>
                </c:pt>
                <c:pt idx="1">
                  <c:v>THL</c:v>
                </c:pt>
                <c:pt idx="2">
                  <c:v>TH</c:v>
                </c:pt>
                <c:pt idx="3">
                  <c:v>TL</c:v>
                </c:pt>
              </c:strCache>
            </c:strRef>
          </c:cat>
          <c:val>
            <c:numRef>
              <c:f>Sheet1!$M$98:$M$101</c:f>
              <c:numCache>
                <c:formatCode>0%</c:formatCode>
                <c:ptCount val="4"/>
                <c:pt idx="0">
                  <c:v>0.39</c:v>
                </c:pt>
                <c:pt idx="1">
                  <c:v>0.53</c:v>
                </c:pt>
                <c:pt idx="2">
                  <c:v>0.39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Sheet1!$N$97</c:f>
              <c:strCache>
                <c:ptCount val="1"/>
                <c:pt idx="0">
                  <c:v>Low (n=80)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.0151761517615176"/>
                  <c:y val="-6.624434163522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867208672086713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Sheet1!$K$98:$K$101</c:f>
              <c:strCache>
                <c:ptCount val="4"/>
                <c:pt idx="0">
                  <c:v>Overall</c:v>
                </c:pt>
                <c:pt idx="1">
                  <c:v>THL</c:v>
                </c:pt>
                <c:pt idx="2">
                  <c:v>TH</c:v>
                </c:pt>
                <c:pt idx="3">
                  <c:v>TL</c:v>
                </c:pt>
              </c:strCache>
            </c:strRef>
          </c:cat>
          <c:val>
            <c:numRef>
              <c:f>Sheet1!$N$98:$N$101</c:f>
              <c:numCache>
                <c:formatCode>0%</c:formatCode>
                <c:ptCount val="4"/>
                <c:pt idx="0">
                  <c:v>0.31</c:v>
                </c:pt>
                <c:pt idx="1">
                  <c:v>0.4</c:v>
                </c:pt>
                <c:pt idx="2">
                  <c:v>0.24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2670616"/>
        <c:axId val="-2062667416"/>
      </c:barChart>
      <c:catAx>
        <c:axId val="-206267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2667416"/>
        <c:crosses val="autoZero"/>
        <c:auto val="1"/>
        <c:lblAlgn val="ctr"/>
        <c:lblOffset val="100"/>
        <c:noMultiLvlLbl val="0"/>
      </c:catAx>
      <c:valAx>
        <c:axId val="-206266741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2670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478245097411"/>
          <c:y val="0.0457203266258385"/>
          <c:w val="0.250855130913514"/>
          <c:h val="0.2511515748031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3044216576317"/>
          <c:y val="0.061596663109904"/>
          <c:w val="0.885940652689787"/>
          <c:h val="0.8849114978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TCH+P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Sheet1!$C$2</c:f>
                <c:numCache>
                  <c:formatCode>General</c:formatCode>
                  <c:ptCount val="1"/>
                  <c:pt idx="0">
                    <c:v>9.160000000000001</c:v>
                  </c:pt>
                </c:numCache>
              </c:numRef>
            </c:plus>
            <c:minus>
              <c:numRef>
                <c:f>Sheet1!$D$2</c:f>
                <c:numCache>
                  <c:formatCode>General</c:formatCode>
                  <c:ptCount val="1"/>
                  <c:pt idx="0">
                    <c:v>10.78</c:v>
                  </c:pt>
                </c:numCache>
              </c:numRef>
            </c:minus>
            <c:spPr>
              <a:ln w="28575">
                <a:solidFill>
                  <a:schemeClr val="bg1"/>
                </a:solidFill>
              </a:ln>
            </c:spPr>
          </c:errBars>
          <c:cat>
            <c:strRef>
              <c:f>Sheet1!$B$1</c:f>
              <c:strCache>
                <c:ptCount val="1"/>
                <c:pt idx="0">
                  <c:v>pCR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T-DM1+P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Sheet1!$C$3</c:f>
                <c:numCache>
                  <c:formatCode>General</c:formatCode>
                  <c:ptCount val="1"/>
                  <c:pt idx="0">
                    <c:v>10.69</c:v>
                  </c:pt>
                </c:numCache>
              </c:numRef>
            </c:plus>
            <c:minus>
              <c:numRef>
                <c:f>Sheet1!$D$3</c:f>
                <c:numCache>
                  <c:formatCode>General</c:formatCode>
                  <c:ptCount val="1"/>
                  <c:pt idx="0">
                    <c:v>11.28</c:v>
                  </c:pt>
                </c:numCache>
              </c:numRef>
            </c:minus>
            <c:spPr>
              <a:ln w="28575">
                <a:solidFill>
                  <a:schemeClr val="bg1"/>
                </a:solidFill>
              </a:ln>
            </c:spPr>
          </c:errBars>
          <c:cat>
            <c:strRef>
              <c:f>Sheet1!$B$1</c:f>
              <c:strCache>
                <c:ptCount val="1"/>
                <c:pt idx="0">
                  <c:v>pCR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2413288"/>
        <c:axId val="-2062441928"/>
      </c:barChart>
      <c:catAx>
        <c:axId val="-2062413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2441928"/>
        <c:crosses val="autoZero"/>
        <c:auto val="1"/>
        <c:lblAlgn val="ctr"/>
        <c:lblOffset val="100"/>
        <c:noMultiLvlLbl val="0"/>
      </c:catAx>
      <c:valAx>
        <c:axId val="-2062441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2413288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TCH+P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Sheet1!$C$2</c:f>
                <c:numCache>
                  <c:formatCode>General</c:formatCode>
                  <c:ptCount val="1"/>
                  <c:pt idx="0">
                    <c:v>8.99</c:v>
                  </c:pt>
                </c:numCache>
              </c:numRef>
            </c:plus>
            <c:minus>
              <c:numRef>
                <c:f>Sheet1!$D$2</c:f>
                <c:numCache>
                  <c:formatCode>General</c:formatCode>
                  <c:ptCount val="1"/>
                  <c:pt idx="0">
                    <c:v>8.8</c:v>
                  </c:pt>
                </c:numCache>
              </c:numRef>
            </c:minus>
            <c:spPr>
              <a:ln w="28575">
                <a:solidFill>
                  <a:schemeClr val="bg1"/>
                </a:solidFill>
              </a:ln>
            </c:spPr>
          </c:errBars>
          <c:cat>
            <c:strRef>
              <c:f>Sheet1!$B$1</c:f>
              <c:strCache>
                <c:ptCount val="1"/>
                <c:pt idx="0">
                  <c:v>ER/PR positive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T-DM1+P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Sheet1!$C$3</c:f>
                <c:numCache>
                  <c:formatCode>General</c:formatCode>
                  <c:ptCount val="1"/>
                  <c:pt idx="0">
                    <c:v>8.670000000000001</c:v>
                  </c:pt>
                </c:numCache>
              </c:numRef>
            </c:plus>
            <c:minus>
              <c:numRef>
                <c:f>Sheet1!$D$3</c:f>
                <c:numCache>
                  <c:formatCode>General</c:formatCode>
                  <c:ptCount val="1"/>
                  <c:pt idx="0">
                    <c:v>7.75</c:v>
                  </c:pt>
                </c:numCache>
              </c:numRef>
            </c:minus>
            <c:spPr>
              <a:ln w="28575">
                <a:solidFill>
                  <a:schemeClr val="bg1"/>
                </a:solidFill>
              </a:ln>
            </c:spPr>
          </c:errBars>
          <c:cat>
            <c:strRef>
              <c:f>Sheet1!$B$1</c:f>
              <c:strCache>
                <c:ptCount val="1"/>
                <c:pt idx="0">
                  <c:v>ER/PR positive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476840"/>
        <c:axId val="-2123482616"/>
      </c:barChart>
      <c:catAx>
        <c:axId val="-2123476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482616"/>
        <c:crosses val="autoZero"/>
        <c:auto val="1"/>
        <c:lblAlgn val="ctr"/>
        <c:lblOffset val="100"/>
        <c:noMultiLvlLbl val="0"/>
      </c:catAx>
      <c:valAx>
        <c:axId val="-2123482616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132B51"/>
            </a:solidFill>
          </a:ln>
        </c:spPr>
        <c:txPr>
          <a:bodyPr/>
          <a:lstStyle/>
          <a:p>
            <a:pPr>
              <a:defRPr sz="1600">
                <a:solidFill>
                  <a:srgbClr val="132B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123476840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33277555967"/>
          <c:y val="0.196894975127575"/>
          <c:w val="0.863814920650545"/>
          <c:h val="0.596375328814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pCR; ypT0/is, ypN0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80B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66CCFF"/>
              </a:solidFill>
            </c:spPr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  <c:pt idx="0">
                    <c:v>6.900000000000006</c:v>
                  </c:pt>
                  <c:pt idx="1">
                    <c:v>6.6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6.599999999999994</c:v>
                  </c:pt>
                  <c:pt idx="1">
                    <c:v>6.800000000000004</c:v>
                  </c:pt>
                </c:numCache>
              </c:numRef>
            </c:minus>
            <c:spPr>
              <a:ln w="38100">
                <a:solidFill>
                  <a:schemeClr val="bg1"/>
                </a:solidFill>
              </a:ln>
            </c:spPr>
          </c:errBars>
          <c:cat>
            <c:strRef>
              <c:f>Sheet1!$A$2:$A$3</c:f>
              <c:strCache>
                <c:ptCount val="2"/>
                <c:pt idx="0">
                  <c:v>TCH+P </c:v>
                </c:pt>
                <c:pt idx="1">
                  <c:v>T-DM1+P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55.7</c:v>
                </c:pt>
                <c:pt idx="1">
                  <c:v>44.4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-2114333256"/>
        <c:axId val="-2114326904"/>
      </c:barChart>
      <c:catAx>
        <c:axId val="-211433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14326904"/>
        <c:crosses val="autoZero"/>
        <c:auto val="1"/>
        <c:lblAlgn val="ctr"/>
        <c:lblOffset val="100"/>
        <c:noMultiLvlLbl val="0"/>
      </c:catAx>
      <c:valAx>
        <c:axId val="-2114326904"/>
        <c:scaling>
          <c:orientation val="minMax"/>
          <c:max val="8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GB" sz="1600" b="0" i="0" u="none" strike="noStrike" baseline="0" dirty="0" err="1" smtClean="0">
                    <a:effectLst/>
                  </a:rPr>
                  <a:t>pCR</a:t>
                </a:r>
                <a:r>
                  <a:rPr lang="en-GB" sz="1600" b="0" i="0" u="none" strike="noStrike" baseline="0" dirty="0" smtClean="0">
                    <a:effectLst/>
                  </a:rPr>
                  <a:t> (%)</a:t>
                </a:r>
                <a:r>
                  <a:rPr lang="en-GB" sz="1600" b="0" i="0" u="none" strike="noStrike" baseline="30000" dirty="0" smtClean="0">
                    <a:effectLst/>
                  </a:rPr>
                  <a:t>a</a:t>
                </a:r>
                <a:endParaRPr lang="en-US" sz="1600" b="0" baseline="30000" dirty="0"/>
              </a:p>
            </c:rich>
          </c:tx>
          <c:layout>
            <c:manualLayout>
              <c:xMode val="edge"/>
              <c:yMode val="edge"/>
              <c:x val="0.00490448638683654"/>
              <c:y val="0.3577655270647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 baseline="0">
                <a:latin typeface="Arial"/>
              </a:defRPr>
            </a:pPr>
            <a:endParaRPr lang="en-US"/>
          </a:p>
        </c:txPr>
        <c:crossAx val="-2114333256"/>
        <c:crosses val="autoZero"/>
        <c:crossBetween val="between"/>
        <c:majorUnit val="20.0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1T12:52:37.93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0951-B093-894C-9634-144240E0A1F8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C015-5984-6246-A986-54FAC52E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Meta-analysis for primary outcomes with neoadjuvant therapy compared with adjuvant therapy for breast cancer. In each panel, each study [Van der Hage et al. (8), Avril et al./Mauriac et al. (9,10), Semiglazov et al. (11), Scholl et al. (12), Scholl et al. (13), Broet et al. (14), Makris et al. (15), NSABP B-18 (16,17), Gazet et al. (18), Danforth et al. (19)] is shown by the point estimate of the risk ratio (square proportional to the weight of each study) and 95% confidence interval (CI) for the risk ratio (extending lines); the summary risk ratio (ALL) and 95% confidence intervals by fixed effects calculations are also shown by diamonds. For all panels, values greater than 1 indicate that neoadjuvant treatment has a worse outcome compared with adjuvant treatment. (A) Death. (B) Disease progression. (C) Distant disease recurrence. (D) Loco-regional disease recurrence. Arrow = 95% confidence interval extends beyond the depicted range.</a:t>
            </a:r>
          </a:p>
        </p:txBody>
      </p:sp>
    </p:spTree>
    <p:extLst>
      <p:ext uri="{BB962C8B-B14F-4D97-AF65-F5344CB8AC3E}">
        <p14:creationId xmlns:p14="http://schemas.microsoft.com/office/powerpoint/2010/main" val="204368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 CITATIONS FOR EACH OF THESE SIGNATURES.  SHOULD WE DO TIL ANALYSIS IN THESE TISSUES?</a:t>
            </a:r>
          </a:p>
          <a:p>
            <a:pPr>
              <a:defRPr/>
            </a:pPr>
            <a:r>
              <a:rPr lang="en-US" dirty="0" smtClean="0"/>
              <a:t>Talk with Luca about these data</a:t>
            </a:r>
          </a:p>
          <a:p>
            <a:pPr>
              <a:defRPr/>
            </a:pPr>
            <a:r>
              <a:rPr lang="en-US" dirty="0" smtClean="0"/>
              <a:t>Points to make:  In </a:t>
            </a:r>
            <a:r>
              <a:rPr lang="en-US" dirty="0" err="1" smtClean="0"/>
              <a:t>NeoSphere</a:t>
            </a:r>
            <a:r>
              <a:rPr lang="en-US" dirty="0" smtClean="0"/>
              <a:t>, PDL1 and CTLA4 were associated with </a:t>
            </a:r>
            <a:r>
              <a:rPr lang="en-US" dirty="0" err="1" smtClean="0"/>
              <a:t>pCR</a:t>
            </a:r>
            <a:r>
              <a:rPr lang="en-US" dirty="0" smtClean="0"/>
              <a:t>. Similarly we found that a variety of immune signatures were associated with </a:t>
            </a:r>
            <a:r>
              <a:rPr lang="en-US" dirty="0" err="1" smtClean="0"/>
              <a:t>pCR</a:t>
            </a:r>
            <a:r>
              <a:rPr lang="en-US" dirty="0" smtClean="0"/>
              <a:t>. Investigators from BIG have found that benefit of </a:t>
            </a:r>
            <a:r>
              <a:rPr lang="en-US" dirty="0" err="1" smtClean="0"/>
              <a:t>trastuzumab</a:t>
            </a:r>
            <a:r>
              <a:rPr lang="en-US" dirty="0" smtClean="0"/>
              <a:t> appears heavily influenced by the presence of substantial tumor-infiltrating lymphocytes. We examined a variety of signatures. In all cases, an activated signature was associated with higher </a:t>
            </a:r>
            <a:r>
              <a:rPr lang="en-US" dirty="0" err="1" smtClean="0"/>
              <a:t>pCR</a:t>
            </a:r>
            <a:r>
              <a:rPr lang="en-US" dirty="0" smtClean="0"/>
              <a:t> rates regardless of dual or single HER2 therapy.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AAA7F-2617-6D49-A19C-6AFDC92859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A6F4927-F7E6-3645-9D96-7BC4BC6D4C68}" type="slidenum"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1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07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algn="ctr" defTabSz="91440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algn="ctr" defTabSz="91440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algn="ctr" defTabSz="91440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algn="ctr" defTabSz="91440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3EEC844-3ED7-E949-8EA9-7D96AE03022D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95D9400-BB80-BA47-AFD3-DEC301C915C0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16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0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long will patients be followed for invasive disease-free survival?</a:t>
            </a:r>
          </a:p>
          <a:p>
            <a:r>
              <a:rPr lang="en-US" baseline="0" dirty="0" smtClean="0"/>
              <a:t>3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EFA7E-2897-C04B-93DB-D37DEF8571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EFA7E-2897-C04B-93DB-D37DEF8571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9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4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5AB8-CB97-5245-9E41-6FFC97CB04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09960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_ppt_interch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2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_ppt_interchang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interchange2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0163"/>
            <a:ext cx="7886700" cy="383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2EC5-7A34-3B47-B7B6-8083DBC4793F}" type="datetimeFigureOut">
              <a:rPr lang="en-US" smtClean="0"/>
              <a:t>05/09/17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37D2-F12C-464A-A560-B572844B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>
              <a:lumMod val="75000"/>
            </a:schemeClr>
          </a:solidFill>
          <a:latin typeface="Calibri (Headings)"/>
          <a:ea typeface="+mj-ea"/>
          <a:cs typeface="Calibri (Headings)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92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04" y="1825082"/>
            <a:ext cx="7169727" cy="2841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rgbClr val="1F4E79"/>
                </a:solidFill>
              </a:rPr>
              <a:t>In spite of higher path CR rate with most </a:t>
            </a:r>
            <a:r>
              <a:rPr lang="en-US" sz="1800" b="1" dirty="0" err="1" smtClean="0">
                <a:solidFill>
                  <a:srgbClr val="1F4E79"/>
                </a:solidFill>
              </a:rPr>
              <a:t>lapatinib</a:t>
            </a:r>
            <a:r>
              <a:rPr lang="en-US" sz="1800" b="1" dirty="0" smtClean="0">
                <a:solidFill>
                  <a:srgbClr val="1F4E79"/>
                </a:solidFill>
              </a:rPr>
              <a:t> containing regimens, the ALTTO trial failed to demonstrate a significant improvement in DFS/OS for </a:t>
            </a:r>
            <a:r>
              <a:rPr lang="en-US" sz="1800" b="1" dirty="0" err="1" smtClean="0">
                <a:solidFill>
                  <a:srgbClr val="1F4E79"/>
                </a:solidFill>
              </a:rPr>
              <a:t>lapatinib</a:t>
            </a:r>
            <a:r>
              <a:rPr lang="en-US" sz="1800" b="1" dirty="0" smtClean="0">
                <a:solidFill>
                  <a:srgbClr val="1F4E79"/>
                </a:solidFill>
              </a:rPr>
              <a:t/>
            </a:r>
            <a:br>
              <a:rPr lang="en-US" sz="1800" b="1" dirty="0" smtClean="0">
                <a:solidFill>
                  <a:srgbClr val="1F4E79"/>
                </a:solidFill>
              </a:rPr>
            </a:br>
            <a:r>
              <a:rPr lang="en-US" sz="1800" b="1" dirty="0" smtClean="0">
                <a:solidFill>
                  <a:srgbClr val="1F4E79"/>
                </a:solidFill>
              </a:rPr>
              <a:t/>
            </a:r>
            <a:br>
              <a:rPr lang="en-US" sz="1800" b="1" dirty="0" smtClean="0">
                <a:solidFill>
                  <a:srgbClr val="1F4E79"/>
                </a:solidFill>
              </a:rPr>
            </a:br>
            <a:r>
              <a:rPr lang="en-US" sz="1800" b="1" dirty="0">
                <a:solidFill>
                  <a:srgbClr val="1F4E79"/>
                </a:solidFill>
              </a:rPr>
              <a:t/>
            </a:r>
            <a:br>
              <a:rPr lang="en-US" sz="1800" b="1" dirty="0">
                <a:solidFill>
                  <a:srgbClr val="1F4E79"/>
                </a:solidFill>
              </a:rPr>
            </a:br>
            <a:r>
              <a:rPr lang="en-US" sz="1800" b="1" dirty="0" smtClean="0">
                <a:solidFill>
                  <a:srgbClr val="1F4E79"/>
                </a:solidFill>
              </a:rPr>
              <a:t>BUT</a:t>
            </a:r>
            <a:r>
              <a:rPr lang="is-IS" sz="1800" b="1" dirty="0" smtClean="0">
                <a:solidFill>
                  <a:srgbClr val="1F4E79"/>
                </a:solidFill>
              </a:rPr>
              <a:t>….there are still biologic insights that can be gained from these studies</a:t>
            </a:r>
            <a:endParaRPr lang="en-US" sz="1800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9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341" r="-1341"/>
          <a:stretch/>
        </p:blipFill>
        <p:spPr bwMode="auto">
          <a:xfrm>
            <a:off x="1686480" y="1930182"/>
            <a:ext cx="5999699" cy="433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53928" y="1158211"/>
            <a:ext cx="694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E79"/>
                </a:solidFill>
              </a:rPr>
              <a:t>CALGB 40601:  Paclitaxel + </a:t>
            </a:r>
            <a:r>
              <a:rPr lang="en-US" b="1" dirty="0" err="1" smtClean="0">
                <a:solidFill>
                  <a:srgbClr val="1F4E79"/>
                </a:solidFill>
              </a:rPr>
              <a:t>Trastuzumab</a:t>
            </a:r>
            <a:r>
              <a:rPr lang="en-US" b="1" dirty="0" smtClean="0">
                <a:solidFill>
                  <a:srgbClr val="1F4E79"/>
                </a:solidFill>
              </a:rPr>
              <a:t>, </a:t>
            </a:r>
            <a:r>
              <a:rPr lang="en-US" b="1" dirty="0" err="1" smtClean="0">
                <a:solidFill>
                  <a:srgbClr val="1F4E79"/>
                </a:solidFill>
              </a:rPr>
              <a:t>Lapatinib</a:t>
            </a:r>
            <a:r>
              <a:rPr lang="en-US" b="1" dirty="0" smtClean="0">
                <a:solidFill>
                  <a:srgbClr val="1F4E79"/>
                </a:solidFill>
              </a:rPr>
              <a:t>, or Both x 16 weeks</a:t>
            </a:r>
          </a:p>
          <a:p>
            <a:pPr algn="ctr"/>
            <a:r>
              <a:rPr lang="en-US" b="1" dirty="0" smtClean="0">
                <a:solidFill>
                  <a:srgbClr val="1F4E79"/>
                </a:solidFill>
              </a:rPr>
              <a:t>Path CR by Treatment Arm and HR Status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6698" y="6434177"/>
            <a:ext cx="1237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Carey et al, </a:t>
            </a:r>
            <a:r>
              <a:rPr lang="en-US" sz="900" dirty="0" smtClean="0"/>
              <a:t>JCO </a:t>
            </a:r>
            <a:r>
              <a:rPr lang="en-US" sz="900" dirty="0" smtClean="0"/>
              <a:t>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7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662" y="1930184"/>
            <a:ext cx="4635926" cy="42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0587" y="1255491"/>
            <a:ext cx="663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E79"/>
                </a:solidFill>
              </a:rPr>
              <a:t>Distribution of Tumors by Intrinsic Subtype and Path CR by Subtype</a:t>
            </a:r>
            <a:endParaRPr lang="en-US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7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3808" y="1562596"/>
            <a:ext cx="2958523" cy="4159946"/>
            <a:chOff x="911667" y="2132856"/>
            <a:chExt cx="2958523" cy="4159946"/>
          </a:xfrm>
        </p:grpSpPr>
        <p:grpSp>
          <p:nvGrpSpPr>
            <p:cNvPr id="590850" name="Group 27"/>
            <p:cNvGrpSpPr>
              <a:grpSpLocks/>
            </p:cNvGrpSpPr>
            <p:nvPr/>
          </p:nvGrpSpPr>
          <p:grpSpPr bwMode="auto">
            <a:xfrm>
              <a:off x="1026080" y="2132856"/>
              <a:ext cx="2733675" cy="3583397"/>
              <a:chOff x="676737" y="1355945"/>
              <a:chExt cx="3644606" cy="4910659"/>
            </a:xfrm>
          </p:grpSpPr>
          <p:pic>
            <p:nvPicPr>
              <p:cNvPr id="590866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737" y="1374232"/>
                <a:ext cx="3644606" cy="489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295812" y="1355945"/>
                <a:ext cx="2514397" cy="1006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90855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67" y="5716253"/>
              <a:ext cx="2958523" cy="57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ángulo 30"/>
          <p:cNvSpPr/>
          <p:nvPr/>
        </p:nvSpPr>
        <p:spPr>
          <a:xfrm>
            <a:off x="2143538" y="1105672"/>
            <a:ext cx="491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Intrinsic </a:t>
            </a:r>
            <a:r>
              <a:rPr kumimoji="0" lang="en-US" altLang="es-ES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Subtype </a:t>
            </a:r>
            <a:r>
              <a:rPr kumimoji="0" lang="en-US" altLang="es-ES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at </a:t>
            </a:r>
            <a:r>
              <a:rPr kumimoji="0" lang="en-US" altLang="es-ES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Baseline </a:t>
            </a:r>
            <a:r>
              <a:rPr kumimoji="0" lang="en-US" altLang="es-ES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vs. </a:t>
            </a:r>
            <a:r>
              <a:rPr kumimoji="0" lang="en-US" alt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pCR</a:t>
            </a:r>
            <a:r>
              <a:rPr kumimoji="0" lang="en-US" altLang="es-ES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 in the </a:t>
            </a:r>
            <a:r>
              <a:rPr lang="en-US" altLang="es-ES" b="1" kern="0" dirty="0">
                <a:solidFill>
                  <a:srgbClr val="1F4E79"/>
                </a:solidFill>
                <a:cs typeface="Arial" panose="020B0604020202020204" pitchFamily="34" charset="0"/>
              </a:rPr>
              <a:t>B</a:t>
            </a:r>
            <a:r>
              <a:rPr kumimoji="0" lang="en-US" alt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Arial" panose="020B0604020202020204" pitchFamily="34" charset="0"/>
              </a:rPr>
              <a:t>reast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590852" name="Group 5"/>
          <p:cNvGrpSpPr>
            <a:grpSpLocks/>
          </p:cNvGrpSpPr>
          <p:nvPr/>
        </p:nvGrpSpPr>
        <p:grpSpPr bwMode="auto">
          <a:xfrm>
            <a:off x="3775698" y="1979273"/>
            <a:ext cx="4578317" cy="3743269"/>
            <a:chOff x="2742795" y="2236142"/>
            <a:chExt cx="6104313" cy="3743714"/>
          </a:xfrm>
        </p:grpSpPr>
        <p:pic>
          <p:nvPicPr>
            <p:cNvPr id="590856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325" y="2819366"/>
              <a:ext cx="5704783" cy="31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0857" name="TextBox 41"/>
            <p:cNvSpPr txBox="1">
              <a:spLocks noChangeArrowheads="1"/>
            </p:cNvSpPr>
            <p:nvPr/>
          </p:nvSpPr>
          <p:spPr bwMode="auto">
            <a:xfrm>
              <a:off x="7352263" y="4762710"/>
              <a:ext cx="1265275" cy="30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10.0%</a:t>
              </a:r>
            </a:p>
          </p:txBody>
        </p:sp>
        <p:sp>
          <p:nvSpPr>
            <p:cNvPr id="590858" name="TextBox 9"/>
            <p:cNvSpPr txBox="1">
              <a:spLocks noChangeArrowheads="1"/>
            </p:cNvSpPr>
            <p:nvPr/>
          </p:nvSpPr>
          <p:spPr bwMode="auto">
            <a:xfrm>
              <a:off x="4708762" y="3508169"/>
              <a:ext cx="1217486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∆=30.6%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469857" y="4036130"/>
              <a:ext cx="1079345" cy="533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pCR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rate</a:t>
              </a:r>
            </a:p>
          </p:txBody>
        </p:sp>
        <p:sp>
          <p:nvSpPr>
            <p:cNvPr id="590860" name="TextBox 5"/>
            <p:cNvSpPr txBox="1">
              <a:spLocks noChangeArrowheads="1"/>
            </p:cNvSpPr>
            <p:nvPr/>
          </p:nvSpPr>
          <p:spPr bwMode="auto">
            <a:xfrm>
              <a:off x="4259222" y="3991514"/>
              <a:ext cx="952995" cy="30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40.6%</a:t>
              </a:r>
            </a:p>
          </p:txBody>
        </p:sp>
        <p:sp>
          <p:nvSpPr>
            <p:cNvPr id="590861" name="Rectángulo 11"/>
            <p:cNvSpPr>
              <a:spLocks noChangeArrowheads="1"/>
            </p:cNvSpPr>
            <p:nvPr/>
          </p:nvSpPr>
          <p:spPr bwMode="auto">
            <a:xfrm>
              <a:off x="7012756" y="3508170"/>
              <a:ext cx="1217486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∆=24.7%</a:t>
              </a:r>
            </a:p>
          </p:txBody>
        </p:sp>
        <p:sp>
          <p:nvSpPr>
            <p:cNvPr id="590862" name="TextBox 41"/>
            <p:cNvSpPr txBox="1">
              <a:spLocks noChangeArrowheads="1"/>
            </p:cNvSpPr>
            <p:nvPr/>
          </p:nvSpPr>
          <p:spPr bwMode="auto">
            <a:xfrm>
              <a:off x="6443618" y="3991514"/>
              <a:ext cx="1265275" cy="30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34.7%</a:t>
              </a:r>
            </a:p>
          </p:txBody>
        </p:sp>
        <p:sp>
          <p:nvSpPr>
            <p:cNvPr id="590863" name="TextBox 41"/>
            <p:cNvSpPr txBox="1">
              <a:spLocks noChangeArrowheads="1"/>
            </p:cNvSpPr>
            <p:nvPr/>
          </p:nvSpPr>
          <p:spPr bwMode="auto">
            <a:xfrm>
              <a:off x="4985717" y="4762710"/>
              <a:ext cx="1265275" cy="30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10.0%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357513" y="2236142"/>
              <a:ext cx="914657" cy="4617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pCR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90865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2" y="2853064"/>
              <a:ext cx="3020319" cy="527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0853" name="TextBox 4"/>
          <p:cNvSpPr txBox="1">
            <a:spLocks noChangeArrowheads="1"/>
          </p:cNvSpPr>
          <p:nvPr/>
        </p:nvSpPr>
        <p:spPr bwMode="auto">
          <a:xfrm>
            <a:off x="1187624" y="6453336"/>
            <a:ext cx="2146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Prat et al. SABCS 2016; </a:t>
            </a:r>
            <a:r>
              <a:rPr kumimoji="0" lang="es-E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Lancet</a:t>
            </a:r>
            <a:r>
              <a:rPr kumimoji="0" lang="es-E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Oncol</a:t>
            </a:r>
            <a:r>
              <a:rPr kumimoji="0" lang="es-E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2017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90854" name="TextBox 38"/>
          <p:cNvSpPr txBox="1">
            <a:spLocks noChangeArrowheads="1"/>
          </p:cNvSpPr>
          <p:nvPr/>
        </p:nvSpPr>
        <p:spPr bwMode="auto">
          <a:xfrm>
            <a:off x="3281357" y="1475004"/>
            <a:ext cx="2638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Baseline samples (N=151)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87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17" y="1169808"/>
            <a:ext cx="7732497" cy="4740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1F4E79"/>
                </a:solidFill>
              </a:rPr>
              <a:t>pCR</a:t>
            </a:r>
            <a:r>
              <a:rPr lang="en-US" sz="1800" b="1" dirty="0">
                <a:solidFill>
                  <a:srgbClr val="1F4E79"/>
                </a:solidFill>
              </a:rPr>
              <a:t> Associated with Immune Cell Signatures in CALGB 40601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7612" y="2006639"/>
            <a:ext cx="2490788" cy="25391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Activity of 5 immune signatures tested: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B-cell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T-cell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CD8 T-cell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IgG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/>
              <a:t>“HER2+ immune cell”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1050" b="1" dirty="0"/>
          </a:p>
          <a:p>
            <a:pPr>
              <a:defRPr/>
            </a:pPr>
            <a:r>
              <a:rPr lang="en-US" sz="1600" b="1" dirty="0"/>
              <a:t>All significantly associated with </a:t>
            </a:r>
            <a:r>
              <a:rPr lang="en-US" sz="16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600" b="1" dirty="0">
                <a:sym typeface="Wingdings"/>
              </a:rPr>
              <a:t> </a:t>
            </a:r>
            <a:r>
              <a:rPr lang="en-US" sz="1600" b="1" dirty="0" err="1"/>
              <a:t>pCR</a:t>
            </a:r>
            <a:endParaRPr lang="en-US" sz="1600" b="1" dirty="0"/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2577145" y="6035389"/>
            <a:ext cx="38329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 dirty="0" err="1">
                <a:solidFill>
                  <a:srgbClr val="000000"/>
                </a:solidFill>
              </a:rPr>
              <a:t>Iglesia</a:t>
            </a:r>
            <a:r>
              <a:rPr lang="en-US" sz="1000" i="1" dirty="0">
                <a:solidFill>
                  <a:srgbClr val="000000"/>
                </a:solidFill>
              </a:rPr>
              <a:t> et al, CCR in press; Fan et al, BMC Med Genomics 2011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13974"/>
              </p:ext>
            </p:extLst>
          </p:nvPr>
        </p:nvGraphicFramePr>
        <p:xfrm>
          <a:off x="767391" y="1930184"/>
          <a:ext cx="4393406" cy="353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1149340" y="2667670"/>
            <a:ext cx="790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i="1" dirty="0">
                <a:cs typeface="Arial" charset="0"/>
              </a:rPr>
              <a:t>P&lt;0.001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1547664" y="6453336"/>
            <a:ext cx="14164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Carey et al, ASCO 2014</a:t>
            </a:r>
          </a:p>
        </p:txBody>
      </p:sp>
    </p:spTree>
    <p:extLst>
      <p:ext uri="{BB962C8B-B14F-4D97-AF65-F5344CB8AC3E}">
        <p14:creationId xmlns:p14="http://schemas.microsoft.com/office/powerpoint/2010/main" val="73008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10" tIns="45706" rIns="91410" bIns="45706" rtlCol="0" anchor="ctr">
            <a:normAutofit/>
          </a:bodyPr>
          <a:lstStyle/>
          <a:p>
            <a:r>
              <a:rPr lang="en-US" sz="1800" dirty="0">
                <a:solidFill>
                  <a:srgbClr val="1F4E79"/>
                </a:solidFill>
                <a:latin typeface="+mn-lt"/>
              </a:rPr>
              <a:t>NeoSphere: Study Design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6428" y="1717506"/>
            <a:ext cx="6292949" cy="4256088"/>
            <a:chOff x="1248471" y="1835152"/>
            <a:chExt cx="6292949" cy="4256088"/>
          </a:xfrm>
        </p:grpSpPr>
        <p:sp>
          <p:nvSpPr>
            <p:cNvPr id="97282" name="Rectangle 6"/>
            <p:cNvSpPr>
              <a:spLocks noChangeArrowheads="1"/>
            </p:cNvSpPr>
            <p:nvPr/>
          </p:nvSpPr>
          <p:spPr bwMode="auto">
            <a:xfrm>
              <a:off x="2641997" y="2781300"/>
              <a:ext cx="1443038" cy="1081088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hangingPunct="0">
                <a:lnSpc>
                  <a:spcPct val="90000"/>
                </a:lnSpc>
              </a:pPr>
              <a:r>
                <a:rPr lang="en-GB" sz="1400" b="1">
                  <a:solidFill>
                    <a:srgbClr val="000000"/>
                  </a:solidFill>
                  <a:latin typeface="Calibri"/>
                </a:rPr>
                <a:t>THP (n=107)</a:t>
              </a:r>
              <a:br>
                <a:rPr lang="en-GB" sz="1400" b="1">
                  <a:solidFill>
                    <a:srgbClr val="000000"/>
                  </a:solidFill>
                  <a:latin typeface="Calibri"/>
                </a:rPr>
              </a:br>
              <a:r>
                <a:rPr lang="en-US" sz="1400">
                  <a:solidFill>
                    <a:srgbClr val="000000"/>
                  </a:solidFill>
                  <a:latin typeface="Calibri"/>
                </a:rPr>
                <a:t>Docetaxel + Herceptin +</a:t>
              </a:r>
              <a:br>
                <a:rPr lang="en-US" sz="1400">
                  <a:solidFill>
                    <a:srgbClr val="000000"/>
                  </a:solidFill>
                  <a:latin typeface="Calibri"/>
                </a:rPr>
              </a:br>
              <a:r>
                <a:rPr lang="en-US" sz="1400">
                  <a:solidFill>
                    <a:srgbClr val="000000"/>
                  </a:solidFill>
                  <a:latin typeface="Calibri"/>
                </a:rPr>
                <a:t>Pertuzumab </a:t>
              </a:r>
            </a:p>
          </p:txBody>
        </p:sp>
        <p:sp>
          <p:nvSpPr>
            <p:cNvPr id="97283" name="Line 54"/>
            <p:cNvSpPr>
              <a:spLocks noChangeShapeType="1"/>
            </p:cNvSpPr>
            <p:nvPr/>
          </p:nvSpPr>
          <p:spPr bwMode="auto">
            <a:xfrm flipV="1">
              <a:off x="4102894" y="3429000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284" name="Rectangle 7"/>
            <p:cNvSpPr>
              <a:spLocks noChangeArrowheads="1"/>
            </p:cNvSpPr>
            <p:nvPr/>
          </p:nvSpPr>
          <p:spPr bwMode="auto">
            <a:xfrm>
              <a:off x="2638426" y="4013202"/>
              <a:ext cx="1446610" cy="784225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hangingPunct="0">
                <a:lnSpc>
                  <a:spcPct val="90000"/>
                </a:lnSpc>
              </a:pPr>
              <a:r>
                <a:rPr lang="en-GB" sz="1400" b="1">
                  <a:solidFill>
                    <a:srgbClr val="000000"/>
                  </a:solidFill>
                  <a:latin typeface="Calibri"/>
                </a:rPr>
                <a:t>HP (n=107)</a:t>
              </a:r>
              <a:br>
                <a:rPr lang="en-GB" sz="1400" b="1">
                  <a:solidFill>
                    <a:srgbClr val="000000"/>
                  </a:solidFill>
                  <a:latin typeface="Calibri"/>
                </a:rPr>
              </a:br>
              <a:r>
                <a:rPr lang="en-US" sz="1400">
                  <a:solidFill>
                    <a:srgbClr val="000000"/>
                  </a:solidFill>
                  <a:latin typeface="Calibri"/>
                </a:rPr>
                <a:t>Herceptin + Pertuzumab </a:t>
              </a:r>
            </a:p>
          </p:txBody>
        </p:sp>
        <p:sp>
          <p:nvSpPr>
            <p:cNvPr id="273463" name="Line 55"/>
            <p:cNvSpPr>
              <a:spLocks noChangeShapeType="1"/>
            </p:cNvSpPr>
            <p:nvPr/>
          </p:nvSpPr>
          <p:spPr bwMode="auto">
            <a:xfrm>
              <a:off x="4102894" y="4437063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defTabSz="457200" eaLnBrk="0" hangingPunct="0">
                <a:defRPr/>
              </a:pPr>
              <a:endParaRPr lang="en-US" sz="3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97286" name="Rectangle 43"/>
            <p:cNvSpPr>
              <a:spLocks noChangeArrowheads="1"/>
            </p:cNvSpPr>
            <p:nvPr/>
          </p:nvSpPr>
          <p:spPr bwMode="auto">
            <a:xfrm>
              <a:off x="2641997" y="4940302"/>
              <a:ext cx="1443038" cy="7921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hangingPunct="0">
                <a:lnSpc>
                  <a:spcPct val="90000"/>
                </a:lnSpc>
              </a:pPr>
              <a:r>
                <a:rPr lang="en-GB" sz="1400" b="1">
                  <a:solidFill>
                    <a:srgbClr val="000000"/>
                  </a:solidFill>
                  <a:latin typeface="Calibri"/>
                </a:rPr>
                <a:t>TP (n=96)</a:t>
              </a:r>
              <a:br>
                <a:rPr lang="en-GB" sz="1400" b="1">
                  <a:solidFill>
                    <a:srgbClr val="000000"/>
                  </a:solidFill>
                  <a:latin typeface="Calibri"/>
                </a:rPr>
              </a:br>
              <a:r>
                <a:rPr lang="en-US" sz="1400">
                  <a:solidFill>
                    <a:srgbClr val="000000"/>
                  </a:solidFill>
                  <a:latin typeface="Calibri"/>
                </a:rPr>
                <a:t>Docetaxel + Pertuzumab </a:t>
              </a:r>
            </a:p>
          </p:txBody>
        </p:sp>
        <p:sp>
          <p:nvSpPr>
            <p:cNvPr id="97287" name="Line 56"/>
            <p:cNvSpPr>
              <a:spLocks noChangeShapeType="1"/>
            </p:cNvSpPr>
            <p:nvPr/>
          </p:nvSpPr>
          <p:spPr bwMode="auto">
            <a:xfrm flipV="1">
              <a:off x="4102894" y="5372100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288" name="Text Box 17"/>
            <p:cNvSpPr txBox="1">
              <a:spLocks noChangeArrowheads="1"/>
            </p:cNvSpPr>
            <p:nvPr/>
          </p:nvSpPr>
          <p:spPr bwMode="auto">
            <a:xfrm>
              <a:off x="4426744" y="1846265"/>
              <a:ext cx="323850" cy="388778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defTabSz="457200">
                <a:spcBef>
                  <a:spcPct val="50000"/>
                </a:spcBef>
              </a:pPr>
              <a:endParaRPr lang="en-US" sz="7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</a:t>
              </a: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</a:t>
              </a: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</a:t>
              </a: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G</a:t>
              </a: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E</a:t>
              </a: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</a:t>
              </a:r>
            </a:p>
            <a:p>
              <a:pPr defTabSz="457200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Y</a:t>
              </a:r>
            </a:p>
            <a:p>
              <a:pPr defTabSz="457200">
                <a:spcBef>
                  <a:spcPct val="50000"/>
                </a:spcBef>
              </a:pPr>
              <a:endParaRPr lang="en-US" sz="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4738689" y="4005263"/>
              <a:ext cx="2802731" cy="792162"/>
              <a:chOff x="3020" y="2523"/>
              <a:chExt cx="2354" cy="499"/>
            </a:xfrm>
          </p:grpSpPr>
          <p:sp>
            <p:nvSpPr>
              <p:cNvPr id="97304" name="Text Box 61"/>
              <p:cNvSpPr txBox="1">
                <a:spLocks noChangeArrowheads="1"/>
              </p:cNvSpPr>
              <p:nvPr/>
            </p:nvSpPr>
            <p:spPr bwMode="auto">
              <a:xfrm>
                <a:off x="3289" y="2523"/>
                <a:ext cx="2085" cy="499"/>
              </a:xfrm>
              <a:prstGeom prst="rect">
                <a:avLst/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>
                  <a:lnSpc>
                    <a:spcPct val="90000"/>
                  </a:lnSpc>
                </a:pPr>
                <a:r>
                  <a:rPr lang="en-US" sz="1200" b="1" dirty="0" err="1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Docetaxel</a:t>
                </a:r>
                <a:r>
                  <a:rPr lang="en-US" sz="12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x 4→</a:t>
                </a:r>
                <a:r>
                  <a:rPr lang="en-US" sz="1200" b="1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FEC</a:t>
                </a:r>
                <a:r>
                  <a:rPr lang="en-US" sz="12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x 3 </a:t>
                </a:r>
              </a:p>
              <a:p>
                <a:pPr defTabSz="457200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Herceptin</a:t>
                </a:r>
                <a:r>
                  <a:rPr lang="en-US" sz="12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cycles 5–17</a:t>
                </a:r>
              </a:p>
            </p:txBody>
          </p:sp>
          <p:sp>
            <p:nvSpPr>
              <p:cNvPr id="273473" name="Line 65"/>
              <p:cNvSpPr>
                <a:spLocks noChangeShapeType="1"/>
              </p:cNvSpPr>
              <p:nvPr/>
            </p:nvSpPr>
            <p:spPr bwMode="auto">
              <a:xfrm>
                <a:off x="3020" y="2784"/>
                <a:ext cx="27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pPr defTabSz="457200" eaLnBrk="0" hangingPunct="0">
                  <a:defRPr/>
                </a:pPr>
                <a:endPara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738689" y="1855790"/>
              <a:ext cx="2802731" cy="3876675"/>
              <a:chOff x="3020" y="1169"/>
              <a:chExt cx="2354" cy="2442"/>
            </a:xfrm>
          </p:grpSpPr>
          <p:sp>
            <p:nvSpPr>
              <p:cNvPr id="97298" name="Text Box 58"/>
              <p:cNvSpPr txBox="1">
                <a:spLocks noChangeArrowheads="1"/>
              </p:cNvSpPr>
              <p:nvPr/>
            </p:nvSpPr>
            <p:spPr bwMode="auto">
              <a:xfrm>
                <a:off x="3289" y="1169"/>
                <a:ext cx="2085" cy="4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FEC</a:t>
                </a:r>
                <a:r>
                  <a:rPr lang="en-US" sz="14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x 3</a:t>
                </a:r>
              </a:p>
              <a:p>
                <a:pPr defTabSz="457200"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Herceptin</a:t>
                </a:r>
                <a:r>
                  <a:rPr lang="en-US" sz="14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cycles 5–17</a:t>
                </a:r>
                <a:endParaRPr lang="en-US" sz="1400" dirty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7299" name="Text Box 59"/>
              <p:cNvSpPr txBox="1">
                <a:spLocks noChangeArrowheads="1"/>
              </p:cNvSpPr>
              <p:nvPr/>
            </p:nvSpPr>
            <p:spPr bwMode="auto">
              <a:xfrm>
                <a:off x="3289" y="1752"/>
                <a:ext cx="2085" cy="681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>
                  <a:lnSpc>
                    <a:spcPct val="90000"/>
                  </a:lnSpc>
                </a:pPr>
                <a:r>
                  <a:rPr lang="en-US" sz="1400" b="1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FEC</a:t>
                </a:r>
                <a:r>
                  <a:rPr lang="en-US" sz="140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x 3</a:t>
                </a:r>
              </a:p>
              <a:p>
                <a:pPr defTabSz="457200">
                  <a:lnSpc>
                    <a:spcPct val="90000"/>
                  </a:lnSpc>
                </a:pPr>
                <a:r>
                  <a:rPr lang="en-US" sz="1400" b="1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Herceptin</a:t>
                </a:r>
                <a:r>
                  <a:rPr lang="en-US" sz="140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cycles 5–17</a:t>
                </a:r>
              </a:p>
            </p:txBody>
          </p:sp>
          <p:sp>
            <p:nvSpPr>
              <p:cNvPr id="97300" name="Text Box 60"/>
              <p:cNvSpPr txBox="1">
                <a:spLocks noChangeArrowheads="1"/>
              </p:cNvSpPr>
              <p:nvPr/>
            </p:nvSpPr>
            <p:spPr bwMode="auto">
              <a:xfrm>
                <a:off x="3289" y="3112"/>
                <a:ext cx="2085" cy="49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>
                  <a:lnSpc>
                    <a:spcPct val="90000"/>
                  </a:lnSpc>
                </a:pPr>
                <a:r>
                  <a:rPr lang="en-US" sz="1400" b="1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FEC</a:t>
                </a:r>
                <a:r>
                  <a:rPr lang="en-US" sz="140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x 3</a:t>
                </a:r>
              </a:p>
              <a:p>
                <a:pPr defTabSz="457200">
                  <a:lnSpc>
                    <a:spcPct val="90000"/>
                  </a:lnSpc>
                </a:pPr>
                <a:r>
                  <a:rPr lang="en-US" sz="1400" b="1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Herceptin</a:t>
                </a:r>
                <a:r>
                  <a:rPr lang="en-US" sz="140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q3w cycles 5–21</a:t>
                </a:r>
              </a:p>
            </p:txBody>
          </p:sp>
          <p:sp>
            <p:nvSpPr>
              <p:cNvPr id="273471" name="Line 63"/>
              <p:cNvSpPr>
                <a:spLocks noChangeShapeType="1"/>
              </p:cNvSpPr>
              <p:nvPr/>
            </p:nvSpPr>
            <p:spPr bwMode="auto">
              <a:xfrm>
                <a:off x="3020" y="1478"/>
                <a:ext cx="27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pPr defTabSz="457200" eaLnBrk="0" hangingPunct="0">
                  <a:defRPr/>
                </a:pPr>
                <a:endPara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273472" name="Line 64"/>
              <p:cNvSpPr>
                <a:spLocks noChangeShapeType="1"/>
              </p:cNvSpPr>
              <p:nvPr/>
            </p:nvSpPr>
            <p:spPr bwMode="auto">
              <a:xfrm>
                <a:off x="3020" y="2153"/>
                <a:ext cx="27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pPr defTabSz="457200" eaLnBrk="0" hangingPunct="0">
                  <a:defRPr/>
                </a:pPr>
                <a:endPara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273474" name="Line 66"/>
              <p:cNvSpPr>
                <a:spLocks noChangeShapeType="1"/>
              </p:cNvSpPr>
              <p:nvPr/>
            </p:nvSpPr>
            <p:spPr bwMode="auto">
              <a:xfrm>
                <a:off x="3020" y="3376"/>
                <a:ext cx="27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pPr defTabSz="457200" eaLnBrk="0" hangingPunct="0">
                  <a:defRPr/>
                </a:pPr>
                <a:endPara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97291" name="Text Box 13"/>
            <p:cNvSpPr txBox="1">
              <a:spLocks noChangeArrowheads="1"/>
            </p:cNvSpPr>
            <p:nvPr/>
          </p:nvSpPr>
          <p:spPr bwMode="auto">
            <a:xfrm>
              <a:off x="2555082" y="5694365"/>
              <a:ext cx="2988469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Study dosing: q3w x 4</a:t>
              </a:r>
              <a:endParaRPr lang="en-US" sz="1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92" name="Rectangle 5"/>
            <p:cNvSpPr>
              <a:spLocks noChangeArrowheads="1"/>
            </p:cNvSpPr>
            <p:nvPr/>
          </p:nvSpPr>
          <p:spPr bwMode="auto">
            <a:xfrm>
              <a:off x="2641997" y="1835152"/>
              <a:ext cx="1443038" cy="7985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hangingPunct="0">
                <a:lnSpc>
                  <a:spcPct val="90000"/>
                </a:lnSpc>
              </a:pPr>
              <a:r>
                <a:rPr lang="en-GB" sz="1400" b="1" dirty="0">
                  <a:solidFill>
                    <a:srgbClr val="000000"/>
                  </a:solidFill>
                  <a:latin typeface="Calibri"/>
                </a:rPr>
                <a:t>TH (n=107)</a:t>
              </a: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/>
              </a:r>
              <a:br>
                <a:rPr lang="en-GB" sz="14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Docetaxel + Herceptin </a:t>
              </a:r>
            </a:p>
          </p:txBody>
        </p:sp>
        <p:sp>
          <p:nvSpPr>
            <p:cNvPr id="273461" name="Line 53"/>
            <p:cNvSpPr>
              <a:spLocks noChangeShapeType="1"/>
            </p:cNvSpPr>
            <p:nvPr/>
          </p:nvSpPr>
          <p:spPr bwMode="auto">
            <a:xfrm>
              <a:off x="4102894" y="2355850"/>
              <a:ext cx="31551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defTabSz="457200" eaLnBrk="0" hangingPunct="0">
                <a:defRPr/>
              </a:pPr>
              <a:endParaRPr lang="en-US" sz="3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97294" name="Rectangle 45"/>
            <p:cNvSpPr>
              <a:spLocks noChangeArrowheads="1"/>
            </p:cNvSpPr>
            <p:nvPr/>
          </p:nvSpPr>
          <p:spPr bwMode="auto">
            <a:xfrm>
              <a:off x="1248471" y="3037539"/>
              <a:ext cx="1322784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54000" anchor="ctr">
              <a:spAutoFit/>
            </a:bodyPr>
            <a:lstStyle/>
            <a:p>
              <a:pPr defTabSz="457200" eaLnBrk="0" hangingPunct="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Patients with operable or </a:t>
              </a:r>
              <a:br>
                <a:rPr lang="en-US" sz="12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locally advanced /inflammatory* </a:t>
              </a:r>
              <a:br>
                <a:rPr lang="en-US" sz="12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HER2-positive BC</a:t>
              </a:r>
            </a:p>
            <a:p>
              <a:pPr defTabSz="457200" eaLnBrk="0" hangingPunct="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</a:t>
              </a:r>
              <a:br>
                <a:rPr lang="en-US" sz="12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Chemo-naïve &amp; </a:t>
              </a:r>
              <a:br>
                <a:rPr lang="en-US" sz="12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primary </a:t>
              </a:r>
              <a:r>
                <a:rPr lang="en-US" sz="1200" dirty="0" err="1">
                  <a:solidFill>
                    <a:srgbClr val="000000"/>
                  </a:solidFill>
                  <a:latin typeface="Calibri"/>
                </a:rPr>
                <a:t>tumours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</a:t>
              </a:r>
              <a:br>
                <a:rPr lang="en-US" sz="1200" dirty="0">
                  <a:solidFill>
                    <a:srgbClr val="000000"/>
                  </a:solidFill>
                  <a:latin typeface="Calibri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&gt;2cm (N=417)</a:t>
              </a:r>
            </a:p>
          </p:txBody>
        </p:sp>
      </p:grpSp>
      <p:sp>
        <p:nvSpPr>
          <p:cNvPr id="97295" name="Text Box 94"/>
          <p:cNvSpPr txBox="1">
            <a:spLocks noChangeArrowheads="1"/>
          </p:cNvSpPr>
          <p:nvPr/>
        </p:nvSpPr>
        <p:spPr bwMode="auto">
          <a:xfrm>
            <a:off x="2393155" y="5910854"/>
            <a:ext cx="6750845" cy="36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457200">
              <a:spcBef>
                <a:spcPct val="50000"/>
              </a:spcBef>
            </a:pPr>
            <a:r>
              <a:rPr lang="en-US" sz="9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BC, breast cancer; FEC, 5-fluorouracil, </a:t>
            </a:r>
            <a:r>
              <a:rPr lang="en-US" sz="9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epirubicin</a:t>
            </a:r>
            <a:r>
              <a:rPr lang="en-US" sz="9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cyclophosphamide</a:t>
            </a:r>
            <a:br>
              <a:rPr lang="en-US" sz="9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*Locally advanced=T2–3, N2–3, M0 or T4a–c, any N, M0; operable=T2–3, N0–1, M0; inflammatory = T4d, any N, M0</a:t>
            </a:r>
          </a:p>
        </p:txBody>
      </p:sp>
      <p:sp>
        <p:nvSpPr>
          <p:cNvPr id="97297" name="TextBox 1"/>
          <p:cNvSpPr txBox="1">
            <a:spLocks noChangeArrowheads="1"/>
          </p:cNvSpPr>
          <p:nvPr/>
        </p:nvSpPr>
        <p:spPr bwMode="auto">
          <a:xfrm>
            <a:off x="1382633" y="6455299"/>
            <a:ext cx="15000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en-US" sz="900" dirty="0">
                <a:solidFill>
                  <a:prstClr val="black"/>
                </a:solidFill>
              </a:rPr>
              <a:t>Gianni  et al  Lancet 2012</a:t>
            </a:r>
          </a:p>
        </p:txBody>
      </p:sp>
    </p:spTree>
    <p:extLst>
      <p:ext uri="{BB962C8B-B14F-4D97-AF65-F5344CB8AC3E}">
        <p14:creationId xmlns:p14="http://schemas.microsoft.com/office/powerpoint/2010/main" val="1315547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dirty="0">
                <a:solidFill>
                  <a:srgbClr val="1F4E79"/>
                </a:solidFill>
                <a:latin typeface="+mn-lt"/>
              </a:rPr>
              <a:t>NeoSphere pCR Rates</a:t>
            </a:r>
            <a:endParaRPr lang="en-US" sz="1800" dirty="0">
              <a:solidFill>
                <a:srgbClr val="1F4E79"/>
              </a:solidFill>
              <a:latin typeface="+mn-lt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96330" y="1622989"/>
            <a:ext cx="5661721" cy="4751191"/>
            <a:chOff x="1596330" y="1865313"/>
            <a:chExt cx="5661721" cy="4751191"/>
          </a:xfrm>
        </p:grpSpPr>
        <p:grpSp>
          <p:nvGrpSpPr>
            <p:cNvPr id="2" name="Group 86"/>
            <p:cNvGrpSpPr>
              <a:grpSpLocks/>
            </p:cNvGrpSpPr>
            <p:nvPr/>
          </p:nvGrpSpPr>
          <p:grpSpPr bwMode="auto">
            <a:xfrm>
              <a:off x="3283744" y="2022477"/>
              <a:ext cx="966788" cy="1198563"/>
              <a:chOff x="1817" y="1457"/>
              <a:chExt cx="812" cy="755"/>
            </a:xfrm>
          </p:grpSpPr>
          <p:sp>
            <p:nvSpPr>
              <p:cNvPr id="168005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1873" y="1457"/>
                <a:ext cx="68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100" b="1" dirty="0">
                    <a:solidFill>
                      <a:srgbClr val="000000"/>
                    </a:solidFill>
                    <a:latin typeface="Calibri" charset="0"/>
                  </a:rPr>
                  <a:t>p = 0.0141</a:t>
                </a:r>
                <a:endParaRPr lang="en-US" sz="1000" b="1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66630" name="Freeform 7"/>
              <p:cNvSpPr>
                <a:spLocks noChangeAspect="1"/>
              </p:cNvSpPr>
              <p:nvPr/>
            </p:nvSpPr>
            <p:spPr bwMode="auto">
              <a:xfrm>
                <a:off x="1817" y="1693"/>
                <a:ext cx="812" cy="519"/>
              </a:xfrm>
              <a:custGeom>
                <a:avLst/>
                <a:gdLst>
                  <a:gd name="T0" fmla="*/ 0 w 774"/>
                  <a:gd name="T1" fmla="*/ 53 h 757"/>
                  <a:gd name="T2" fmla="*/ 3 w 774"/>
                  <a:gd name="T3" fmla="*/ 0 h 757"/>
                  <a:gd name="T4" fmla="*/ 1083 w 774"/>
                  <a:gd name="T5" fmla="*/ 0 h 757"/>
                  <a:gd name="T6" fmla="*/ 1083 w 774"/>
                  <a:gd name="T7" fmla="*/ 7 h 7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4"/>
                  <a:gd name="T13" fmla="*/ 0 h 757"/>
                  <a:gd name="T14" fmla="*/ 774 w 774"/>
                  <a:gd name="T15" fmla="*/ 757 h 7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4" h="757">
                    <a:moveTo>
                      <a:pt x="0" y="757"/>
                    </a:moveTo>
                    <a:lnTo>
                      <a:pt x="3" y="0"/>
                    </a:lnTo>
                    <a:lnTo>
                      <a:pt x="774" y="0"/>
                    </a:lnTo>
                    <a:lnTo>
                      <a:pt x="774" y="9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20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1978820" y="2105025"/>
              <a:ext cx="5279231" cy="4195877"/>
              <a:chOff x="1041" y="1482"/>
              <a:chExt cx="3820" cy="2275"/>
            </a:xfrm>
          </p:grpSpPr>
          <p:sp>
            <p:nvSpPr>
              <p:cNvPr id="16797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701" y="2415"/>
                <a:ext cx="363" cy="1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alibri" charset="0"/>
                  <a:cs typeface="ＭＳ Ｐゴシック" charset="0"/>
                </a:endParaRPr>
              </a:p>
            </p:txBody>
          </p:sp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1041" y="1482"/>
                <a:ext cx="3820" cy="2275"/>
                <a:chOff x="1041" y="1357"/>
                <a:chExt cx="3820" cy="2275"/>
              </a:xfrm>
            </p:grpSpPr>
            <p:grpSp>
              <p:nvGrpSpPr>
                <p:cNvPr id="5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1422" y="1466"/>
                  <a:ext cx="52" cy="1999"/>
                  <a:chOff x="1422" y="1466"/>
                  <a:chExt cx="52" cy="1999"/>
                </a:xfrm>
              </p:grpSpPr>
              <p:sp>
                <p:nvSpPr>
                  <p:cNvPr id="167999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4" y="1466"/>
                    <a:ext cx="0" cy="199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8000" name="Line 1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2" y="3036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8001" name="Line 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2652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8002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2258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8003" name="Line 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1856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8004" name="Line 2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1473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6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1429" y="3430"/>
                  <a:ext cx="3432" cy="45"/>
                  <a:chOff x="1429" y="3430"/>
                  <a:chExt cx="3432" cy="45"/>
                </a:xfrm>
              </p:grpSpPr>
              <p:sp>
                <p:nvSpPr>
                  <p:cNvPr id="167994" name="Line 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9" y="3430"/>
                    <a:ext cx="343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7995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22" y="343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7996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166" y="343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7997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014" y="343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  <p:sp>
                <p:nvSpPr>
                  <p:cNvPr id="167998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55" y="343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Arial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67984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7" y="1357"/>
                  <a:ext cx="497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50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85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6" y="1748"/>
                  <a:ext cx="49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40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86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7" y="2143"/>
                  <a:ext cx="49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30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87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1" y="2537"/>
                  <a:ext cx="49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20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88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7" y="2926"/>
                  <a:ext cx="497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10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89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79" y="3312"/>
                  <a:ext cx="49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0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90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48" y="3481"/>
                  <a:ext cx="499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TH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91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82" y="3481"/>
                  <a:ext cx="499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THP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92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35" y="3481"/>
                  <a:ext cx="49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HP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7993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82" y="3482"/>
                  <a:ext cx="49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 charset="0"/>
                    </a:rPr>
                    <a:t>TP</a:t>
                  </a:r>
                  <a:endParaRPr lang="en-US" sz="1200" b="1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</p:grpSp>
          <p:sp>
            <p:nvSpPr>
              <p:cNvPr id="167979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556" y="1753"/>
                <a:ext cx="363" cy="1798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alibri" charset="0"/>
                  <a:cs typeface="ＭＳ Ｐゴシック" charset="0"/>
                </a:endParaRPr>
              </a:p>
            </p:txBody>
          </p:sp>
          <p:sp>
            <p:nvSpPr>
              <p:cNvPr id="167980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405" y="2855"/>
                <a:ext cx="363" cy="6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alibri" charset="0"/>
                  <a:cs typeface="ＭＳ Ｐゴシック" charset="0"/>
                </a:endParaRPr>
              </a:p>
            </p:txBody>
          </p:sp>
          <p:sp>
            <p:nvSpPr>
              <p:cNvPr id="167981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253" y="2610"/>
                <a:ext cx="363" cy="94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alibri" charset="0"/>
                  <a:cs typeface="ＭＳ Ｐゴシック" charset="0"/>
                </a:endParaRPr>
              </a:p>
            </p:txBody>
          </p:sp>
        </p:grpSp>
        <p:sp>
          <p:nvSpPr>
            <p:cNvPr id="167940" name="Text Box 41"/>
            <p:cNvSpPr txBox="1">
              <a:spLocks noChangeAspect="1" noChangeArrowheads="1"/>
            </p:cNvSpPr>
            <p:nvPr/>
          </p:nvSpPr>
          <p:spPr bwMode="auto">
            <a:xfrm rot="-5400000">
              <a:off x="648494" y="3603724"/>
              <a:ext cx="22034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000000"/>
                  </a:solidFill>
                </a:rPr>
                <a:t>pCR, % </a:t>
              </a:r>
              <a:r>
                <a:rPr lang="en-GB" sz="1400" b="1">
                  <a:solidFill>
                    <a:srgbClr val="000000"/>
                  </a:solidFill>
                  <a:sym typeface="Symbol" charset="0"/>
                </a:rPr>
                <a:t> 95% CI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67943" name="Text Box 48"/>
            <p:cNvSpPr txBox="1">
              <a:spLocks noChangeAspect="1" noChangeArrowheads="1"/>
            </p:cNvSpPr>
            <p:nvPr/>
          </p:nvSpPr>
          <p:spPr bwMode="auto">
            <a:xfrm>
              <a:off x="4224337" y="6308727"/>
              <a:ext cx="13775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000000"/>
                  </a:solidFill>
                </a:rPr>
                <a:t>Treatment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67944" name="Text Box 49"/>
            <p:cNvSpPr txBox="1">
              <a:spLocks noChangeAspect="1" noChangeArrowheads="1"/>
            </p:cNvSpPr>
            <p:nvPr/>
          </p:nvSpPr>
          <p:spPr bwMode="auto">
            <a:xfrm>
              <a:off x="2826545" y="3840165"/>
              <a:ext cx="6310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000000"/>
                  </a:solidFill>
                  <a:latin typeface="Calibri" charset="0"/>
                </a:rPr>
                <a:t>29.0%</a:t>
              </a:r>
              <a:endParaRPr lang="en-US" sz="1400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7945" name="Text Box 50"/>
            <p:cNvSpPr txBox="1">
              <a:spLocks noChangeAspect="1" noChangeArrowheads="1"/>
            </p:cNvSpPr>
            <p:nvPr/>
          </p:nvSpPr>
          <p:spPr bwMode="auto">
            <a:xfrm>
              <a:off x="4012408" y="2611440"/>
              <a:ext cx="6310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000000"/>
                  </a:solidFill>
                  <a:latin typeface="Calibri" charset="0"/>
                </a:rPr>
                <a:t>45.8%</a:t>
              </a:r>
              <a:endParaRPr lang="en-US" sz="1400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7946" name="Text Box 51"/>
            <p:cNvSpPr txBox="1">
              <a:spLocks noChangeAspect="1" noChangeArrowheads="1"/>
            </p:cNvSpPr>
            <p:nvPr/>
          </p:nvSpPr>
          <p:spPr bwMode="auto">
            <a:xfrm>
              <a:off x="5183983" y="4652965"/>
              <a:ext cx="6310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000000"/>
                  </a:solidFill>
                  <a:latin typeface="Calibri" charset="0"/>
                </a:rPr>
                <a:t>16.8%</a:t>
              </a:r>
              <a:endParaRPr lang="en-US" sz="1400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7947" name="Text Box 52"/>
            <p:cNvSpPr txBox="1">
              <a:spLocks noChangeAspect="1" noChangeArrowheads="1"/>
            </p:cNvSpPr>
            <p:nvPr/>
          </p:nvSpPr>
          <p:spPr bwMode="auto">
            <a:xfrm>
              <a:off x="6355558" y="4279902"/>
              <a:ext cx="6322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000000"/>
                  </a:solidFill>
                  <a:latin typeface="Calibri" charset="0"/>
                </a:rPr>
                <a:t>24.0%</a:t>
              </a:r>
              <a:endParaRPr lang="en-US" sz="1400" b="1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7" name="Group 62"/>
            <p:cNvGrpSpPr>
              <a:grpSpLocks noChangeAspect="1"/>
            </p:cNvGrpSpPr>
            <p:nvPr/>
          </p:nvGrpSpPr>
          <p:grpSpPr bwMode="auto">
            <a:xfrm>
              <a:off x="3084910" y="3824288"/>
              <a:ext cx="114300" cy="652462"/>
              <a:chOff x="1701" y="2408"/>
              <a:chExt cx="90" cy="387"/>
            </a:xfrm>
          </p:grpSpPr>
          <p:sp>
            <p:nvSpPr>
              <p:cNvPr id="167971" name="Line 53"/>
              <p:cNvSpPr>
                <a:spLocks noChangeAspect="1" noChangeShapeType="1"/>
              </p:cNvSpPr>
              <p:nvPr/>
            </p:nvSpPr>
            <p:spPr bwMode="auto">
              <a:xfrm>
                <a:off x="1701" y="279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72" name="Line 54"/>
              <p:cNvSpPr>
                <a:spLocks noChangeAspect="1" noChangeShapeType="1"/>
              </p:cNvSpPr>
              <p:nvPr/>
            </p:nvSpPr>
            <p:spPr bwMode="auto">
              <a:xfrm>
                <a:off x="1746" y="2408"/>
                <a:ext cx="0" cy="3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8" name="Group 63"/>
            <p:cNvGrpSpPr>
              <a:grpSpLocks noChangeAspect="1"/>
            </p:cNvGrpSpPr>
            <p:nvPr/>
          </p:nvGrpSpPr>
          <p:grpSpPr bwMode="auto">
            <a:xfrm>
              <a:off x="4271964" y="2601913"/>
              <a:ext cx="113110" cy="728662"/>
              <a:chOff x="2654" y="1683"/>
              <a:chExt cx="90" cy="432"/>
            </a:xfrm>
          </p:grpSpPr>
          <p:sp>
            <p:nvSpPr>
              <p:cNvPr id="167969" name="Line 55"/>
              <p:cNvSpPr>
                <a:spLocks noChangeAspect="1" noChangeShapeType="1"/>
              </p:cNvSpPr>
              <p:nvPr/>
            </p:nvSpPr>
            <p:spPr bwMode="auto">
              <a:xfrm>
                <a:off x="2654" y="211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70" name="Line 56"/>
              <p:cNvSpPr>
                <a:spLocks noChangeAspect="1" noChangeShapeType="1"/>
              </p:cNvSpPr>
              <p:nvPr/>
            </p:nvSpPr>
            <p:spPr bwMode="auto">
              <a:xfrm>
                <a:off x="2697" y="1683"/>
                <a:ext cx="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9" name="Group 64"/>
            <p:cNvGrpSpPr>
              <a:grpSpLocks noChangeAspect="1"/>
            </p:cNvGrpSpPr>
            <p:nvPr/>
          </p:nvGrpSpPr>
          <p:grpSpPr bwMode="auto">
            <a:xfrm>
              <a:off x="5442347" y="4633913"/>
              <a:ext cx="114300" cy="531812"/>
              <a:chOff x="3575" y="2888"/>
              <a:chExt cx="90" cy="315"/>
            </a:xfrm>
          </p:grpSpPr>
          <p:sp>
            <p:nvSpPr>
              <p:cNvPr id="167967" name="Line 57"/>
              <p:cNvSpPr>
                <a:spLocks noChangeAspect="1" noChangeShapeType="1"/>
              </p:cNvSpPr>
              <p:nvPr/>
            </p:nvSpPr>
            <p:spPr bwMode="auto">
              <a:xfrm>
                <a:off x="3575" y="3202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68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620" y="2888"/>
                <a:ext cx="0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10" name="Group 65"/>
            <p:cNvGrpSpPr>
              <a:grpSpLocks noChangeAspect="1"/>
            </p:cNvGrpSpPr>
            <p:nvPr/>
          </p:nvGrpSpPr>
          <p:grpSpPr bwMode="auto">
            <a:xfrm>
              <a:off x="6615113" y="4187827"/>
              <a:ext cx="114300" cy="595313"/>
              <a:chOff x="4499" y="2623"/>
              <a:chExt cx="90" cy="353"/>
            </a:xfrm>
          </p:grpSpPr>
          <p:sp>
            <p:nvSpPr>
              <p:cNvPr id="167965" name="Line 59"/>
              <p:cNvSpPr>
                <a:spLocks noChangeAspect="1" noChangeShapeType="1"/>
              </p:cNvSpPr>
              <p:nvPr/>
            </p:nvSpPr>
            <p:spPr bwMode="auto">
              <a:xfrm>
                <a:off x="4499" y="29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66" name="Line 60"/>
              <p:cNvSpPr>
                <a:spLocks noChangeAspect="1" noChangeShapeType="1"/>
              </p:cNvSpPr>
              <p:nvPr/>
            </p:nvSpPr>
            <p:spPr bwMode="auto">
              <a:xfrm>
                <a:off x="4544" y="2623"/>
                <a:ext cx="0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11" name="Group 67"/>
            <p:cNvGrpSpPr>
              <a:grpSpLocks noChangeAspect="1"/>
            </p:cNvGrpSpPr>
            <p:nvPr/>
          </p:nvGrpSpPr>
          <p:grpSpPr bwMode="auto">
            <a:xfrm rot="10800000">
              <a:off x="6615113" y="3590926"/>
              <a:ext cx="114300" cy="595313"/>
              <a:chOff x="4499" y="2623"/>
              <a:chExt cx="90" cy="353"/>
            </a:xfrm>
          </p:grpSpPr>
          <p:sp>
            <p:nvSpPr>
              <p:cNvPr id="167963" name="Line 68"/>
              <p:cNvSpPr>
                <a:spLocks noChangeAspect="1" noChangeShapeType="1"/>
              </p:cNvSpPr>
              <p:nvPr/>
            </p:nvSpPr>
            <p:spPr bwMode="auto">
              <a:xfrm>
                <a:off x="4499" y="297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64" name="Line 69"/>
              <p:cNvSpPr>
                <a:spLocks noChangeAspect="1" noChangeShapeType="1"/>
              </p:cNvSpPr>
              <p:nvPr/>
            </p:nvSpPr>
            <p:spPr bwMode="auto">
              <a:xfrm>
                <a:off x="4544" y="2623"/>
                <a:ext cx="0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12" name="Group 70"/>
            <p:cNvGrpSpPr>
              <a:grpSpLocks noChangeAspect="1"/>
            </p:cNvGrpSpPr>
            <p:nvPr/>
          </p:nvGrpSpPr>
          <p:grpSpPr bwMode="auto">
            <a:xfrm rot="10800000">
              <a:off x="5442347" y="4100513"/>
              <a:ext cx="114300" cy="531812"/>
              <a:chOff x="3575" y="2888"/>
              <a:chExt cx="90" cy="315"/>
            </a:xfrm>
          </p:grpSpPr>
          <p:sp>
            <p:nvSpPr>
              <p:cNvPr id="167961" name="Line 71"/>
              <p:cNvSpPr>
                <a:spLocks noChangeAspect="1" noChangeShapeType="1"/>
              </p:cNvSpPr>
              <p:nvPr/>
            </p:nvSpPr>
            <p:spPr bwMode="auto">
              <a:xfrm>
                <a:off x="3575" y="3202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62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3620" y="2888"/>
                <a:ext cx="0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13" name="Group 75"/>
            <p:cNvGrpSpPr>
              <a:grpSpLocks noChangeAspect="1"/>
            </p:cNvGrpSpPr>
            <p:nvPr/>
          </p:nvGrpSpPr>
          <p:grpSpPr bwMode="auto">
            <a:xfrm rot="10800000">
              <a:off x="4271964" y="1865313"/>
              <a:ext cx="113110" cy="728662"/>
              <a:chOff x="2654" y="1683"/>
              <a:chExt cx="90" cy="432"/>
            </a:xfrm>
          </p:grpSpPr>
          <p:sp>
            <p:nvSpPr>
              <p:cNvPr id="167959" name="Line 76"/>
              <p:cNvSpPr>
                <a:spLocks noChangeAspect="1" noChangeShapeType="1"/>
              </p:cNvSpPr>
              <p:nvPr/>
            </p:nvSpPr>
            <p:spPr bwMode="auto">
              <a:xfrm>
                <a:off x="2654" y="211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60" name="Line 77"/>
              <p:cNvSpPr>
                <a:spLocks noChangeAspect="1" noChangeShapeType="1"/>
              </p:cNvSpPr>
              <p:nvPr/>
            </p:nvSpPr>
            <p:spPr bwMode="auto">
              <a:xfrm>
                <a:off x="2697" y="1683"/>
                <a:ext cx="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  <p:grpSp>
          <p:nvGrpSpPr>
            <p:cNvPr id="14" name="Group 78"/>
            <p:cNvGrpSpPr>
              <a:grpSpLocks noChangeAspect="1"/>
            </p:cNvGrpSpPr>
            <p:nvPr/>
          </p:nvGrpSpPr>
          <p:grpSpPr bwMode="auto">
            <a:xfrm rot="10800000">
              <a:off x="3084910" y="3176588"/>
              <a:ext cx="114300" cy="652462"/>
              <a:chOff x="1701" y="2408"/>
              <a:chExt cx="90" cy="387"/>
            </a:xfrm>
          </p:grpSpPr>
          <p:sp>
            <p:nvSpPr>
              <p:cNvPr id="167957" name="Line 79"/>
              <p:cNvSpPr>
                <a:spLocks noChangeAspect="1" noChangeShapeType="1"/>
              </p:cNvSpPr>
              <p:nvPr/>
            </p:nvSpPr>
            <p:spPr bwMode="auto">
              <a:xfrm>
                <a:off x="1701" y="279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  <p:sp>
            <p:nvSpPr>
              <p:cNvPr id="167958" name="Line 80"/>
              <p:cNvSpPr>
                <a:spLocks noChangeAspect="1" noChangeShapeType="1"/>
              </p:cNvSpPr>
              <p:nvPr/>
            </p:nvSpPr>
            <p:spPr bwMode="auto">
              <a:xfrm>
                <a:off x="1746" y="2408"/>
                <a:ext cx="0" cy="3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cs typeface="ＭＳ Ｐゴシック" charset="0"/>
                </a:endParaRPr>
              </a:p>
            </p:txBody>
          </p:sp>
        </p:grpSp>
      </p:grpSp>
      <p:sp>
        <p:nvSpPr>
          <p:cNvPr id="76872" name="Rectangle 72"/>
          <p:cNvSpPr>
            <a:spLocks noChangeArrowheads="1"/>
          </p:cNvSpPr>
          <p:nvPr/>
        </p:nvSpPr>
        <p:spPr bwMode="auto">
          <a:xfrm>
            <a:off x="1187624" y="6453336"/>
            <a:ext cx="2107405" cy="2308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Gianni L, et al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. Lancet Oncology 2011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169808"/>
            <a:ext cx="6172200" cy="42839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F4E79"/>
                </a:solidFill>
                <a:latin typeface="+mn-lt"/>
              </a:rPr>
              <a:t>Pathologic CR Rates In </a:t>
            </a:r>
            <a:r>
              <a:rPr lang="en-US" sz="1800" dirty="0" err="1">
                <a:solidFill>
                  <a:srgbClr val="1F4E79"/>
                </a:solidFill>
                <a:latin typeface="+mn-lt"/>
              </a:rPr>
              <a:t>NeoSphere</a:t>
            </a:r>
            <a:endParaRPr lang="en-US" sz="1800" dirty="0">
              <a:solidFill>
                <a:srgbClr val="1F4E79"/>
              </a:solidFill>
              <a:latin typeface="+mn-lt"/>
            </a:endParaRPr>
          </a:p>
        </p:txBody>
      </p:sp>
      <p:graphicFrame>
        <p:nvGraphicFramePr>
          <p:cNvPr id="54329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45911"/>
              </p:ext>
            </p:extLst>
          </p:nvPr>
        </p:nvGraphicFramePr>
        <p:xfrm>
          <a:off x="1485900" y="2063878"/>
          <a:ext cx="6343650" cy="3091635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  <a:gridCol w="1314450"/>
              </a:tblGrid>
              <a:tr h="1070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Docetaxel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Pertuz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Docetaxel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Pertuz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Docetaxel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Pertuz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39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(Overall)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46%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ER-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37%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63%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9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ER+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26%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3" name="Rectangle 53"/>
          <p:cNvSpPr>
            <a:spLocks noChangeArrowheads="1"/>
          </p:cNvSpPr>
          <p:nvPr/>
        </p:nvSpPr>
        <p:spPr bwMode="auto">
          <a:xfrm>
            <a:off x="1485900" y="3078058"/>
            <a:ext cx="6343650" cy="720080"/>
          </a:xfrm>
          <a:prstGeom prst="rect">
            <a:avLst/>
          </a:prstGeom>
          <a:noFill/>
          <a:ln w="825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6453336"/>
            <a:ext cx="1341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Gianni et al, Lancet 2011</a:t>
            </a:r>
          </a:p>
        </p:txBody>
      </p:sp>
    </p:spTree>
    <p:extLst>
      <p:ext uri="{BB962C8B-B14F-4D97-AF65-F5344CB8AC3E}">
        <p14:creationId xmlns:p14="http://schemas.microsoft.com/office/powerpoint/2010/main" val="1697071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421992"/>
            <a:ext cx="6172200" cy="484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solidFill>
                  <a:srgbClr val="1F4E79"/>
                </a:solidFill>
                <a:latin typeface="+mn-lt"/>
              </a:rPr>
              <a:t>Pathologic Response in TRYPHAENA </a:t>
            </a:r>
          </a:p>
        </p:txBody>
      </p:sp>
      <p:graphicFrame>
        <p:nvGraphicFramePr>
          <p:cNvPr id="19483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72735"/>
              </p:ext>
            </p:extLst>
          </p:nvPr>
        </p:nvGraphicFramePr>
        <p:xfrm>
          <a:off x="1722836" y="2373040"/>
          <a:ext cx="5816203" cy="3191464"/>
        </p:xfrm>
        <a:graphic>
          <a:graphicData uri="http://schemas.openxmlformats.org/drawingml/2006/table">
            <a:tbl>
              <a:tblPr/>
              <a:tblGrid>
                <a:gridCol w="3474244"/>
                <a:gridCol w="2341959"/>
              </a:tblGrid>
              <a:tr h="1058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Regimen</a:t>
                      </a:r>
                    </a:p>
                  </a:txBody>
                  <a:tcPr marL="68579" marR="685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Path CR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(ypT0/is)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N=225</a:t>
                      </a:r>
                    </a:p>
                  </a:txBody>
                  <a:tcPr marL="68579" marR="685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710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FEC/HP x 3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MS PGothic" charset="-128"/>
                          <a:sym typeface="Wingdings" charset="2"/>
                        </a:rPr>
                        <a:t>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sym typeface="Wingdings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Doc/HP x 3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9" marR="685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62%</a:t>
                      </a:r>
                    </a:p>
                  </a:txBody>
                  <a:tcPr marL="68579" marR="685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5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FEC x 3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MS PGothic" charset="-128"/>
                          <a:sym typeface="Wingdings" charset="2"/>
                        </a:rPr>
                        <a:t>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sym typeface="Wingdings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Doc/HP x 3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9" marR="685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57%</a:t>
                      </a:r>
                    </a:p>
                  </a:txBody>
                  <a:tcPr marL="68579" marR="685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TCH/P x 6</a:t>
                      </a:r>
                    </a:p>
                  </a:txBody>
                  <a:tcPr marL="68579" marR="685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66%</a:t>
                      </a:r>
                    </a:p>
                  </a:txBody>
                  <a:tcPr marL="68579" marR="685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63" name="TextBox 1"/>
          <p:cNvSpPr txBox="1">
            <a:spLocks noChangeArrowheads="1"/>
          </p:cNvSpPr>
          <p:nvPr/>
        </p:nvSpPr>
        <p:spPr bwMode="auto">
          <a:xfrm>
            <a:off x="1043608" y="6453336"/>
            <a:ext cx="22185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900"/>
              <a:t>Schneeweiss </a:t>
            </a:r>
            <a:r>
              <a:rPr lang="en-US" altLang="en-US" sz="900"/>
              <a:t> et al, Ann Oncology 2013</a:t>
            </a:r>
          </a:p>
        </p:txBody>
      </p:sp>
    </p:spTree>
    <p:extLst>
      <p:ext uri="{BB962C8B-B14F-4D97-AF65-F5344CB8AC3E}">
        <p14:creationId xmlns:p14="http://schemas.microsoft.com/office/powerpoint/2010/main" val="705962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721671" y="1266927"/>
            <a:ext cx="7886700" cy="464602"/>
          </a:xfrm>
        </p:spPr>
        <p:txBody>
          <a:bodyPr>
            <a:normAutofit/>
          </a:bodyPr>
          <a:lstStyle/>
          <a:p>
            <a:pPr algn="ctr"/>
            <a:r>
              <a:rPr lang="en-US" altLang="en-US" sz="1800" b="1" dirty="0" smtClean="0">
                <a:solidFill>
                  <a:srgbClr val="1F4E79"/>
                </a:solidFill>
                <a:latin typeface="Calibri" charset="0"/>
                <a:ea typeface="MS PGothic" charset="-128"/>
              </a:rPr>
              <a:t>The Role of </a:t>
            </a:r>
            <a:r>
              <a:rPr lang="en-US" altLang="en-US" sz="1800" b="1" dirty="0" err="1" smtClean="0">
                <a:solidFill>
                  <a:srgbClr val="1F4E79"/>
                </a:solidFill>
                <a:latin typeface="Calibri" charset="0"/>
                <a:ea typeface="MS PGothic" charset="-128"/>
              </a:rPr>
              <a:t>Pertuzumab</a:t>
            </a:r>
            <a:r>
              <a:rPr lang="en-US" altLang="en-US" sz="1800" b="1" dirty="0" smtClean="0">
                <a:solidFill>
                  <a:srgbClr val="1F4E79"/>
                </a:solidFill>
                <a:latin typeface="Calibri" charset="0"/>
                <a:ea typeface="MS PGothic" charset="-128"/>
              </a:rPr>
              <a:t> in Standard HER2</a:t>
            </a:r>
            <a:r>
              <a:rPr lang="en-US" altLang="en-US" sz="1800" b="1" dirty="0">
                <a:solidFill>
                  <a:srgbClr val="1F4E79"/>
                </a:solidFill>
                <a:latin typeface="Calibri" charset="0"/>
                <a:ea typeface="MS PGothic" charset="-128"/>
              </a:rPr>
              <a:t>+ Neoadjuvant Therapy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1008636" y="1953116"/>
            <a:ext cx="7599735" cy="38898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FDA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approved </a:t>
            </a:r>
            <a:r>
              <a:rPr lang="en-US" altLang="en-US" sz="1400" dirty="0" err="1">
                <a:latin typeface="Arial" charset="0"/>
                <a:ea typeface="Arial" charset="0"/>
                <a:cs typeface="Arial" charset="0"/>
              </a:rPr>
              <a:t>pertuzumab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 in neoadjuvant setting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combination with docetaxel and </a:t>
            </a:r>
            <a:r>
              <a:rPr lang="en-US" altLang="en-US" sz="1400" dirty="0" err="1">
                <a:latin typeface="Arial" charset="0"/>
                <a:ea typeface="Arial" charset="0"/>
                <a:cs typeface="Arial" charset="0"/>
              </a:rPr>
              <a:t>trastuzumab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followed 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by FEC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with TCH 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Approval based on promising NEOSPERE data, metastatic survival advantage, and completion of adjuvant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trial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The limited benefit of </a:t>
            </a:r>
            <a:r>
              <a:rPr lang="en-US" altLang="en-US" sz="1400" dirty="0" err="1" smtClean="0">
                <a:latin typeface="Arial" charset="0"/>
                <a:ea typeface="Arial" charset="0"/>
                <a:cs typeface="Arial" charset="0"/>
              </a:rPr>
              <a:t>pertuzumab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 in the adjuvant setting confirms some biologic insights from neoadjuvant setting and raises questions about routine use of </a:t>
            </a:r>
            <a:r>
              <a:rPr lang="en-US" altLang="en-US" sz="1400" dirty="0" err="1" smtClean="0">
                <a:latin typeface="Arial" charset="0"/>
                <a:ea typeface="Arial" charset="0"/>
                <a:cs typeface="Arial" charset="0"/>
              </a:rPr>
              <a:t>pertuzumab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 in some patients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approach is best reserved for patients at particularly high of recurrence (e.g.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ER-, stage 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IIB and  III disease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742" y="2164374"/>
            <a:ext cx="5152516" cy="92052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Neoadjuvant Therapy for HER2+ Disease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89543"/>
            <a:ext cx="6858000" cy="1655762"/>
          </a:xfrm>
        </p:spPr>
        <p:txBody>
          <a:bodyPr>
            <a:noAutofit/>
          </a:bodyPr>
          <a:lstStyle/>
          <a:p>
            <a:r>
              <a:rPr lang="en-US" sz="1800" dirty="0" smtClean="0"/>
              <a:t>Eric P. Winer, MD</a:t>
            </a:r>
          </a:p>
          <a:p>
            <a:r>
              <a:rPr lang="en-US" sz="1800" dirty="0" smtClean="0"/>
              <a:t>Dana-Farber Cancer Institute</a:t>
            </a:r>
          </a:p>
          <a:p>
            <a:r>
              <a:rPr lang="en-US" sz="1800" dirty="0" smtClean="0"/>
              <a:t>Harvard Medical School</a:t>
            </a:r>
          </a:p>
          <a:p>
            <a:r>
              <a:rPr lang="en-US" sz="1800" dirty="0" err="1" smtClean="0"/>
              <a:t>Eric_Winer@dfci.harvard.edu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327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8" y="2627929"/>
            <a:ext cx="7886700" cy="1325563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1F4E79"/>
                </a:solidFill>
              </a:rPr>
              <a:t>3rd Generation HER2 Neoadjuvant Trials:  A Step Beyond Simple Dual Targeting</a:t>
            </a:r>
            <a:endParaRPr lang="en-US" sz="1800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9303" y="1219116"/>
            <a:ext cx="5925395" cy="6183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F4E79"/>
                </a:solidFill>
              </a:rPr>
              <a:t>NSABP B-52 Schema:  HER2-based </a:t>
            </a:r>
            <a:r>
              <a:rPr lang="en-US" b="1" dirty="0" err="1" smtClean="0">
                <a:solidFill>
                  <a:srgbClr val="1F4E79"/>
                </a:solidFill>
              </a:rPr>
              <a:t>preop</a:t>
            </a:r>
            <a:r>
              <a:rPr lang="en-US" b="1" dirty="0" smtClean="0">
                <a:solidFill>
                  <a:srgbClr val="1F4E79"/>
                </a:solidFill>
              </a:rPr>
              <a:t> therapy +/- estrogen deprivation</a:t>
            </a:r>
            <a:endParaRPr lang="en-US" b="1" dirty="0">
              <a:solidFill>
                <a:srgbClr val="1F4E79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4" y="2152232"/>
            <a:ext cx="5784372" cy="3721876"/>
          </a:xfrm>
        </p:spPr>
      </p:pic>
      <p:sp>
        <p:nvSpPr>
          <p:cNvPr id="2" name="TextBox 1"/>
          <p:cNvSpPr txBox="1"/>
          <p:nvPr/>
        </p:nvSpPr>
        <p:spPr>
          <a:xfrm>
            <a:off x="1547664" y="6453336"/>
            <a:ext cx="1372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Rimawi</a:t>
            </a:r>
            <a:r>
              <a:rPr lang="en-US" sz="900" dirty="0" smtClean="0"/>
              <a:t> et al, SABCS 2016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052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6" y="1367318"/>
            <a:ext cx="8408440" cy="4565583"/>
          </a:xfrm>
        </p:spPr>
      </p:pic>
    </p:spTree>
    <p:extLst>
      <p:ext uri="{BB962C8B-B14F-4D97-AF65-F5344CB8AC3E}">
        <p14:creationId xmlns:p14="http://schemas.microsoft.com/office/powerpoint/2010/main" val="109121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0" y="1194876"/>
            <a:ext cx="8373236" cy="4947620"/>
          </a:xfrm>
        </p:spPr>
      </p:pic>
    </p:spTree>
    <p:extLst>
      <p:ext uri="{BB962C8B-B14F-4D97-AF65-F5344CB8AC3E}">
        <p14:creationId xmlns:p14="http://schemas.microsoft.com/office/powerpoint/2010/main" val="55694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78214"/>
            <a:ext cx="9144000" cy="6797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03795" y="5085701"/>
            <a:ext cx="8610600" cy="11515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u="sng" dirty="0"/>
              <a:t>Primary endpoint</a:t>
            </a:r>
            <a:r>
              <a:rPr lang="en-US" sz="1600" b="1" dirty="0"/>
              <a:t>: </a:t>
            </a:r>
            <a:r>
              <a:rPr lang="en-US" sz="1600" b="1" dirty="0" err="1"/>
              <a:t>pCR</a:t>
            </a:r>
            <a:r>
              <a:rPr lang="en-US" sz="1600" b="1" dirty="0"/>
              <a:t> by local assessment (ypT0/is, ypN0)</a:t>
            </a:r>
            <a:endParaRPr lang="en-GB" sz="1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1400" b="1" dirty="0"/>
              <a:t>Stratification factors: </a:t>
            </a:r>
            <a:r>
              <a:rPr lang="en-GB" sz="1400" dirty="0"/>
              <a:t>local HR status, geographic location, and clinical stage at </a:t>
            </a:r>
            <a:r>
              <a:rPr lang="en-GB" sz="1400" dirty="0" smtClean="0"/>
              <a:t>presentation (83% with stage II-</a:t>
            </a:r>
            <a:r>
              <a:rPr lang="en-GB" sz="1400" dirty="0" err="1" smtClean="0"/>
              <a:t>IIIa</a:t>
            </a:r>
            <a:r>
              <a:rPr lang="en-GB" sz="1400" dirty="0" smtClean="0"/>
              <a:t>)</a:t>
            </a:r>
            <a:endParaRPr lang="en-GB" sz="1400" strike="sngStrike" dirty="0">
              <a:solidFill>
                <a:srgbClr val="FF0000"/>
              </a:solidFill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1800" b="1" dirty="0">
                <a:solidFill>
                  <a:srgbClr val="1F4E79"/>
                </a:solidFill>
                <a:ea typeface="ＭＳ Ｐゴシック" charset="0"/>
                <a:cs typeface="ＭＳ Ｐゴシック" charset="0"/>
              </a:rPr>
              <a:t>KRISTINE Study Design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3232" y="5737112"/>
            <a:ext cx="8455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30000" dirty="0">
                <a:solidFill>
                  <a:prstClr val="white"/>
                </a:solidFill>
              </a:rPr>
              <a:t>a</a:t>
            </a:r>
            <a:r>
              <a:rPr lang="en-US" sz="1050" dirty="0">
                <a:solidFill>
                  <a:prstClr val="white"/>
                </a:solidFill>
              </a:rPr>
              <a:t>Adjuvant </a:t>
            </a:r>
            <a:r>
              <a:rPr lang="en-US" sz="1050" dirty="0"/>
              <a:t>chemotherapy was recommended for patients in the T-DM1+P arm who had residual disease in lymph node(s) or in the breast (&gt;1cm).</a:t>
            </a:r>
            <a:endParaRPr lang="en-GB" sz="1050" dirty="0"/>
          </a:p>
        </p:txBody>
      </p:sp>
      <p:grpSp>
        <p:nvGrpSpPr>
          <p:cNvPr id="3" name="Group 2"/>
          <p:cNvGrpSpPr/>
          <p:nvPr/>
        </p:nvGrpSpPr>
        <p:grpSpPr>
          <a:xfrm>
            <a:off x="746285" y="1779191"/>
            <a:ext cx="7717816" cy="3231410"/>
            <a:chOff x="746285" y="1553579"/>
            <a:chExt cx="7717816" cy="323141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5877189" y="4419230"/>
              <a:ext cx="2292523" cy="180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877189" y="2303947"/>
              <a:ext cx="2292523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2052"/>
            <p:cNvCxnSpPr/>
            <p:nvPr/>
          </p:nvCxnSpPr>
          <p:spPr>
            <a:xfrm flipV="1">
              <a:off x="2377906" y="3221837"/>
              <a:ext cx="73152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" name="Rectangle 4"/>
            <p:cNvSpPr/>
            <p:nvPr/>
          </p:nvSpPr>
          <p:spPr>
            <a:xfrm>
              <a:off x="746285" y="1693212"/>
              <a:ext cx="1882174" cy="30572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47" indent="-158747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2060"/>
                  </a:solidFill>
                  <a:latin typeface="Arial"/>
                  <a:cs typeface="Arial"/>
                </a:rPr>
                <a:t>Centrally confirmed HER2-positive, operable, locally advanced or inflammatory </a:t>
              </a:r>
              <a:br>
                <a:rPr lang="en-GB" sz="1200" dirty="0">
                  <a:solidFill>
                    <a:srgbClr val="002060"/>
                  </a:solidFill>
                  <a:latin typeface="Arial"/>
                  <a:cs typeface="Arial"/>
                </a:rPr>
              </a:br>
              <a:r>
                <a:rPr lang="en-GB" sz="1200" dirty="0">
                  <a:solidFill>
                    <a:srgbClr val="002060"/>
                  </a:solidFill>
                  <a:latin typeface="Arial"/>
                  <a:cs typeface="Arial"/>
                </a:rPr>
                <a:t>breast cancer</a:t>
              </a:r>
            </a:p>
            <a:p>
              <a:pPr marL="158747" indent="-158747">
                <a:buFont typeface="Arial" panose="020B0604020202020204" pitchFamily="34" charset="0"/>
                <a:buChar char="•"/>
              </a:pPr>
              <a:r>
                <a:rPr lang="en-GB" sz="1200" dirty="0" err="1">
                  <a:solidFill>
                    <a:srgbClr val="002060"/>
                  </a:solidFill>
                  <a:latin typeface="Arial"/>
                  <a:cs typeface="Arial"/>
                </a:rPr>
                <a:t>Tumor</a:t>
              </a:r>
              <a:r>
                <a:rPr lang="en-GB" sz="1200" dirty="0">
                  <a:solidFill>
                    <a:srgbClr val="002060"/>
                  </a:solidFill>
                  <a:latin typeface="Arial"/>
                  <a:cs typeface="Arial"/>
                </a:rPr>
                <a:t> &gt;2cm</a:t>
              </a:r>
            </a:p>
            <a:p>
              <a:endParaRPr lang="en-GB" sz="1200" dirty="0">
                <a:solidFill>
                  <a:srgbClr val="002060"/>
                </a:solidFill>
                <a:latin typeface="Arial"/>
                <a:cs typeface="Arial"/>
              </a:endParaRPr>
            </a:p>
            <a:p>
              <a:pPr algn="ctr"/>
              <a:r>
                <a:rPr lang="en-GB" sz="1200" dirty="0">
                  <a:solidFill>
                    <a:srgbClr val="002060"/>
                  </a:solidFill>
                  <a:latin typeface="Arial"/>
                  <a:cs typeface="Arial"/>
                </a:rPr>
                <a:t>N=432</a:t>
              </a:r>
              <a:endParaRPr lang="en-US" sz="12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120000" y="2265602"/>
              <a:ext cx="0" cy="207024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13639" y="2263061"/>
              <a:ext cx="219736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113639" y="4322061"/>
              <a:ext cx="21973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420734" y="1553579"/>
              <a:ext cx="146304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Docetaxel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34" y="1925284"/>
              <a:ext cx="1463040" cy="36576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Carboplatin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20734" y="2288633"/>
              <a:ext cx="1463040" cy="36576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Trastuzumab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20734" y="2651984"/>
              <a:ext cx="1463040" cy="36576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Pertuzumab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20734" y="4402296"/>
              <a:ext cx="1463040" cy="365760"/>
            </a:xfrm>
            <a:prstGeom prst="rect">
              <a:avLst/>
            </a:prstGeom>
            <a:solidFill>
              <a:srgbClr val="E37F26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Pertuzumab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0734" y="4045332"/>
              <a:ext cx="1463040" cy="365760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0E203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T-DM1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4088408" y="3162868"/>
              <a:ext cx="198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prstClr val="white"/>
                  </a:solidFill>
                </a:rPr>
                <a:t>6 cycles of </a:t>
              </a:r>
              <a:br>
                <a:rPr lang="en-GB" sz="1400" dirty="0">
                  <a:solidFill>
                    <a:prstClr val="white"/>
                  </a:solidFill>
                </a:rPr>
              </a:br>
              <a:r>
                <a:rPr lang="en-GB" sz="1400" dirty="0">
                  <a:solidFill>
                    <a:prstClr val="white"/>
                  </a:solidFill>
                </a:rPr>
                <a:t>neoadjuvant therapy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20397" y="2111713"/>
              <a:ext cx="840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</a:rPr>
                <a:t>TCH+P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91720" y="4131615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</a:rPr>
                <a:t>T-DM1+P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>
              <a:off x="4164118" y="1573153"/>
              <a:ext cx="216668" cy="1444593"/>
            </a:xfrm>
            <a:prstGeom prst="leftBrac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4164116" y="4062265"/>
              <a:ext cx="216669" cy="705792"/>
            </a:xfrm>
            <a:prstGeom prst="leftBrace">
              <a:avLst>
                <a:gd name="adj1" fmla="val 8333"/>
                <a:gd name="adj2" fmla="val 37428"/>
              </a:avLst>
            </a:prstGeom>
            <a:ln>
              <a:solidFill>
                <a:srgbClr val="66CC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28459" y="1698267"/>
              <a:ext cx="307959" cy="2292935"/>
            </a:xfrm>
            <a:prstGeom prst="rect">
              <a:avLst/>
            </a:prstGeom>
            <a:solidFill>
              <a:srgbClr val="0E203E"/>
            </a:solidFill>
            <a:ln w="12700" cmpd="sng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R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A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N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D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O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M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I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Z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A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T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I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O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4483" y="1698268"/>
              <a:ext cx="294390" cy="3057247"/>
            </a:xfrm>
            <a:prstGeom prst="rect">
              <a:avLst/>
            </a:prstGeom>
            <a:solidFill>
              <a:srgbClr val="0E203E"/>
            </a:solidFill>
            <a:ln w="12700" cmpd="sng">
              <a:solidFill>
                <a:schemeClr val="bg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r>
                <a:rPr lang="en-US" sz="1100" b="1" dirty="0">
                  <a:solidFill>
                    <a:prstClr val="white"/>
                  </a:solidFill>
                </a:rPr>
                <a:t>S</a:t>
              </a:r>
            </a:p>
            <a:p>
              <a:r>
                <a:rPr lang="en-US" sz="1100" b="1" dirty="0">
                  <a:solidFill>
                    <a:prstClr val="white"/>
                  </a:solidFill>
                </a:rPr>
                <a:t>U</a:t>
              </a:r>
            </a:p>
            <a:p>
              <a:r>
                <a:rPr lang="en-US" sz="1100" b="1" dirty="0">
                  <a:solidFill>
                    <a:prstClr val="white"/>
                  </a:solidFill>
                </a:rPr>
                <a:t>R</a:t>
              </a:r>
            </a:p>
            <a:p>
              <a:r>
                <a:rPr lang="en-US" sz="1100" b="1" dirty="0">
                  <a:solidFill>
                    <a:prstClr val="white"/>
                  </a:solidFill>
                </a:rPr>
                <a:t>G</a:t>
              </a:r>
            </a:p>
            <a:p>
              <a:r>
                <a:rPr lang="en-US" sz="1100" b="1" dirty="0">
                  <a:solidFill>
                    <a:prstClr val="white"/>
                  </a:solidFill>
                </a:rPr>
                <a:t>E</a:t>
              </a:r>
            </a:p>
            <a:p>
              <a:r>
                <a:rPr lang="en-US" sz="1100" b="1" dirty="0">
                  <a:solidFill>
                    <a:prstClr val="white"/>
                  </a:solidFill>
                </a:rPr>
                <a:t>R</a:t>
              </a:r>
            </a:p>
            <a:p>
              <a:r>
                <a:rPr lang="en-US" sz="1100" b="1" dirty="0">
                  <a:solidFill>
                    <a:prstClr val="white"/>
                  </a:solidFill>
                </a:rPr>
                <a:t>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69711" y="1693212"/>
              <a:ext cx="294390" cy="3057247"/>
            </a:xfrm>
            <a:prstGeom prst="rect">
              <a:avLst/>
            </a:prstGeom>
            <a:solidFill>
              <a:srgbClr val="0E203E"/>
            </a:solidFill>
            <a:ln w="12700" cmpd="sng">
              <a:solidFill>
                <a:schemeClr val="bg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F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O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L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L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O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W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-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U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78134" y="1966900"/>
              <a:ext cx="1463040" cy="36576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Trastuzumab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78134" y="2330251"/>
              <a:ext cx="1463040" cy="36576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Pertuzumab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8134" y="4419229"/>
              <a:ext cx="1463040" cy="365760"/>
            </a:xfrm>
            <a:prstGeom prst="rect">
              <a:avLst/>
            </a:prstGeom>
            <a:solidFill>
              <a:srgbClr val="E37F26"/>
            </a:solidFill>
            <a:ln>
              <a:solidFill>
                <a:srgbClr val="0E20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Pertuzumab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8134" y="4062265"/>
              <a:ext cx="1463040" cy="365760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0E203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T-DM1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08873" y="2897100"/>
              <a:ext cx="19853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prstClr val="white"/>
                  </a:solidFill>
                </a:rPr>
                <a:t>12 cycles of </a:t>
              </a:r>
              <a:br>
                <a:rPr lang="en-GB" sz="1400" dirty="0">
                  <a:solidFill>
                    <a:prstClr val="white"/>
                  </a:solidFill>
                </a:rPr>
              </a:br>
              <a:r>
                <a:rPr lang="en-GB" sz="1400" dirty="0">
                  <a:solidFill>
                    <a:prstClr val="white"/>
                  </a:solidFill>
                </a:rPr>
                <a:t>adjuvant </a:t>
              </a:r>
              <a:br>
                <a:rPr lang="en-GB" sz="1400" dirty="0">
                  <a:solidFill>
                    <a:prstClr val="white"/>
                  </a:solidFill>
                </a:rPr>
              </a:br>
              <a:r>
                <a:rPr lang="en-GB" sz="1400" dirty="0">
                  <a:solidFill>
                    <a:prstClr val="white"/>
                  </a:solidFill>
                </a:rPr>
                <a:t>HER2-therapy</a:t>
              </a:r>
              <a:r>
                <a:rPr lang="en-GB" sz="1400" baseline="30000" dirty="0">
                  <a:solidFill>
                    <a:prstClr val="white"/>
                  </a:solidFill>
                </a:rPr>
                <a:t>a</a:t>
              </a:r>
              <a:endParaRPr lang="en-US" sz="1400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7431" y="6465807"/>
            <a:ext cx="381000" cy="304800"/>
          </a:xfrm>
        </p:spPr>
        <p:txBody>
          <a:bodyPr/>
          <a:lstStyle/>
          <a:p>
            <a:pPr>
              <a:defRPr/>
            </a:pPr>
            <a:fld id="{D6123F57-C17D-4045-AC1D-8E1C75E9C503}" type="slidenum">
              <a:rPr lang="en-US" sz="1000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6453336"/>
            <a:ext cx="1323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Hurvitz</a:t>
            </a:r>
            <a:r>
              <a:rPr lang="en-US" sz="900" dirty="0" smtClean="0"/>
              <a:t> et al, ASCO 2016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3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0713308"/>
              </p:ext>
            </p:extLst>
          </p:nvPr>
        </p:nvGraphicFramePr>
        <p:xfrm>
          <a:off x="758283" y="2230991"/>
          <a:ext cx="4306219" cy="313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130086"/>
              </p:ext>
            </p:extLst>
          </p:nvPr>
        </p:nvGraphicFramePr>
        <p:xfrm>
          <a:off x="4208442" y="2230991"/>
          <a:ext cx="4229323" cy="313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800" b="1" dirty="0" err="1">
                <a:solidFill>
                  <a:srgbClr val="1F4E79"/>
                </a:solidFill>
              </a:rPr>
              <a:t>pCR</a:t>
            </a:r>
            <a:r>
              <a:rPr lang="en-GB" sz="1800" b="1" dirty="0">
                <a:solidFill>
                  <a:srgbClr val="1F4E79"/>
                </a:solidFill>
              </a:rPr>
              <a:t> by Central ER/PR Receptor Status</a:t>
            </a:r>
            <a:endParaRPr lang="en-US" sz="1800" b="1" dirty="0">
              <a:solidFill>
                <a:srgbClr val="1F4E7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15845" y="5115440"/>
            <a:ext cx="683569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29674" y="1313525"/>
            <a:ext cx="293403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b="1" u="sng" dirty="0">
                <a:solidFill>
                  <a:prstClr val="white"/>
                </a:solidFill>
              </a:rPr>
              <a:t>ER and/or PR positive</a:t>
            </a:r>
            <a:endParaRPr lang="en-US" sz="2133" b="1" u="sng" dirty="0">
              <a:solidFill>
                <a:prstClr val="white"/>
              </a:solidFill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2229304" y="4731836"/>
            <a:ext cx="89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60/82</a:t>
            </a:r>
          </a:p>
        </p:txBody>
      </p:sp>
      <p:sp>
        <p:nvSpPr>
          <p:cNvPr id="22" name="TextBox 2"/>
          <p:cNvSpPr txBox="1"/>
          <p:nvPr/>
        </p:nvSpPr>
        <p:spPr>
          <a:xfrm>
            <a:off x="3197353" y="4731836"/>
            <a:ext cx="89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45/83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5633150" y="4731836"/>
            <a:ext cx="89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56/128</a:t>
            </a:r>
          </a:p>
        </p:txBody>
      </p:sp>
      <p:sp>
        <p:nvSpPr>
          <p:cNvPr id="24" name="TextBox 2"/>
          <p:cNvSpPr txBox="1"/>
          <p:nvPr/>
        </p:nvSpPr>
        <p:spPr>
          <a:xfrm>
            <a:off x="6606251" y="4731836"/>
            <a:ext cx="89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46/131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485" y="5530892"/>
            <a:ext cx="8565556" cy="50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baseline="30000" dirty="0">
                <a:solidFill>
                  <a:srgbClr val="1F4E79"/>
                </a:solidFill>
              </a:rPr>
              <a:t>a</a:t>
            </a:r>
            <a:r>
              <a:rPr lang="en-GB" sz="1333" dirty="0">
                <a:solidFill>
                  <a:srgbClr val="1F4E79"/>
                </a:solidFill>
              </a:rPr>
              <a:t>ypT0/is, ypN0; patients with missing or unevaluable pCR status were considered </a:t>
            </a:r>
            <a:r>
              <a:rPr lang="en-GB" sz="1333" dirty="0" err="1">
                <a:solidFill>
                  <a:srgbClr val="1F4E79"/>
                </a:solidFill>
              </a:rPr>
              <a:t>nonresponders</a:t>
            </a:r>
            <a:r>
              <a:rPr lang="en-GB" sz="1333" dirty="0">
                <a:solidFill>
                  <a:srgbClr val="1F4E79"/>
                </a:solidFill>
              </a:rPr>
              <a:t>. Twenty patients had “unknown” ER/PR status by central analysis.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2636" y="1769527"/>
            <a:ext cx="1957223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de-CH" sz="1200" b="1" dirty="0">
                <a:solidFill>
                  <a:srgbClr val="002060"/>
                </a:solidFill>
              </a:rPr>
              <a:t>Difference (95% CI): </a:t>
            </a:r>
          </a:p>
          <a:p>
            <a:pPr algn="ctr" defTabSz="1219170"/>
            <a:r>
              <a:rPr lang="de-CH" sz="1200" b="1" dirty="0">
                <a:solidFill>
                  <a:prstClr val="white"/>
                </a:solidFill>
                <a:ea typeface="MS PGothic" pitchFamily="34" charset="-128"/>
              </a:rPr>
              <a:t>−</a:t>
            </a:r>
            <a:r>
              <a:rPr lang="de-CH" sz="1200" b="1" dirty="0">
                <a:solidFill>
                  <a:srgbClr val="002060"/>
                </a:solidFill>
              </a:rPr>
              <a:t>19.0 (</a:t>
            </a:r>
            <a:r>
              <a:rPr lang="de-CH" sz="1200" b="1" dirty="0">
                <a:solidFill>
                  <a:srgbClr val="002060"/>
                </a:solidFill>
                <a:ea typeface="MS PGothic" pitchFamily="34" charset="-128"/>
              </a:rPr>
              <a:t>−33.3, −4.6)</a:t>
            </a:r>
            <a:endParaRPr lang="de-CH" sz="12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8281" y="1769525"/>
            <a:ext cx="1956816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de-CH" sz="1200" b="1" dirty="0">
                <a:solidFill>
                  <a:srgbClr val="002060"/>
                </a:solidFill>
              </a:rPr>
              <a:t>Difference (95% CI):</a:t>
            </a:r>
          </a:p>
          <a:p>
            <a:pPr algn="ctr" defTabSz="1219170"/>
            <a:r>
              <a:rPr lang="de-CH" sz="1200" b="1" dirty="0">
                <a:solidFill>
                  <a:srgbClr val="002060"/>
                </a:solidFill>
                <a:ea typeface="MS PGothic" pitchFamily="34" charset="-128"/>
              </a:rPr>
              <a:t>−</a:t>
            </a:r>
            <a:r>
              <a:rPr lang="de-CH" sz="1200" b="1" dirty="0">
                <a:solidFill>
                  <a:srgbClr val="002060"/>
                </a:solidFill>
              </a:rPr>
              <a:t>8.6 (</a:t>
            </a:r>
            <a:r>
              <a:rPr lang="de-CH" sz="1200" b="1" dirty="0">
                <a:solidFill>
                  <a:srgbClr val="002060"/>
                </a:solidFill>
                <a:ea typeface="MS PGothic" pitchFamily="34" charset="-128"/>
              </a:rPr>
              <a:t>−20.5, 3.2)</a:t>
            </a:r>
            <a:endParaRPr lang="de-CH" sz="1200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7744" y="2348880"/>
            <a:ext cx="58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73%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7864" y="2858098"/>
            <a:ext cx="58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54%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69200" y="3300675"/>
            <a:ext cx="58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44%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55072" y="3560751"/>
            <a:ext cx="58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12787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06141"/>
              </p:ext>
            </p:extLst>
          </p:nvPr>
        </p:nvGraphicFramePr>
        <p:xfrm>
          <a:off x="447491" y="1654443"/>
          <a:ext cx="7966748" cy="426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09309" y="2094098"/>
            <a:ext cx="3463598" cy="87562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spcBef>
                <a:spcPts val="267"/>
              </a:spcBef>
              <a:spcAft>
                <a:spcPts val="267"/>
              </a:spcAft>
            </a:pPr>
            <a:r>
              <a:rPr lang="de-CH" sz="1400" b="1" dirty="0">
                <a:solidFill>
                  <a:srgbClr val="002060"/>
                </a:solidFill>
              </a:rPr>
              <a:t>Difference: -11.3</a:t>
            </a:r>
          </a:p>
          <a:p>
            <a:pPr algn="ctr" defTabSz="1219170">
              <a:spcBef>
                <a:spcPts val="267"/>
              </a:spcBef>
              <a:spcAft>
                <a:spcPts val="267"/>
              </a:spcAft>
            </a:pPr>
            <a:r>
              <a:rPr lang="de-CH" sz="1400" dirty="0">
                <a:solidFill>
                  <a:srgbClr val="002060"/>
                </a:solidFill>
              </a:rPr>
              <a:t>95% CI: -20.5, -2.0</a:t>
            </a:r>
          </a:p>
          <a:p>
            <a:pPr algn="ctr" defTabSz="1219170">
              <a:spcBef>
                <a:spcPts val="267"/>
              </a:spcBef>
              <a:spcAft>
                <a:spcPts val="267"/>
              </a:spcAft>
            </a:pPr>
            <a:r>
              <a:rPr lang="en-US" sz="1400" dirty="0">
                <a:solidFill>
                  <a:srgbClr val="002060"/>
                </a:solidFill>
              </a:rPr>
              <a:t>Stratified 2-sided </a:t>
            </a:r>
            <a:r>
              <a:rPr lang="en-US" sz="1400" i="1" dirty="0">
                <a:solidFill>
                  <a:srgbClr val="002060"/>
                </a:solidFill>
              </a:rPr>
              <a:t>P</a:t>
            </a:r>
            <a:r>
              <a:rPr lang="en-US" sz="1400" dirty="0">
                <a:solidFill>
                  <a:srgbClr val="002060"/>
                </a:solidFill>
              </a:rPr>
              <a:t>−value:</a:t>
            </a:r>
            <a:r>
              <a:rPr lang="en-US" sz="1400" baseline="30000" dirty="0">
                <a:solidFill>
                  <a:srgbClr val="002060"/>
                </a:solidFill>
              </a:rPr>
              <a:t> </a:t>
            </a:r>
            <a:r>
              <a:rPr lang="de-CH" sz="1400" dirty="0">
                <a:solidFill>
                  <a:srgbClr val="002060"/>
                </a:solidFill>
              </a:rPr>
              <a:t>0.0155</a:t>
            </a:r>
            <a:r>
              <a:rPr lang="en-US" sz="1400" baseline="30000" dirty="0">
                <a:solidFill>
                  <a:srgbClr val="002060"/>
                </a:solidFill>
              </a:rPr>
              <a:t>b</a:t>
            </a:r>
            <a:endParaRPr lang="en-US" sz="14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91" y="1175940"/>
            <a:ext cx="7966748" cy="411658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1F4E79"/>
                </a:solidFill>
              </a:rPr>
              <a:t>Primary Endpoint: </a:t>
            </a:r>
            <a:r>
              <a:rPr lang="en-GB" sz="1800" b="1" dirty="0" err="1">
                <a:solidFill>
                  <a:srgbClr val="1F4E79"/>
                </a:solidFill>
              </a:rPr>
              <a:t>pCR</a:t>
            </a:r>
            <a:r>
              <a:rPr lang="en-GB" sz="1800" b="1" dirty="0">
                <a:solidFill>
                  <a:srgbClr val="1F4E79"/>
                </a:solidFill>
              </a:rPr>
              <a:t> (ypT0/is, yp</a:t>
            </a:r>
            <a:r>
              <a:rPr lang="en-GB" sz="1800" dirty="0">
                <a:solidFill>
                  <a:srgbClr val="1F4E79"/>
                </a:solidFill>
              </a:rPr>
              <a:t>N0)</a:t>
            </a:r>
            <a:endParaRPr lang="en-US" sz="1800" baseline="30000" dirty="0">
              <a:solidFill>
                <a:srgbClr val="1F4E7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4026" y="5454156"/>
            <a:ext cx="132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123/221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7032" y="5408701"/>
            <a:ext cx="132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99/223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59" y="5861131"/>
            <a:ext cx="907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1F4E79"/>
                </a:solidFill>
              </a:rPr>
              <a:t>a</a:t>
            </a:r>
            <a:r>
              <a:rPr lang="en-GB" sz="1200" dirty="0" err="1">
                <a:solidFill>
                  <a:srgbClr val="1F4E79"/>
                </a:solidFill>
              </a:rPr>
              <a:t>pCR</a:t>
            </a:r>
            <a:r>
              <a:rPr lang="en-GB" sz="1200" dirty="0">
                <a:solidFill>
                  <a:srgbClr val="1F4E79"/>
                </a:solidFill>
              </a:rPr>
              <a:t> rate and 95% CI are shown. Patients with missing or unevaluable </a:t>
            </a:r>
            <a:r>
              <a:rPr lang="en-GB" sz="1200" dirty="0" err="1">
                <a:solidFill>
                  <a:srgbClr val="1F4E79"/>
                </a:solidFill>
              </a:rPr>
              <a:t>pCR</a:t>
            </a:r>
            <a:r>
              <a:rPr lang="en-GB" sz="1200" dirty="0">
                <a:solidFill>
                  <a:srgbClr val="1F4E79"/>
                </a:solidFill>
              </a:rPr>
              <a:t> status were considered </a:t>
            </a:r>
            <a:r>
              <a:rPr lang="en-GB" sz="1200" dirty="0" err="1">
                <a:solidFill>
                  <a:srgbClr val="1F4E79"/>
                </a:solidFill>
              </a:rPr>
              <a:t>nonresponders</a:t>
            </a:r>
            <a:r>
              <a:rPr lang="en-GB" sz="1200" dirty="0">
                <a:solidFill>
                  <a:srgbClr val="1F4E79"/>
                </a:solidFill>
              </a:rPr>
              <a:t>: TCH+P, 7 (3.2%); T-DM1+P, 18 (8.1%). </a:t>
            </a:r>
            <a:r>
              <a:rPr lang="en-US" sz="1200" dirty="0">
                <a:solidFill>
                  <a:srgbClr val="1F4E79"/>
                </a:solidFill>
              </a:rPr>
              <a:t>Treatment discontinuation in the neoadjuvant phase for progressive disease: TCH+P, 0% of patients; T-DM1+P, 7% of patients.</a:t>
            </a:r>
            <a:endParaRPr lang="en-GB" sz="1200" dirty="0">
              <a:solidFill>
                <a:srgbClr val="1F4E79"/>
              </a:solidFill>
            </a:endParaRPr>
          </a:p>
          <a:p>
            <a:r>
              <a:rPr lang="en-GB" sz="1200" baseline="30000" dirty="0" err="1">
                <a:solidFill>
                  <a:srgbClr val="1F4E79"/>
                </a:solidFill>
              </a:rPr>
              <a:t>b</a:t>
            </a:r>
            <a:r>
              <a:rPr lang="en-GB" sz="1200" dirty="0" err="1">
                <a:solidFill>
                  <a:srgbClr val="1F4E79"/>
                </a:solidFill>
              </a:rPr>
              <a:t>Cochran</a:t>
            </a:r>
            <a:r>
              <a:rPr lang="en-GB" sz="1200" dirty="0">
                <a:solidFill>
                  <a:srgbClr val="1F4E79"/>
                </a:solidFill>
              </a:rPr>
              <a:t>-Mantel-</a:t>
            </a:r>
            <a:r>
              <a:rPr lang="en-GB" sz="1200" dirty="0" err="1">
                <a:solidFill>
                  <a:srgbClr val="1F4E79"/>
                </a:solidFill>
              </a:rPr>
              <a:t>Haenszel</a:t>
            </a:r>
            <a:r>
              <a:rPr lang="en-GB" sz="1200" dirty="0">
                <a:solidFill>
                  <a:srgbClr val="1F4E79"/>
                </a:solidFill>
              </a:rPr>
              <a:t> Chi-square.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5043" y="3650182"/>
            <a:ext cx="6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56%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963" y="4111847"/>
            <a:ext cx="66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93928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88" y="1153582"/>
            <a:ext cx="6659540" cy="64519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1F4E79"/>
                </a:solidFill>
              </a:rPr>
              <a:t>A Design</a:t>
            </a:r>
            <a:r>
              <a:rPr lang="is-IS" sz="1800" b="1" dirty="0" smtClean="0">
                <a:solidFill>
                  <a:srgbClr val="1F4E79"/>
                </a:solidFill>
              </a:rPr>
              <a:t> </a:t>
            </a:r>
            <a:r>
              <a:rPr lang="is-IS" sz="1800" b="1" dirty="0">
                <a:solidFill>
                  <a:srgbClr val="1F4E79"/>
                </a:solidFill>
              </a:rPr>
              <a:t>to Decrease Treatment, Assess Resistance, and Test New Therapies</a:t>
            </a:r>
            <a:endParaRPr lang="en-US" sz="1800" b="1" dirty="0">
              <a:solidFill>
                <a:srgbClr val="1F4E7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7184" y="2019265"/>
            <a:ext cx="4300280" cy="1411580"/>
            <a:chOff x="-167756" y="1844138"/>
            <a:chExt cx="5733707" cy="1411580"/>
          </a:xfrm>
        </p:grpSpPr>
        <p:sp>
          <p:nvSpPr>
            <p:cNvPr id="3" name="TextBox 2"/>
            <p:cNvSpPr txBox="1"/>
            <p:nvPr/>
          </p:nvSpPr>
          <p:spPr>
            <a:xfrm>
              <a:off x="-167756" y="2319034"/>
              <a:ext cx="2110113" cy="830997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Target </a:t>
              </a:r>
            </a:p>
            <a:p>
              <a:pPr algn="ctr"/>
              <a:r>
                <a:rPr lang="en-US" sz="2400" b="1" dirty="0"/>
                <a:t>Population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763259" y="2739512"/>
              <a:ext cx="56150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072093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2093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36794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6820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2172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95543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14629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3238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78914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38325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31900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43238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57410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131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16065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95543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72225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8325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6676" y="1844138"/>
              <a:ext cx="2862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Highly Active Targeted Therapy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72775" y="2874572"/>
            <a:ext cx="3294742" cy="2321137"/>
            <a:chOff x="4706367" y="2699443"/>
            <a:chExt cx="4392988" cy="2321137"/>
          </a:xfrm>
        </p:grpSpPr>
        <p:sp>
          <p:nvSpPr>
            <p:cNvPr id="21" name="Down Arrow 20"/>
            <p:cNvSpPr/>
            <p:nvPr/>
          </p:nvSpPr>
          <p:spPr>
            <a:xfrm>
              <a:off x="6666408" y="3302286"/>
              <a:ext cx="453815" cy="94676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06367" y="4312694"/>
              <a:ext cx="43929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Comprehensive Tissue/Blood</a:t>
              </a:r>
            </a:p>
            <a:p>
              <a:pPr algn="ctr"/>
              <a:r>
                <a:rPr lang="en-US" sz="2000" b="1" dirty="0"/>
                <a:t>Collection and Analysis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3773" y="2893820"/>
              <a:ext cx="1272310" cy="40011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 </a:t>
              </a:r>
              <a:r>
                <a:rPr lang="en-US" sz="2000" dirty="0" err="1"/>
                <a:t>pCR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612953" y="2699443"/>
              <a:ext cx="619712" cy="35086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352162" y="1909675"/>
            <a:ext cx="2690524" cy="984147"/>
            <a:chOff x="5612215" y="1709478"/>
            <a:chExt cx="3587365" cy="98414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612215" y="2243701"/>
              <a:ext cx="571486" cy="44992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05134" y="1709478"/>
              <a:ext cx="903452" cy="461665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pCR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433" y="2001865"/>
              <a:ext cx="483849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619660" y="1723632"/>
              <a:ext cx="1579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Limited therapy</a:t>
              </a:r>
            </a:p>
            <a:p>
              <a:pPr algn="ctr"/>
              <a:r>
                <a:rPr lang="en-US" sz="1200" dirty="0"/>
                <a:t>and follow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818" y="4232501"/>
            <a:ext cx="7000463" cy="1926416"/>
            <a:chOff x="1021987" y="4365664"/>
            <a:chExt cx="9333950" cy="1926416"/>
          </a:xfrm>
        </p:grpSpPr>
        <p:grpSp>
          <p:nvGrpSpPr>
            <p:cNvPr id="51" name="Group 50"/>
            <p:cNvGrpSpPr/>
            <p:nvPr/>
          </p:nvGrpSpPr>
          <p:grpSpPr>
            <a:xfrm>
              <a:off x="6732157" y="5319771"/>
              <a:ext cx="3623780" cy="972309"/>
              <a:chOff x="5208157" y="5319771"/>
              <a:chExt cx="3623780" cy="97230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208157" y="5768860"/>
                <a:ext cx="1306340" cy="523220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Standard </a:t>
                </a:r>
              </a:p>
              <a:p>
                <a:pPr algn="ctr"/>
                <a:r>
                  <a:rPr lang="en-US" sz="1400" b="1" dirty="0"/>
                  <a:t>Treatment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62453" y="5745353"/>
                <a:ext cx="1569484" cy="523220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Experimental</a:t>
                </a:r>
              </a:p>
              <a:p>
                <a:pPr algn="ctr"/>
                <a:r>
                  <a:rPr lang="en-US" sz="1400" b="1" dirty="0"/>
                  <a:t>Treatment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448737" y="5319772"/>
                <a:ext cx="488926" cy="380721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922645" y="5319771"/>
                <a:ext cx="483850" cy="38072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1021987" y="4365664"/>
              <a:ext cx="436700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002060"/>
                  </a:solidFill>
                </a:rPr>
                <a:t>Sample size will depend on confidence </a:t>
              </a:r>
            </a:p>
            <a:p>
              <a:pPr algn="ctr"/>
              <a:r>
                <a:rPr lang="en-US" sz="1400" b="1" i="1" dirty="0">
                  <a:solidFill>
                    <a:srgbClr val="002060"/>
                  </a:solidFill>
                </a:rPr>
                <a:t>intervals for phase II study of CR patients </a:t>
              </a:r>
            </a:p>
            <a:p>
              <a:pPr algn="ctr"/>
              <a:r>
                <a:rPr lang="en-US" sz="1400" b="1" i="1" dirty="0">
                  <a:solidFill>
                    <a:srgbClr val="002060"/>
                  </a:solidFill>
                </a:rPr>
                <a:t>and phase III of high risk patients </a:t>
              </a:r>
            </a:p>
            <a:p>
              <a:pPr algn="ctr"/>
              <a:r>
                <a:rPr lang="en-US" sz="1400" b="1" i="1" dirty="0">
                  <a:solidFill>
                    <a:srgbClr val="002060"/>
                  </a:solidFill>
                </a:rPr>
                <a:t>(almost certainly &lt; 2000)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44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033" y="1345410"/>
            <a:ext cx="6517934" cy="61838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1F4E79"/>
                </a:solidFill>
              </a:rPr>
              <a:t>Are We Comfortable De-escalating Therapy Based on Path CR in HER2+ Disease?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03" y="2178153"/>
            <a:ext cx="5925395" cy="359614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 to 10-15% of patients with path CR will go on to develop recurrent disease</a:t>
            </a:r>
          </a:p>
          <a:p>
            <a:r>
              <a:rPr lang="en-US" sz="1800" dirty="0" smtClean="0"/>
              <a:t>Outcomes with standard therapy are excellent, and we all worry about compromising patient outcomes</a:t>
            </a:r>
          </a:p>
          <a:p>
            <a:r>
              <a:rPr lang="en-US" sz="1800" dirty="0" smtClean="0"/>
              <a:t>But randomized trials to de-escalate will be hard to conduct because of funding challenges and large numbers needed</a:t>
            </a:r>
          </a:p>
          <a:p>
            <a:r>
              <a:rPr lang="en-US" sz="1800" dirty="0" smtClean="0"/>
              <a:t>Perhaps we need to combine path CR with other features: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Limited disease burden (certainly not stage IIIB)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Biomarkers such as </a:t>
            </a:r>
            <a:r>
              <a:rPr lang="en-US" sz="1600" dirty="0" err="1" smtClean="0"/>
              <a:t>ctDNA</a:t>
            </a:r>
            <a:r>
              <a:rPr lang="en-US" sz="1600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Functional imaging?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28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1F4E79"/>
                </a:solidFill>
              </a:rPr>
              <a:t>Summary</a:t>
            </a:r>
            <a:endParaRPr lang="en-US" sz="1800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243" y="1702147"/>
            <a:ext cx="6727963" cy="35368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Neoadjuvant therapy for HER2+ is highly effective in reducing tumor volume, and should be considered a standard for the majority of patients.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In those with node positive disease, particularly in ER- setting, </a:t>
            </a:r>
            <a:r>
              <a:rPr lang="en-US" sz="1800" dirty="0" err="1" smtClean="0"/>
              <a:t>pertuzumab</a:t>
            </a:r>
            <a:r>
              <a:rPr lang="en-US" sz="1800" dirty="0" smtClean="0"/>
              <a:t> is the standard approach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Neoadjuvant results do not predict adjuvant with sufficient accuracy to use neoadjuvant trial results as surrogate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Perhaps we should begin to reduce therapy by using response to </a:t>
            </a:r>
            <a:r>
              <a:rPr lang="en-US" sz="1800" dirty="0" err="1" smtClean="0"/>
              <a:t>neoadjuvuant</a:t>
            </a:r>
            <a:r>
              <a:rPr lang="en-US" sz="1800" dirty="0" smtClean="0"/>
              <a:t> therapy as a </a:t>
            </a:r>
            <a:r>
              <a:rPr lang="en-US" sz="1800" dirty="0" smtClean="0"/>
              <a:t>biomarker</a:t>
            </a:r>
            <a:endParaRPr lang="en-US" sz="1800" dirty="0" smtClean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271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639" y="1172979"/>
            <a:ext cx="5386723" cy="5621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E79"/>
                </a:solidFill>
              </a:rPr>
              <a:t>Why Administer Preoperative Therapy for Operable Breast Cancer?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8411"/>
            <a:ext cx="7886700" cy="3269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1800" dirty="0" smtClean="0"/>
              <a:t>Downstage tumor to allow for greater chance of conservative surgery (particularly advantageous in those who clearly need radiation)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1800" dirty="0" smtClean="0"/>
              <a:t>Reduce the extent of axillary surgery (SNB in lieu of ALND)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1800" dirty="0" smtClean="0"/>
              <a:t>In trials use response in breast as a surrogate for DFS/OS in adjuvant trials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1800" dirty="0"/>
              <a:t>Improve predictions of prognosis for individual </a:t>
            </a:r>
            <a:r>
              <a:rPr lang="en-US" sz="1800" dirty="0" smtClean="0"/>
              <a:t>patient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1800" i="1" dirty="0" smtClean="0"/>
              <a:t>?? GUIDE SEQUENT SYSTEMIC THERAPY DECISIONS ??</a:t>
            </a:r>
            <a:endParaRPr lang="en-US" sz="1800" i="1" dirty="0"/>
          </a:p>
        </p:txBody>
      </p:sp>
      <p:sp>
        <p:nvSpPr>
          <p:cNvPr id="5" name="Right Brace 4"/>
          <p:cNvSpPr/>
          <p:nvPr/>
        </p:nvSpPr>
        <p:spPr>
          <a:xfrm>
            <a:off x="6066059" y="4169530"/>
            <a:ext cx="286262" cy="1136192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1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3807" y="1718944"/>
            <a:ext cx="5273949" cy="4583152"/>
            <a:chOff x="1728841" y="852454"/>
            <a:chExt cx="6158357" cy="535171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124" y="990252"/>
              <a:ext cx="5546880" cy="489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00721" y="886970"/>
              <a:ext cx="624916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Death</a:t>
              </a:r>
            </a:p>
          </p:txBody>
        </p:sp>
        <p:sp>
          <p:nvSpPr>
            <p:cNvPr id="3073" name="Text Box 1"/>
            <p:cNvSpPr txBox="1">
              <a:spLocks noChangeArrowheads="1"/>
            </p:cNvSpPr>
            <p:nvPr/>
          </p:nvSpPr>
          <p:spPr bwMode="auto">
            <a:xfrm>
              <a:off x="4553618" y="3437069"/>
              <a:ext cx="3333580" cy="263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9pPr>
            </a:lstStyle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charset="0"/>
                </a:rPr>
                <a:t>analysis for primary outcomes with adjuvant therapy for breast cancer</a:t>
              </a:r>
              <a:r>
                <a:rPr lang="en-GB" sz="2800" b="1" dirty="0">
                  <a:solidFill>
                    <a:schemeClr val="bg1"/>
                  </a:solidFill>
                  <a:latin typeface="Arial" charset="0"/>
                </a:rPr>
                <a:t>. </a:t>
              </a: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800721" y="5972308"/>
              <a:ext cx="2938680" cy="23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9pPr>
            </a:lstStyle>
            <a:p>
              <a:r>
                <a:rPr lang="en-GB" sz="1000" b="1">
                  <a:latin typeface="Arial" charset="0"/>
                </a:rPr>
                <a:t>Mauri D et al. JNCI J Natl Cancer Inst 2005;97:188-194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53617" y="852454"/>
              <a:ext cx="163910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Disease Progression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28841" y="3452026"/>
              <a:ext cx="158248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Distant Recurrence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4360" y="3967488"/>
              <a:ext cx="25036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But most studies of modest size and</a:t>
              </a:r>
            </a:p>
            <a:p>
              <a:pPr algn="ctr"/>
              <a:r>
                <a:rPr lang="en-US" sz="1200" b="1" i="1" dirty="0"/>
                <a:t>entire cohort only included</a:t>
              </a:r>
            </a:p>
            <a:p>
              <a:pPr algn="ctr"/>
              <a:r>
                <a:rPr lang="en-US" sz="1200" b="1" i="1" dirty="0"/>
                <a:t>3946 patients</a:t>
              </a:r>
            </a:p>
            <a:p>
              <a:pPr algn="ctr"/>
              <a:endParaRPr lang="en-US" sz="1200" b="1" i="1" dirty="0"/>
            </a:p>
            <a:p>
              <a:pPr algn="ctr"/>
              <a:r>
                <a:rPr lang="en-US" sz="1200" b="1" i="1" dirty="0"/>
                <a:t>Ability to look for differences in </a:t>
              </a:r>
            </a:p>
            <a:p>
              <a:pPr algn="ctr"/>
              <a:r>
                <a:rPr lang="en-US" sz="1200" b="1" i="1" dirty="0"/>
                <a:t>subtypes limited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77517" y="94746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F4E79"/>
                </a:solidFill>
              </a:rPr>
              <a:t>Meta-Analysis of Preoperative </a:t>
            </a:r>
            <a:r>
              <a:rPr lang="en-US" b="1" dirty="0" err="1">
                <a:solidFill>
                  <a:srgbClr val="1F4E79"/>
                </a:solidFill>
              </a:rPr>
              <a:t>vs</a:t>
            </a:r>
            <a:r>
              <a:rPr lang="en-US" b="1" dirty="0">
                <a:solidFill>
                  <a:srgbClr val="1F4E79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1F4E79"/>
                </a:solidFill>
              </a:rPr>
              <a:t>Postoperative Chemotherapy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64088" y="6021288"/>
            <a:ext cx="3697920" cy="27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800" dirty="0">
                <a:latin typeface="Arial" charset="0"/>
              </a:rPr>
              <a:t>Journal of the National Cancer Institute, Vol. 97, No. 3, © Oxford University Press 2005,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5772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687367" y="2138365"/>
            <a:ext cx="3187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/>
              <a:t>Paclitaxel 175 mg/m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q 21 d x 4</a:t>
            </a:r>
          </a:p>
          <a:p>
            <a:pPr eaLnBrk="0" hangingPunct="0"/>
            <a:r>
              <a:rPr lang="en-US" altLang="en-US" b="1" dirty="0" err="1"/>
              <a:t>Trastuzumab</a:t>
            </a:r>
            <a:r>
              <a:rPr lang="en-US" altLang="en-US" b="1" dirty="0"/>
              <a:t> weekly x 12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687367" y="3657602"/>
            <a:ext cx="2569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/>
              <a:t>Definitive Breast Surgery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687366" y="5146675"/>
            <a:ext cx="3665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1"/>
              <a:t>AC (60/600 mg/m</a:t>
            </a:r>
            <a:r>
              <a:rPr lang="en-US" altLang="en-US" b="1" baseline="30000"/>
              <a:t>2</a:t>
            </a:r>
            <a:r>
              <a:rPr lang="en-US" altLang="en-US" b="1"/>
              <a:t>)</a:t>
            </a:r>
          </a:p>
          <a:p>
            <a:pPr eaLnBrk="0" hangingPunct="0"/>
            <a:r>
              <a:rPr lang="en-US" altLang="en-US" b="1"/>
              <a:t>q 21 d x 4 cycles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242197" y="2895600"/>
            <a:ext cx="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4242197" y="4592640"/>
            <a:ext cx="0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155745" y="2836436"/>
            <a:ext cx="1069181" cy="835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i="1"/>
              <a:t>Assess</a:t>
            </a:r>
          </a:p>
          <a:p>
            <a:pPr eaLnBrk="0" hangingPunct="0"/>
            <a:r>
              <a:rPr lang="en-US" altLang="en-US" sz="1600" b="1" i="1"/>
              <a:t>Clinical</a:t>
            </a:r>
          </a:p>
          <a:p>
            <a:pPr eaLnBrk="0" hangingPunct="0"/>
            <a:r>
              <a:rPr lang="en-US" altLang="en-US" sz="1600" b="1" i="1"/>
              <a:t>Response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465786" y="4437967"/>
            <a:ext cx="1221581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b="1" i="1"/>
              <a:t>Assess</a:t>
            </a:r>
          </a:p>
          <a:p>
            <a:pPr eaLnBrk="0" hangingPunct="0"/>
            <a:r>
              <a:rPr lang="en-US" altLang="en-US" sz="1200" b="1" i="1"/>
              <a:t>Pathological</a:t>
            </a:r>
          </a:p>
          <a:p>
            <a:pPr eaLnBrk="0" hangingPunct="0"/>
            <a:r>
              <a:rPr lang="en-US" altLang="en-US" sz="1200" b="1" i="1"/>
              <a:t>Response</a:t>
            </a:r>
            <a:endParaRPr lang="en-US" altLang="en-US" sz="1400" b="1" i="1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716719" y="4437967"/>
            <a:ext cx="2439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 i="1" dirty="0">
                <a:solidFill>
                  <a:schemeClr val="accent1"/>
                </a:solidFill>
              </a:rPr>
              <a:t>Between 42 and 63 days from </a:t>
            </a:r>
          </a:p>
          <a:p>
            <a:pPr eaLnBrk="0" hangingPunct="0"/>
            <a:r>
              <a:rPr lang="en-US" altLang="en-US" sz="1400" b="1" i="1" dirty="0">
                <a:solidFill>
                  <a:schemeClr val="accent1"/>
                </a:solidFill>
              </a:rPr>
              <a:t>last </a:t>
            </a:r>
            <a:r>
              <a:rPr lang="en-US" altLang="en-US" sz="1400" b="1" i="1" dirty="0" err="1">
                <a:solidFill>
                  <a:schemeClr val="accent1"/>
                </a:solidFill>
              </a:rPr>
              <a:t>trastuzumab</a:t>
            </a:r>
            <a:r>
              <a:rPr lang="en-US" altLang="en-US" sz="1400" b="1" i="1" dirty="0">
                <a:solidFill>
                  <a:schemeClr val="accent1"/>
                </a:solidFill>
              </a:rPr>
              <a:t> dose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600200" y="228602"/>
            <a:ext cx="615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>
              <a:solidFill>
                <a:schemeClr val="tx2"/>
              </a:solidFill>
            </a:endParaRPr>
          </a:p>
          <a:p>
            <a:pPr algn="ctr" eaLnBrk="0" hangingPunct="0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655229" y="1789184"/>
            <a:ext cx="1747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i="1" dirty="0"/>
              <a:t>Treatment Plan</a:t>
            </a:r>
            <a:endParaRPr lang="en-US" altLang="en-US" i="1" dirty="0">
              <a:latin typeface="Times New Roman" charset="0"/>
            </a:endParaRP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1778794" y="2268538"/>
            <a:ext cx="228600" cy="354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1778794" y="3194052"/>
            <a:ext cx="228600" cy="3540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1778794" y="5437188"/>
            <a:ext cx="228600" cy="354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1778794" y="6046788"/>
            <a:ext cx="228600" cy="354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1657350" y="1793608"/>
            <a:ext cx="137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i="1" dirty="0"/>
              <a:t>LVEF testing</a:t>
            </a:r>
            <a:endParaRPr lang="en-US" altLang="en-US" b="1" dirty="0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000251" y="5486400"/>
            <a:ext cx="12618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p 2 cycles AC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000251" y="6096000"/>
            <a:ext cx="12618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p 4 cycles AC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057401" y="2301875"/>
            <a:ext cx="877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dirty="0"/>
              <a:t>baseline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2000250" y="3124202"/>
            <a:ext cx="117432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p 12 weeks</a:t>
            </a:r>
          </a:p>
          <a:p>
            <a:pPr eaLnBrk="0" hangingPunct="0"/>
            <a:r>
              <a:rPr lang="en-US" altLang="en-US" sz="1600"/>
              <a:t>Trast &amp; Pacl</a:t>
            </a: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071687" y="32004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071687" y="5562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2071687" y="6172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1672322" y="874933"/>
            <a:ext cx="54784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b="1" dirty="0">
                <a:solidFill>
                  <a:srgbClr val="1F4E79"/>
                </a:solidFill>
              </a:rPr>
              <a:t>Preoperative </a:t>
            </a:r>
            <a:r>
              <a:rPr lang="en-US" altLang="en-US" b="1" dirty="0" err="1">
                <a:solidFill>
                  <a:srgbClr val="1F4E79"/>
                </a:solidFill>
              </a:rPr>
              <a:t>trastuzumab</a:t>
            </a:r>
            <a:r>
              <a:rPr lang="en-US" altLang="en-US" b="1" dirty="0">
                <a:solidFill>
                  <a:srgbClr val="1F4E79"/>
                </a:solidFill>
              </a:rPr>
              <a:t> &amp; </a:t>
            </a:r>
            <a:r>
              <a:rPr lang="en-US" altLang="en-US" b="1" dirty="0" smtClean="0">
                <a:solidFill>
                  <a:srgbClr val="1F4E79"/>
                </a:solidFill>
              </a:rPr>
              <a:t>paclitaxel DF/PCC </a:t>
            </a:r>
            <a:r>
              <a:rPr lang="en-US" altLang="en-US" b="1" dirty="0">
                <a:solidFill>
                  <a:srgbClr val="1F4E79"/>
                </a:solidFill>
              </a:rPr>
              <a:t>Trial in Stage II/III Disease (Burstein et al, JCO 2003)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7155745" y="5146675"/>
            <a:ext cx="1833755" cy="10772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N = 40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</a:rPr>
              <a:t>22 stage II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</a:rPr>
              <a:t>18 stage II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</a:rPr>
              <a:t>26 with ER+ disease</a:t>
            </a:r>
          </a:p>
        </p:txBody>
      </p:sp>
    </p:spTree>
    <p:extLst>
      <p:ext uri="{BB962C8B-B14F-4D97-AF65-F5344CB8AC3E}">
        <p14:creationId xmlns:p14="http://schemas.microsoft.com/office/powerpoint/2010/main" val="31272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371600" y="1269769"/>
            <a:ext cx="6286500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1800" b="1" dirty="0">
                <a:solidFill>
                  <a:srgbClr val="1F4E79"/>
                </a:solidFill>
                <a:latin typeface="+mn-lt"/>
              </a:rPr>
              <a:t>Preoperative </a:t>
            </a:r>
            <a:r>
              <a:rPr lang="en-US" altLang="en-US" sz="1800" b="1" dirty="0" err="1">
                <a:solidFill>
                  <a:srgbClr val="1F4E79"/>
                </a:solidFill>
                <a:latin typeface="+mn-lt"/>
              </a:rPr>
              <a:t>Trastuzumab</a:t>
            </a:r>
            <a:r>
              <a:rPr lang="en-US" altLang="en-US" sz="1800" b="1" dirty="0">
                <a:solidFill>
                  <a:srgbClr val="1F4E79"/>
                </a:solidFill>
                <a:latin typeface="+mn-lt"/>
              </a:rPr>
              <a:t> &amp; Paclitaxel:</a:t>
            </a:r>
            <a:br>
              <a:rPr lang="en-US" altLang="en-US" sz="1800" b="1" dirty="0">
                <a:solidFill>
                  <a:srgbClr val="1F4E79"/>
                </a:solidFill>
                <a:latin typeface="+mn-lt"/>
              </a:rPr>
            </a:br>
            <a:r>
              <a:rPr lang="en-US" altLang="en-US" sz="1800" b="1" dirty="0">
                <a:solidFill>
                  <a:srgbClr val="1F4E79"/>
                </a:solidFill>
                <a:latin typeface="+mn-lt"/>
              </a:rPr>
              <a:t>Tumor Response Rates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51463"/>
              </p:ext>
            </p:extLst>
          </p:nvPr>
        </p:nvGraphicFramePr>
        <p:xfrm>
          <a:off x="1314450" y="2013741"/>
          <a:ext cx="6966487" cy="378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Document" r:id="rId3" imgW="8425800" imgH="4429080" progId="Word.Document.8">
                  <p:embed/>
                </p:oleObj>
              </mc:Choice>
              <mc:Fallback>
                <p:oleObj name="Document" r:id="rId3" imgW="8425800" imgH="4429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013741"/>
                        <a:ext cx="6966487" cy="378043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185415" y="5811926"/>
            <a:ext cx="51855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i="1" dirty="0"/>
              <a:t>*1 </a:t>
            </a:r>
            <a:r>
              <a:rPr lang="en-US" altLang="en-US" sz="1400" i="1" dirty="0" err="1"/>
              <a:t>pt</a:t>
            </a:r>
            <a:r>
              <a:rPr lang="en-US" altLang="en-US" sz="1400" i="1" dirty="0"/>
              <a:t> not assessable; off study for paclitaxel hypersensitivity reaction</a:t>
            </a:r>
            <a:endParaRPr lang="en-US" altLang="en-US" sz="1400" dirty="0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600200" y="5237723"/>
            <a:ext cx="611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171626"/>
            <a:ext cx="7886700" cy="46460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1F4E79"/>
                </a:solidFill>
                <a:latin typeface="+mn-lt"/>
              </a:rPr>
              <a:t>NOAH Trial:  Preoperative Chemo +/- </a:t>
            </a:r>
            <a:r>
              <a:rPr lang="en-US" sz="1800" dirty="0" err="1">
                <a:solidFill>
                  <a:srgbClr val="1F4E79"/>
                </a:solidFill>
                <a:latin typeface="+mn-lt"/>
              </a:rPr>
              <a:t>Trastuzumab</a:t>
            </a:r>
            <a:r>
              <a:rPr lang="en-US" sz="1800" dirty="0">
                <a:solidFill>
                  <a:srgbClr val="1F4E79"/>
                </a:solidFill>
                <a:latin typeface="+mn-lt"/>
              </a:rPr>
              <a:t> for LABC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882533" y="6075717"/>
            <a:ext cx="17531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dirty="0"/>
              <a:t>Gianni L, et al; Lancet 2010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29568" y="2099182"/>
            <a:ext cx="4343400" cy="3990975"/>
            <a:chOff x="432" y="1104"/>
            <a:chExt cx="3648" cy="2514"/>
          </a:xfrm>
        </p:grpSpPr>
        <p:pic>
          <p:nvPicPr>
            <p:cNvPr id="6150" name="Picture 5" descr="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745"/>
            <a:stretch>
              <a:fillRect/>
            </a:stretch>
          </p:blipFill>
          <p:spPr bwMode="auto">
            <a:xfrm>
              <a:off x="432" y="1104"/>
              <a:ext cx="3648" cy="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056" y="1104"/>
              <a:ext cx="19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255134" y="2257457"/>
            <a:ext cx="241141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1" i="1" u="sng" dirty="0"/>
              <a:t>Path CR Breast/Nodes</a:t>
            </a:r>
          </a:p>
          <a:p>
            <a:pPr algn="l" eaLnBrk="1" hangingPunct="1"/>
            <a:endParaRPr lang="en-US" sz="1600" b="1" i="1" u="sng" dirty="0"/>
          </a:p>
          <a:p>
            <a:pPr algn="l" eaLnBrk="1" hangingPunct="1"/>
            <a:r>
              <a:rPr lang="en-US" sz="1600" b="1" i="1" dirty="0"/>
              <a:t>Chemo + </a:t>
            </a:r>
            <a:r>
              <a:rPr lang="en-US" sz="1600" b="1" i="1" dirty="0" err="1"/>
              <a:t>trast</a:t>
            </a:r>
            <a:r>
              <a:rPr lang="en-US" sz="1600" b="1" i="1" dirty="0"/>
              <a:t>     38%</a:t>
            </a:r>
          </a:p>
          <a:p>
            <a:pPr algn="l" eaLnBrk="1" hangingPunct="1"/>
            <a:endParaRPr lang="en-US" sz="1600" b="1" i="1" dirty="0"/>
          </a:p>
          <a:p>
            <a:pPr algn="l" eaLnBrk="1" hangingPunct="1"/>
            <a:r>
              <a:rPr lang="en-US" sz="1600" b="1" i="1" dirty="0"/>
              <a:t>Chemo only        19%</a:t>
            </a:r>
          </a:p>
          <a:p>
            <a:pPr algn="l" eaLnBrk="1" hangingPunct="1"/>
            <a:endParaRPr lang="en-US" sz="1600" b="1" i="1" dirty="0"/>
          </a:p>
          <a:p>
            <a:pPr algn="l" eaLnBrk="1" hangingPunct="1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5388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46" y="2600802"/>
            <a:ext cx="7878188" cy="1671823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r>
              <a:rPr lang="en-US" sz="18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1800" b="1" dirty="0" smtClean="0">
                <a:solidFill>
                  <a:srgbClr val="002060"/>
                </a:solidFill>
              </a:rPr>
              <a:t> Generation Neoadjuvant Trials:  Tests of Dual Targeting and Identification of </a:t>
            </a:r>
            <a:br>
              <a:rPr lang="en-US" sz="1800" b="1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Molecular Predictors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6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939" y="1265331"/>
            <a:ext cx="8817429" cy="445399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rgbClr val="1F4E79"/>
                </a:solidFill>
              </a:rPr>
              <a:t>pCR</a:t>
            </a:r>
            <a:r>
              <a:rPr lang="en-US" sz="1800" b="1" dirty="0">
                <a:solidFill>
                  <a:srgbClr val="1F4E79"/>
                </a:solidFill>
              </a:rPr>
              <a:t> Rates With </a:t>
            </a:r>
            <a:r>
              <a:rPr lang="en-US" sz="1800" b="1" dirty="0" err="1">
                <a:solidFill>
                  <a:srgbClr val="1F4E79"/>
                </a:solidFill>
              </a:rPr>
              <a:t>Neoadjuvant</a:t>
            </a:r>
            <a:r>
              <a:rPr lang="en-US" sz="1800" b="1" dirty="0">
                <a:solidFill>
                  <a:srgbClr val="1F4E79"/>
                </a:solidFill>
              </a:rPr>
              <a:t> Lapatinib Containing Regimens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828800"/>
          <a:ext cx="6800850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Worksheet" r:id="rId3" imgW="6353251" imgH="3514649" progId="Excel.Sheet.8">
                  <p:embed/>
                </p:oleObj>
              </mc:Choice>
              <mc:Fallback>
                <p:oleObj name="Worksheet" r:id="rId3" imgW="6353251" imgH="35146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800850" cy="383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31194" y="5597525"/>
            <a:ext cx="5904707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   Pac 		               </a:t>
            </a:r>
            <a:r>
              <a:rPr lang="en-US" sz="1600" dirty="0" err="1"/>
              <a:t>Pac</a:t>
            </a:r>
            <a:r>
              <a:rPr lang="en-US" sz="1600" dirty="0" err="1">
                <a:sym typeface="Wingdings" pitchFamily="2" charset="2"/>
              </a:rPr>
              <a:t>FEC</a:t>
            </a:r>
            <a:r>
              <a:rPr lang="en-US" sz="1600" dirty="0">
                <a:sym typeface="Wingdings" pitchFamily="2" charset="2"/>
              </a:rPr>
              <a:t>                    FEC  Pac              EC  Doc         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6381328"/>
            <a:ext cx="1397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Courtesy of HJ Burstein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51198" y="2133602"/>
            <a:ext cx="0" cy="3260725"/>
          </a:xfrm>
          <a:prstGeom prst="line">
            <a:avLst/>
          </a:prstGeom>
          <a:solidFill>
            <a:schemeClr val="accent1"/>
          </a:solidFill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724397" y="2133602"/>
            <a:ext cx="0" cy="3260725"/>
          </a:xfrm>
          <a:prstGeom prst="line">
            <a:avLst/>
          </a:prstGeom>
          <a:solidFill>
            <a:schemeClr val="accent1"/>
          </a:solidFill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273798" y="2133602"/>
            <a:ext cx="0" cy="3260725"/>
          </a:xfrm>
          <a:prstGeom prst="line">
            <a:avLst/>
          </a:prstGeom>
          <a:solidFill>
            <a:schemeClr val="accent1"/>
          </a:solidFill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326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438DD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ＭＳ Ｐゴシック"/>
      <a:cs typeface="Arial"/>
    </a:majorFont>
    <a:minorFont>
      <a:latin typeface="Arial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1901</Words>
  <Application>Microsoft Macintosh PowerPoint</Application>
  <PresentationFormat>On-screen Show (4:3)</PresentationFormat>
  <Paragraphs>311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Document</vt:lpstr>
      <vt:lpstr>Worksheet</vt:lpstr>
      <vt:lpstr>PowerPoint Presentation</vt:lpstr>
      <vt:lpstr>Neoadjuvant Therapy for HER2+ Disease</vt:lpstr>
      <vt:lpstr>Why Administer Preoperative Therapy for Operable Breast Cancer?</vt:lpstr>
      <vt:lpstr>PowerPoint Presentation</vt:lpstr>
      <vt:lpstr>PowerPoint Presentation</vt:lpstr>
      <vt:lpstr>PowerPoint Presentation</vt:lpstr>
      <vt:lpstr>NOAH Trial:  Preoperative Chemo +/- Trastuzumab for LABC</vt:lpstr>
      <vt:lpstr>2nd Generation Neoadjuvant Trials:  Tests of Dual Targeting and Identification of  Molecular Predictors</vt:lpstr>
      <vt:lpstr>pCR Rates With Neoadjuvant Lapatinib Containing Regimens</vt:lpstr>
      <vt:lpstr>In spite of higher path CR rate with most lapatinib containing regimens, the ALTTO trial failed to demonstrate a significant improvement in DFS/OS for lapatinib   BUT….there are still biologic insights that can be gained from these studies</vt:lpstr>
      <vt:lpstr>PowerPoint Presentation</vt:lpstr>
      <vt:lpstr>PowerPoint Presentation</vt:lpstr>
      <vt:lpstr>PowerPoint Presentation</vt:lpstr>
      <vt:lpstr>pCR Associated with Immune Cell Signatures in CALGB 40601</vt:lpstr>
      <vt:lpstr>NeoSphere: Study Design</vt:lpstr>
      <vt:lpstr>NeoSphere pCR Rates</vt:lpstr>
      <vt:lpstr>Pathologic CR Rates In NeoSphere</vt:lpstr>
      <vt:lpstr>Pathologic Response in TRYPHAENA </vt:lpstr>
      <vt:lpstr>The Role of Pertuzumab in Standard HER2+ Neoadjuvant Therapy</vt:lpstr>
      <vt:lpstr>3rd Generation HER2 Neoadjuvant Trials:  A Step Beyond Simple Dual Targeting</vt:lpstr>
      <vt:lpstr>NSABP B-52 Schema:  HER2-based preop therapy +/- estrogen deprivation</vt:lpstr>
      <vt:lpstr>PowerPoint Presentation</vt:lpstr>
      <vt:lpstr>PowerPoint Presentation</vt:lpstr>
      <vt:lpstr>KRISTINE Study Design</vt:lpstr>
      <vt:lpstr>pCR by Central ER/PR Receptor Status</vt:lpstr>
      <vt:lpstr>Primary Endpoint: pCR (ypT0/is, ypN0)</vt:lpstr>
      <vt:lpstr>A Design to Decrease Treatment, Assess Resistance, and Test New Therapies</vt:lpstr>
      <vt:lpstr>Are We Comfortable De-escalating Therapy Based on Path CR in HER2+ Disease?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planer2</cp:lastModifiedBy>
  <cp:revision>92</cp:revision>
  <dcterms:created xsi:type="dcterms:W3CDTF">2017-07-29T21:40:52Z</dcterms:created>
  <dcterms:modified xsi:type="dcterms:W3CDTF">2017-09-05T22:04:02Z</dcterms:modified>
</cp:coreProperties>
</file>