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x="18288000" cy="13716000"/>
  <p:notesSz cx="18288000" cy="13716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6844" y="1558643"/>
            <a:ext cx="15954310" cy="101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19B3A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7680960"/>
            <a:ext cx="128016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19B3A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19B3A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19B3A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371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3715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6844" y="1574518"/>
            <a:ext cx="15954310" cy="1751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19B3A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9627" y="3960841"/>
            <a:ext cx="15308744" cy="5967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12755880"/>
            <a:ext cx="585216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jp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jp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jpg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jpg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jpg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g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71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3375" y="4236263"/>
            <a:ext cx="14859000" cy="604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368059"/>
            <a:ext cx="13940790" cy="3224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Desfecho</a:t>
            </a:r>
            <a:r>
              <a:rPr dirty="0" sz="3000" spc="-33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Primário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Taxa 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global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9</a:t>
            </a:r>
            <a:r>
              <a:rPr dirty="0" sz="3000" spc="-36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meses.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Desfechos</a:t>
            </a:r>
            <a:r>
              <a:rPr dirty="0" sz="3000" spc="-33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Secundários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Sobrevida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global, sobrevida livre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progressão, qualidade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vida,</a:t>
            </a:r>
            <a:r>
              <a:rPr dirty="0" sz="3000" spc="-3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tolerância.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3175" y="7715648"/>
            <a:ext cx="8631147" cy="4003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0725" y="4176023"/>
            <a:ext cx="12164428" cy="665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2785" y="6430873"/>
            <a:ext cx="10262177" cy="4780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87559" y="3222001"/>
            <a:ext cx="9447479" cy="4193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3500" y="4062694"/>
            <a:ext cx="14017625" cy="609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2375" y="3799843"/>
            <a:ext cx="7719660" cy="475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79831" y="5545034"/>
            <a:ext cx="8060759" cy="4759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51125" y="3876065"/>
            <a:ext cx="12159716" cy="6443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532" y="6563120"/>
            <a:ext cx="9196322" cy="4263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35337" y="3421867"/>
            <a:ext cx="8212592" cy="3935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66844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0562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90449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Conclusões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368059"/>
            <a:ext cx="14688185" cy="6409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0" marR="172720" indent="-254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Primeiro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estudo clínico randomizado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incluir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uso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melhores cuidados</a:t>
            </a:r>
            <a:r>
              <a:rPr dirty="0" sz="3000" spc="-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suportivos 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no tratamento do câncer 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esôfago</a:t>
            </a:r>
            <a:r>
              <a:rPr dirty="0" sz="3000" spc="-1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avançado.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Braço 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descontinuação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QT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após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dirty="0" sz="3000" spc="-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semanas.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66700" marR="5080" indent="-254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Taxa 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9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meses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50% para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pacientes com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tratamento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contínuo</a:t>
            </a:r>
            <a:r>
              <a:rPr dirty="0" sz="3000" spc="-38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48% para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pacientes que</a:t>
            </a:r>
            <a:r>
              <a:rPr dirty="0" sz="3000" spc="-7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descontinuaram.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Desenho estatístico não permite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comparação</a:t>
            </a:r>
            <a:r>
              <a:rPr dirty="0" sz="3000" spc="-2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formal.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SLP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QOL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parecem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favorecer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continuação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</a:t>
            </a:r>
            <a:r>
              <a:rPr dirty="0" sz="3000" spc="-3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tratamento.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62000" marR="306705" indent="-254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Análise </a:t>
            </a:r>
            <a:r>
              <a:rPr dirty="0" sz="3000" spc="-10" i="1">
                <a:solidFill>
                  <a:srgbClr val="919191"/>
                </a:solidFill>
                <a:latin typeface="Arial"/>
                <a:cs typeface="Arial"/>
              </a:rPr>
              <a:t>post-hoc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indica possível eficácia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retornar tratamento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após</a:t>
            </a:r>
            <a:r>
              <a:rPr dirty="0" sz="3000" spc="-30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progressão  nos pacientes que descontinuaram após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6</a:t>
            </a:r>
            <a:r>
              <a:rPr dirty="0" sz="3000" spc="-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semanas.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90512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b="1">
                <a:solidFill>
                  <a:srgbClr val="19B3AC"/>
                </a:solidFill>
                <a:latin typeface="Arial"/>
                <a:cs typeface="Arial"/>
              </a:rPr>
              <a:t>Conclusões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368059"/>
            <a:ext cx="13908405" cy="185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5080" indent="-330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Atualmente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duas estratégias (tratamento contínuo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ou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intermitente) podem ser  consideradas</a:t>
            </a:r>
            <a:r>
              <a:rPr dirty="0" sz="30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adequadas.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Mais estudos prospectivos nesse cenário são</a:t>
            </a:r>
            <a:r>
              <a:rPr dirty="0" sz="3000" spc="23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necessários.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71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7139" y="868502"/>
            <a:ext cx="6424295" cy="1188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800" spc="-105"/>
              <a:t>Apresentação</a:t>
            </a:r>
            <a:endParaRPr sz="7800"/>
          </a:p>
        </p:txBody>
      </p:sp>
      <p:sp>
        <p:nvSpPr>
          <p:cNvPr id="4" name="object 4"/>
          <p:cNvSpPr txBox="1"/>
          <p:nvPr/>
        </p:nvSpPr>
        <p:spPr>
          <a:xfrm>
            <a:off x="1241424" y="2723089"/>
            <a:ext cx="15770860" cy="8632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200"/>
              </a:lnSpc>
            </a:pP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A Sociedade Americana de Oncologia Clínica (ASCO) foi fundada em 1964 e, desde então, tornou-se</a:t>
            </a:r>
            <a:r>
              <a:rPr dirty="0" sz="2700" spc="-1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a  principal organização voltada aos profissionais que lidam diariamente com o câncer em todo o</a:t>
            </a:r>
            <a:r>
              <a:rPr dirty="0" sz="2700" spc="-12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mundo.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100"/>
              </a:lnSpc>
            </a:pP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Sua missão é promover o combate à doença, habilitando seus membros a oferecer o que existe</a:t>
            </a:r>
            <a:r>
              <a:rPr dirty="0" sz="2700" spc="-114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de</a:t>
            </a:r>
            <a:endParaRPr sz="2700">
              <a:latin typeface="Arial"/>
              <a:cs typeface="Arial"/>
            </a:endParaRPr>
          </a:p>
          <a:p>
            <a:pPr marL="12700" marR="83185">
              <a:lnSpc>
                <a:spcPts val="3200"/>
              </a:lnSpc>
              <a:spcBef>
                <a:spcPts val="200"/>
              </a:spcBef>
            </a:pP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melhor em termos de tratamento para os seus pacientes. Para isso, investe maciçamente em</a:t>
            </a:r>
            <a:r>
              <a:rPr dirty="0" sz="2700" spc="-12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pesquisa  e é reconhecida por promover educação continuada de alto</a:t>
            </a:r>
            <a:r>
              <a:rPr dirty="0" sz="2700" spc="-11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nível.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81915">
              <a:lnSpc>
                <a:spcPct val="100299"/>
              </a:lnSpc>
            </a:pPr>
            <a:r>
              <a:rPr dirty="0" sz="2700" spc="-5">
                <a:solidFill>
                  <a:srgbClr val="A6A6A6"/>
                </a:solidFill>
                <a:latin typeface="Arial"/>
                <a:cs typeface="Arial"/>
              </a:rPr>
              <a:t>Todos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os anos, a ASCO organiza seu congresso, reunindo os mais renomados profissionais do</a:t>
            </a:r>
            <a:r>
              <a:rPr dirty="0" sz="2700" spc="-9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mundo  em todas as áreas da Oncologia. O Grupo Oncoclínicas não poderia deixar de comparecer a esse  evento.</a:t>
            </a:r>
            <a:endParaRPr sz="2700">
              <a:latin typeface="Arial"/>
              <a:cs typeface="Arial"/>
            </a:endParaRPr>
          </a:p>
          <a:p>
            <a:pPr marL="12700" marR="43815">
              <a:lnSpc>
                <a:spcPts val="3200"/>
              </a:lnSpc>
              <a:spcBef>
                <a:spcPts val="100"/>
              </a:spcBef>
            </a:pP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Em linha com o nosso objetivo de sermos um Grupo de referência em Oncologia, estivemos presentes  com mais de 80 oncologistas em Chicago, coletando os principais e mais atualizados dados</a:t>
            </a:r>
            <a:r>
              <a:rPr dirty="0" sz="2700" spc="-114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científicos.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26034">
              <a:lnSpc>
                <a:spcPct val="100299"/>
              </a:lnSpc>
            </a:pP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O contato direto com profissionais de destaque, o intenso compartilhamento de informações, assim  como a troca de experiências cotidianas, criam um ambiente favorável para o aprendizado. E, por meio  do Instituto </a:t>
            </a:r>
            <a:r>
              <a:rPr dirty="0" sz="2700" spc="-5">
                <a:solidFill>
                  <a:srgbClr val="A6A6A6"/>
                </a:solidFill>
                <a:latin typeface="Arial"/>
                <a:cs typeface="Arial"/>
              </a:rPr>
              <a:t>Oncoclínicas,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compilamos as informações mais relevantes do evento, transformando-as</a:t>
            </a:r>
            <a:r>
              <a:rPr dirty="0" sz="2700" spc="-5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em  um slide kit didático, versátil e inovador para facilitar o estudo, a atualização e a criação do seu próprio  banco de aulas. A seguir, temos o prazer de disponibilizar a vocês o </a:t>
            </a:r>
            <a:r>
              <a:rPr dirty="0" sz="2700" spc="-5">
                <a:solidFill>
                  <a:srgbClr val="A6A6A6"/>
                </a:solidFill>
                <a:latin typeface="Arial"/>
                <a:cs typeface="Arial"/>
              </a:rPr>
              <a:t>“Highlights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da ASCO</a:t>
            </a:r>
            <a:r>
              <a:rPr dirty="0" sz="2700" spc="-75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2016”.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12491085">
              <a:lnSpc>
                <a:spcPct val="100299"/>
              </a:lnSpc>
            </a:pP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Cordialmente,  Diretoria Científica  Instituto</a:t>
            </a:r>
            <a:r>
              <a:rPr dirty="0" sz="2700" spc="-10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A6A6A6"/>
                </a:solidFill>
                <a:latin typeface="Arial"/>
                <a:cs typeface="Arial"/>
              </a:rPr>
              <a:t>Oncoclínicas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71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6920" y="5420361"/>
            <a:ext cx="4965065" cy="2171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7320" marR="5080" indent="-135255">
              <a:lnSpc>
                <a:spcPts val="8600"/>
              </a:lnSpc>
            </a:pPr>
            <a:r>
              <a:rPr dirty="0" sz="8000" spc="-95">
                <a:solidFill>
                  <a:srgbClr val="FFFFFF"/>
                </a:solidFill>
              </a:rPr>
              <a:t>Câncer </a:t>
            </a:r>
            <a:r>
              <a:rPr dirty="0" sz="8000" spc="-105">
                <a:solidFill>
                  <a:srgbClr val="FFFFFF"/>
                </a:solidFill>
              </a:rPr>
              <a:t>de  Estômago</a:t>
            </a:r>
            <a:endParaRPr sz="8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/>
          <p:nvPr/>
        </p:nvSpPr>
        <p:spPr>
          <a:xfrm>
            <a:off x="1748194" y="2693739"/>
            <a:ext cx="14632862" cy="7706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22269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Contexto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837" y="4368059"/>
            <a:ext cx="14548485" cy="5967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prognóstico 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câncer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estômago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é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ruim mesmo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na doença</a:t>
            </a:r>
            <a:r>
              <a:rPr dirty="0" sz="3000" spc="-3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localizada.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66700" marR="1378585" indent="-254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tratamento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cirúrgico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adequado (gastrectomia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linfadenectomia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à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D2)</a:t>
            </a:r>
            <a:r>
              <a:rPr dirty="0" sz="3000" spc="-3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é 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fundamental.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66700" marR="5080" indent="-254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As estratégias de tratamento adjuvante baseadas em estudos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randomizados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3000" spc="-37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fase  III</a:t>
            </a:r>
            <a:r>
              <a:rPr dirty="0" sz="3000" spc="-10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incluem: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quimioterapia</a:t>
            </a:r>
            <a:r>
              <a:rPr dirty="0" sz="3000" spc="-3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adjuvante;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quimiorradioterapia</a:t>
            </a:r>
            <a:r>
              <a:rPr dirty="0" sz="3000" spc="-3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adjuvante;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quimioterapia</a:t>
            </a:r>
            <a:r>
              <a:rPr dirty="0" sz="3000" spc="-3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perioperatória.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837" y="4228359"/>
            <a:ext cx="13862050" cy="923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5080" indent="-330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Objetivo: otimizar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estratégias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controle locorregional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sistêmico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avaliar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impacto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dos pacientes com câncer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estômago</a:t>
            </a:r>
            <a:r>
              <a:rPr dirty="0" sz="3000" spc="-8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ressecável.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522" y="5729001"/>
            <a:ext cx="8741543" cy="448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77655" y="6517937"/>
            <a:ext cx="7833104" cy="2905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4950" y="4359721"/>
            <a:ext cx="12623819" cy="6516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837" y="4228359"/>
            <a:ext cx="12717145" cy="3666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Desfecho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Primário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</a:t>
            </a:r>
            <a:r>
              <a:rPr dirty="0" sz="3000" spc="2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Global.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Desfechos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Secundários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825500" marR="5080" indent="-3175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livre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progressão, qualidade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vida, toxicidade, pesquisa  translacional.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8807" y="8204936"/>
            <a:ext cx="12389746" cy="1767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4701" y="3678204"/>
            <a:ext cx="7943923" cy="3819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22375" y="6332954"/>
            <a:ext cx="8360956" cy="4923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7476" y="3965344"/>
            <a:ext cx="8090428" cy="4253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43646" y="6842793"/>
            <a:ext cx="8157999" cy="4253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2375" y="4195335"/>
            <a:ext cx="8030775" cy="461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156" y="5701398"/>
            <a:ext cx="8788641" cy="4553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7261" y="4140994"/>
            <a:ext cx="12188261" cy="681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988" y="3635881"/>
            <a:ext cx="13825219" cy="11912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800" spc="170"/>
              <a:t>CONFLITOS </a:t>
            </a:r>
            <a:r>
              <a:rPr dirty="0" sz="7800" spc="50">
                <a:solidFill>
                  <a:srgbClr val="07BEBA"/>
                </a:solidFill>
              </a:rPr>
              <a:t>DE</a:t>
            </a:r>
            <a:r>
              <a:rPr dirty="0" sz="7800" spc="465">
                <a:solidFill>
                  <a:srgbClr val="07BEBA"/>
                </a:solidFill>
              </a:rPr>
              <a:t> </a:t>
            </a:r>
            <a:r>
              <a:rPr dirty="0" sz="7800" spc="200"/>
              <a:t>INTERESSE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3909919" y="6106476"/>
            <a:ext cx="9919970" cy="3194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34695">
              <a:lnSpc>
                <a:spcPts val="6300"/>
              </a:lnSpc>
              <a:tabLst>
                <a:tab pos="6728459" algn="l"/>
                <a:tab pos="8825230" algn="l"/>
              </a:tabLst>
            </a:pPr>
            <a:r>
              <a:rPr dirty="0" sz="5300">
                <a:solidFill>
                  <a:srgbClr val="7F7F7F"/>
                </a:solidFill>
                <a:latin typeface="Arial"/>
                <a:cs typeface="Arial"/>
              </a:rPr>
              <a:t>Esses slides </a:t>
            </a:r>
            <a:r>
              <a:rPr dirty="0" sz="5300" spc="-80">
                <a:solidFill>
                  <a:srgbClr val="7F7F7F"/>
                </a:solidFill>
                <a:latin typeface="Arial"/>
                <a:cs typeface="Arial"/>
              </a:rPr>
              <a:t>estão</a:t>
            </a:r>
            <a:r>
              <a:rPr dirty="0" sz="5300" spc="-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5300" spc="-90">
                <a:solidFill>
                  <a:srgbClr val="7F7F7F"/>
                </a:solidFill>
                <a:latin typeface="Arial"/>
                <a:cs typeface="Arial"/>
              </a:rPr>
              <a:t>isentos	</a:t>
            </a:r>
            <a:r>
              <a:rPr dirty="0" sz="5300" spc="-105">
                <a:solidFill>
                  <a:srgbClr val="7F7F7F"/>
                </a:solidFill>
                <a:latin typeface="Arial"/>
                <a:cs typeface="Arial"/>
              </a:rPr>
              <a:t>de  </a:t>
            </a:r>
            <a:r>
              <a:rPr dirty="0" sz="5300" spc="-95">
                <a:solidFill>
                  <a:srgbClr val="7F7F7F"/>
                </a:solidFill>
                <a:latin typeface="Arial"/>
                <a:cs typeface="Arial"/>
              </a:rPr>
              <a:t>conflitos</a:t>
            </a:r>
            <a:r>
              <a:rPr dirty="0" sz="5300" spc="-1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5300" spc="-55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5300" spc="-1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5300" spc="-90">
                <a:solidFill>
                  <a:srgbClr val="7F7F7F"/>
                </a:solidFill>
                <a:latin typeface="Arial"/>
                <a:cs typeface="Arial"/>
              </a:rPr>
              <a:t>interesses	</a:t>
            </a:r>
            <a:r>
              <a:rPr dirty="0" sz="53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5300" spc="-30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5300" spc="-100">
                <a:solidFill>
                  <a:srgbClr val="7F7F7F"/>
                </a:solidFill>
                <a:latin typeface="Arial"/>
                <a:cs typeface="Arial"/>
              </a:rPr>
              <a:t>possuem</a:t>
            </a:r>
            <a:endParaRPr sz="5300">
              <a:latin typeface="Arial"/>
              <a:cs typeface="Arial"/>
            </a:endParaRPr>
          </a:p>
          <a:p>
            <a:pPr marL="1085850" marR="512445" indent="2583180">
              <a:lnSpc>
                <a:spcPts val="6300"/>
              </a:lnSpc>
              <a:spcBef>
                <a:spcPts val="100"/>
              </a:spcBef>
            </a:pPr>
            <a:r>
              <a:rPr dirty="0" sz="5300" spc="-100">
                <a:solidFill>
                  <a:srgbClr val="7F7F7F"/>
                </a:solidFill>
                <a:latin typeface="Arial"/>
                <a:cs typeface="Arial"/>
              </a:rPr>
              <a:t>finalidade  </a:t>
            </a:r>
            <a:r>
              <a:rPr dirty="0" sz="5300" spc="-95">
                <a:solidFill>
                  <a:srgbClr val="7F7F7F"/>
                </a:solidFill>
                <a:latin typeface="Arial"/>
                <a:cs typeface="Arial"/>
              </a:rPr>
              <a:t>essencialmente</a:t>
            </a:r>
            <a:r>
              <a:rPr dirty="0" sz="5300" spc="-2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5300" spc="-95">
                <a:solidFill>
                  <a:srgbClr val="7F7F7F"/>
                </a:solidFill>
                <a:latin typeface="Arial"/>
                <a:cs typeface="Arial"/>
              </a:rPr>
              <a:t>educacional.</a:t>
            </a:r>
            <a:endParaRPr sz="5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2713" y="4028584"/>
            <a:ext cx="12808292" cy="685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6724" y="4065160"/>
            <a:ext cx="12780265" cy="677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527748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Resumo </a:t>
            </a:r>
            <a:r>
              <a:rPr dirty="0" sz="4000" b="1">
                <a:solidFill>
                  <a:srgbClr val="19B3AC"/>
                </a:solidFill>
                <a:latin typeface="Arial"/>
                <a:cs typeface="Arial"/>
              </a:rPr>
              <a:t>dos</a:t>
            </a:r>
            <a:r>
              <a:rPr dirty="0" sz="4000" spc="-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achados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837" y="4368059"/>
            <a:ext cx="14592300" cy="3681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203200" indent="-330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População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estudo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é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representativa daquela que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forma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cotidiano dos pacientes  com câncer gástrico</a:t>
            </a:r>
            <a:r>
              <a:rPr dirty="0" sz="30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ressecável.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2595" algn="l"/>
              </a:tabLst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	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principal toxicidade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 quimioterápico pré-operarório foi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dirty="0" sz="3000" spc="-1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neutropenia.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2595" algn="l"/>
              </a:tabLst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	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Boa qualidade cirúrgica com 87% dos pacientes com ressecção pelo menos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à</a:t>
            </a:r>
            <a:r>
              <a:rPr dirty="0" sz="3000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D1.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72745" algn="l"/>
              </a:tabLst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	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Complicações cirúrgicas (22%)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mortalidade hospitalar (2%)</a:t>
            </a:r>
            <a:r>
              <a:rPr dirty="0" sz="3000" spc="-7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aceitáveis.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527621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b="1">
                <a:solidFill>
                  <a:srgbClr val="19B3AC"/>
                </a:solidFill>
                <a:latin typeface="Arial"/>
                <a:cs typeface="Arial"/>
              </a:rPr>
              <a:t>Resumo dos</a:t>
            </a:r>
            <a:r>
              <a:rPr dirty="0" sz="4000" spc="-11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19B3AC"/>
                </a:solidFill>
                <a:latin typeface="Arial"/>
                <a:cs typeface="Arial"/>
              </a:rPr>
              <a:t>achados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837" y="4368059"/>
            <a:ext cx="14440535" cy="4138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1632585" indent="-330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Principais motivos para não realização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adjuvância: recusa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paciente,  progressão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doença, toxicidade prévia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complicações</a:t>
            </a:r>
            <a:r>
              <a:rPr dirty="0" sz="3000" spc="-1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cirúrgicas.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Toxicidade pós-operatória foi principalmente neutropenia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3000" spc="2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gastrointestinal.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42900" marR="5080" indent="-330200">
              <a:lnSpc>
                <a:spcPct val="100000"/>
              </a:lnSpc>
              <a:tabLst>
                <a:tab pos="442595" algn="l"/>
              </a:tabLst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		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Aproximadamente 60% começaram tratamento pós-operatório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3000" spc="-7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50%</a:t>
            </a:r>
            <a:r>
              <a:rPr dirty="0" sz="3000" spc="-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completaram  todo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dirty="0" sz="3000" spc="-1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protocolo.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Próximos estudos devem dar maior ênfase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</a:t>
            </a:r>
            <a:r>
              <a:rPr dirty="0" sz="3000" spc="229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pré-operatório.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271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8030"/>
              </a:lnSpc>
            </a:pPr>
            <a:r>
              <a:rPr dirty="0" spc="165"/>
              <a:t>CRITICS</a:t>
            </a:r>
            <a:r>
              <a:rPr dirty="0" spc="325"/>
              <a:t> </a:t>
            </a:r>
            <a:r>
              <a:rPr dirty="0" spc="200"/>
              <a:t>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16437" y="3123460"/>
            <a:ext cx="290512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b="1">
                <a:solidFill>
                  <a:srgbClr val="19B3AC"/>
                </a:solidFill>
                <a:latin typeface="Arial"/>
                <a:cs typeface="Arial"/>
              </a:rPr>
              <a:t>Conclusões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2837" y="4368059"/>
            <a:ext cx="14735810" cy="5038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diferença esperada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global não foi</a:t>
            </a:r>
            <a:r>
              <a:rPr dirty="0" sz="3000" spc="2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observada.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resultados são comparáveis aos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outros estudos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população</a:t>
            </a:r>
            <a:r>
              <a:rPr dirty="0" sz="3000" spc="2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ocidental.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42900" marR="5080" indent="-330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Nenhuma recomendação específica pode ser dada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momento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relação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à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melhor  estratégia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 adjuvante nesse</a:t>
            </a:r>
            <a:r>
              <a:rPr dirty="0" sz="3000" spc="-9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cenário.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Aguardam-se avaliações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3000" spc="2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subgrupos.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825500" marR="844550" indent="-3175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Artist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Trial: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indícios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benefício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 combinado nos pacientes com  acometimento</a:t>
            </a:r>
            <a:r>
              <a:rPr dirty="0" sz="30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linfonodal.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/>
          <p:nvPr/>
        </p:nvSpPr>
        <p:spPr>
          <a:xfrm>
            <a:off x="1645387" y="3098449"/>
            <a:ext cx="14806725" cy="7473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2269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Contexto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368059"/>
            <a:ext cx="9982835" cy="522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</a:t>
            </a:r>
            <a:r>
              <a:rPr dirty="0" sz="3000" spc="204">
                <a:solidFill>
                  <a:srgbClr val="919191"/>
                </a:solidFill>
                <a:latin typeface="Helvetica"/>
                <a:cs typeface="Helvetica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IMAB362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Anticorpo monoclonal IgG1 anti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CLDN</a:t>
            </a:r>
            <a:r>
              <a:rPr dirty="0" sz="3000" spc="1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18.2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4224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Citotoxicidade mediada por</a:t>
            </a:r>
            <a:r>
              <a:rPr dirty="0" sz="3000" spc="2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anticorpos.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4224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Citotoxicidade mediada por</a:t>
            </a:r>
            <a:r>
              <a:rPr dirty="0" sz="3000" spc="2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complemento.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4224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Associada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à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quimioterapia:</a:t>
            </a:r>
            <a:endParaRPr sz="3000">
              <a:latin typeface="Arial"/>
              <a:cs typeface="Arial"/>
            </a:endParaRPr>
          </a:p>
          <a:p>
            <a:pPr marL="18796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aumenta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infiltração pelas células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T;</a:t>
            </a:r>
            <a:endParaRPr sz="3000">
              <a:latin typeface="Arial"/>
              <a:cs typeface="Arial"/>
            </a:endParaRPr>
          </a:p>
          <a:p>
            <a:pPr marL="18796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induz produção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citocinas</a:t>
            </a:r>
            <a:r>
              <a:rPr dirty="0" sz="3000" spc="2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pró-inflamatórias</a:t>
            </a:r>
            <a:r>
              <a:rPr dirty="0" sz="4200" spc="-10">
                <a:solidFill>
                  <a:srgbClr val="7F7F7F"/>
                </a:solidFill>
                <a:latin typeface="Times New Roman"/>
                <a:cs typeface="Times New Roman"/>
              </a:rPr>
              <a:t>.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15553" y="4369541"/>
            <a:ext cx="4943886" cy="543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2269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Contexto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368059"/>
            <a:ext cx="7994650" cy="4138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CLDN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18.2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Membro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família das</a:t>
            </a:r>
            <a:r>
              <a:rPr dirty="0" sz="3000" spc="2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claudinas.</a:t>
            </a:r>
            <a:endParaRPr sz="30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Componente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junção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celular.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Expresso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vários tipos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câncer.</a:t>
            </a:r>
            <a:endParaRPr sz="30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  <a:tabLst>
                <a:tab pos="1395095" algn="l"/>
              </a:tabLst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	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70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90%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câncer</a:t>
            </a:r>
            <a:r>
              <a:rPr dirty="0" sz="3000" spc="-11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gástrico.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Expressão limitada nos tecidos</a:t>
            </a:r>
            <a:r>
              <a:rPr dirty="0" sz="3000" spc="2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saudáveis.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91283" y="3062684"/>
            <a:ext cx="6705596" cy="5816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9135" y="3909295"/>
            <a:ext cx="10320060" cy="5311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56972" y="7779911"/>
            <a:ext cx="7634626" cy="3142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5200" y="4048702"/>
            <a:ext cx="14883726" cy="6718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71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5832" y="5406391"/>
            <a:ext cx="5194935" cy="21678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28270" marR="5080" indent="-116205">
              <a:lnSpc>
                <a:spcPts val="5700"/>
              </a:lnSpc>
            </a:pPr>
            <a:r>
              <a:rPr dirty="0" sz="5300" spc="-65">
                <a:solidFill>
                  <a:srgbClr val="FFFFFF"/>
                </a:solidFill>
              </a:rPr>
              <a:t>Câncer </a:t>
            </a:r>
            <a:r>
              <a:rPr dirty="0" sz="5300" spc="-35">
                <a:solidFill>
                  <a:srgbClr val="FFFFFF"/>
                </a:solidFill>
              </a:rPr>
              <a:t>do </a:t>
            </a:r>
            <a:r>
              <a:rPr dirty="0" sz="5300" spc="-70">
                <a:solidFill>
                  <a:srgbClr val="FFFFFF"/>
                </a:solidFill>
              </a:rPr>
              <a:t>Trato  Gastrointestinal  </a:t>
            </a:r>
            <a:r>
              <a:rPr dirty="0" sz="5300" spc="-55">
                <a:solidFill>
                  <a:srgbClr val="FFFFFF"/>
                </a:solidFill>
              </a:rPr>
              <a:t>(não </a:t>
            </a:r>
            <a:r>
              <a:rPr dirty="0" sz="5300" spc="-70">
                <a:solidFill>
                  <a:srgbClr val="FFFFFF"/>
                </a:solidFill>
              </a:rPr>
              <a:t>colorretal</a:t>
            </a:r>
            <a:r>
              <a:rPr dirty="0" sz="5300" spc="-280">
                <a:solidFill>
                  <a:srgbClr val="FFFFFF"/>
                </a:solidFill>
              </a:rPr>
              <a:t> </a:t>
            </a:r>
            <a:r>
              <a:rPr dirty="0" sz="5300">
                <a:solidFill>
                  <a:srgbClr val="FFFFFF"/>
                </a:solidFill>
              </a:rPr>
              <a:t>)</a:t>
            </a:r>
            <a:endParaRPr sz="53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71275" y="3939968"/>
            <a:ext cx="12523194" cy="6961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6237" y="3989051"/>
            <a:ext cx="10973276" cy="6539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170" y="4513391"/>
            <a:ext cx="9588739" cy="5235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644568" y="4467524"/>
            <a:ext cx="6785152" cy="5235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0542" y="3806704"/>
            <a:ext cx="12989129" cy="690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3268" y="3973979"/>
            <a:ext cx="12919207" cy="6569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3482" y="4613398"/>
            <a:ext cx="8059971" cy="4943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28260" y="4619626"/>
            <a:ext cx="7665825" cy="4937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983480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0"/>
              <a:t>FAST</a:t>
            </a:r>
            <a:r>
              <a:rPr dirty="0" spc="29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290449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Conclusões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1087" y="4368059"/>
            <a:ext cx="14689455" cy="4123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estudo alcançou seu objetivo</a:t>
            </a:r>
            <a:r>
              <a:rPr dirty="0" sz="3000" spc="21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primário.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825500" marR="801370" indent="-3175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IMAB362 aumentou significativamente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nos pacientes com câncer  gástrico avançado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tratamento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quimioterápico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primeira linha com</a:t>
            </a:r>
            <a:r>
              <a:rPr dirty="0" sz="3000" spc="-8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EOX.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Associação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IMAB362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 EOX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foi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bem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tolerada.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825500" marR="5080" indent="-3175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FAST trial fornece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um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forte racional para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realização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estudos confirmatórios 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fase</a:t>
            </a:r>
            <a:r>
              <a:rPr dirty="0" sz="3000" spc="-1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III.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71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6651" y="5420361"/>
            <a:ext cx="6540500" cy="202818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1821814">
              <a:lnSpc>
                <a:spcPts val="8100"/>
              </a:lnSpc>
            </a:pPr>
            <a:r>
              <a:rPr dirty="0" sz="6800" spc="-90">
                <a:solidFill>
                  <a:srgbClr val="FFFFFF"/>
                </a:solidFill>
              </a:rPr>
              <a:t>Tumor  Neuroendócrino</a:t>
            </a:r>
            <a:endParaRPr sz="6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/>
          <p:nvPr/>
        </p:nvSpPr>
        <p:spPr>
          <a:xfrm>
            <a:off x="3069652" y="2671720"/>
            <a:ext cx="11958193" cy="8277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2269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Contexto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093133"/>
            <a:ext cx="15012669" cy="4596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248920" indent="-330200">
              <a:lnSpc>
                <a:spcPct val="100000"/>
              </a:lnSpc>
              <a:tabLst>
                <a:tab pos="10494010" algn="l"/>
              </a:tabLst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opções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 são limitadas para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pacientes com tumores  neuroendócrinos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“midgut" (20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45% nos NETs)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após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	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progressão</a:t>
            </a:r>
            <a:r>
              <a:rPr dirty="0" sz="3000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aos</a:t>
            </a:r>
            <a:r>
              <a:rPr dirty="0" sz="3000" spc="-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análogos 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3000" spc="-10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somatostatina.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</a:t>
            </a:r>
            <a:r>
              <a:rPr dirty="0" sz="3000" spc="204">
                <a:solidFill>
                  <a:srgbClr val="919191"/>
                </a:solidFill>
                <a:latin typeface="Helvetica"/>
                <a:cs typeface="Helvetica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177Lu-Dotatate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825500" marR="674370" indent="-3175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Análogo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somatostatina radiomarcado que guia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radioatividade para tumores  neuroendócrinos que superexpressam receptores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3000" spc="-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somatostatina.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Promove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 através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terapia radionuclídica receptor-específica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(PRRT).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551" y="1408255"/>
            <a:ext cx="4714875" cy="11912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800" spc="195"/>
              <a:t>ROTEIRO</a:t>
            </a:r>
            <a:endParaRPr sz="7800"/>
          </a:p>
        </p:txBody>
      </p:sp>
      <p:sp>
        <p:nvSpPr>
          <p:cNvPr id="3" name="object 3"/>
          <p:cNvSpPr txBox="1"/>
          <p:nvPr/>
        </p:nvSpPr>
        <p:spPr>
          <a:xfrm>
            <a:off x="1155698" y="2914967"/>
            <a:ext cx="5017770" cy="807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929"/>
              </a:lnSpc>
              <a:tabLst>
                <a:tab pos="710565" algn="l"/>
              </a:tabLst>
            </a:pP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1.</a:t>
            </a:r>
            <a:r>
              <a:rPr dirty="0" sz="3300" spc="-5">
                <a:solidFill>
                  <a:srgbClr val="07BEBA"/>
                </a:solidFill>
                <a:latin typeface="Helvetica"/>
                <a:cs typeface="Helvetica"/>
              </a:rPr>
              <a:t> 	</a:t>
            </a:r>
            <a:r>
              <a:rPr dirty="0" sz="3300" spc="-10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300" spc="-95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300">
              <a:latin typeface="Arial"/>
              <a:cs typeface="Arial"/>
            </a:endParaRPr>
          </a:p>
          <a:p>
            <a:pPr marL="697865">
              <a:lnSpc>
                <a:spcPts val="3929"/>
              </a:lnSpc>
            </a:pPr>
            <a:r>
              <a:rPr dirty="0" sz="33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3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300" spc="-5">
                <a:solidFill>
                  <a:srgbClr val="7F7F7F"/>
                </a:solidFill>
                <a:latin typeface="Arial"/>
                <a:cs typeface="Arial"/>
              </a:rPr>
              <a:t>E-DIS</a:t>
            </a:r>
            <a:r>
              <a:rPr dirty="0" sz="3300" spc="-56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7F7F7F"/>
                </a:solidFill>
                <a:latin typeface="Arial"/>
                <a:cs typeface="Arial"/>
              </a:rPr>
              <a:t>trial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10565" algn="l"/>
              </a:tabLst>
            </a:pP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2.</a:t>
            </a:r>
            <a:r>
              <a:rPr dirty="0" sz="3300" spc="-5">
                <a:solidFill>
                  <a:srgbClr val="07BEBA"/>
                </a:solidFill>
                <a:latin typeface="Helvetica"/>
                <a:cs typeface="Helvetica"/>
              </a:rPr>
              <a:t> 	</a:t>
            </a:r>
            <a:r>
              <a:rPr dirty="0" sz="3300" spc="-10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300" spc="-95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Estômago</a:t>
            </a:r>
            <a:endParaRPr sz="3300">
              <a:latin typeface="Arial"/>
              <a:cs typeface="Arial"/>
            </a:endParaRPr>
          </a:p>
          <a:p>
            <a:pPr marL="697865">
              <a:lnSpc>
                <a:spcPts val="3929"/>
              </a:lnSpc>
              <a:spcBef>
                <a:spcPts val="40"/>
              </a:spcBef>
            </a:pPr>
            <a:r>
              <a:rPr dirty="0" sz="33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3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300" spc="-10">
                <a:solidFill>
                  <a:srgbClr val="7F7F7F"/>
                </a:solidFill>
                <a:latin typeface="Arial"/>
                <a:cs typeface="Arial"/>
              </a:rPr>
              <a:t>CRITICS</a:t>
            </a:r>
            <a:r>
              <a:rPr dirty="0" sz="3300" spc="-5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7F7F7F"/>
                </a:solidFill>
                <a:latin typeface="Arial"/>
                <a:cs typeface="Arial"/>
              </a:rPr>
              <a:t>STUDY</a:t>
            </a:r>
            <a:endParaRPr sz="3300">
              <a:latin typeface="Arial"/>
              <a:cs typeface="Arial"/>
            </a:endParaRPr>
          </a:p>
          <a:p>
            <a:pPr marL="697865">
              <a:lnSpc>
                <a:spcPts val="3929"/>
              </a:lnSpc>
            </a:pPr>
            <a:r>
              <a:rPr dirty="0" sz="33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3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300" spc="-5">
                <a:solidFill>
                  <a:srgbClr val="7F7F7F"/>
                </a:solidFill>
                <a:latin typeface="Arial"/>
                <a:cs typeface="Arial"/>
              </a:rPr>
              <a:t>FAST</a:t>
            </a:r>
            <a:r>
              <a:rPr dirty="0" sz="3300" spc="-5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7F7F7F"/>
                </a:solidFill>
                <a:latin typeface="Arial"/>
                <a:cs typeface="Arial"/>
              </a:rPr>
              <a:t>trial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10565" algn="l"/>
              </a:tabLst>
            </a:pP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3.</a:t>
            </a:r>
            <a:r>
              <a:rPr dirty="0" sz="3300" spc="-5">
                <a:solidFill>
                  <a:srgbClr val="07BEBA"/>
                </a:solidFill>
                <a:latin typeface="Helvetica"/>
                <a:cs typeface="Helvetica"/>
              </a:rPr>
              <a:t> 	</a:t>
            </a: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300" spc="-114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300" spc="-10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3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40"/>
              </a:spcBef>
            </a:pPr>
            <a:r>
              <a:rPr dirty="0" sz="33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3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300" spc="-10">
                <a:solidFill>
                  <a:srgbClr val="7F7F7F"/>
                </a:solidFill>
                <a:latin typeface="Arial"/>
                <a:cs typeface="Arial"/>
              </a:rPr>
              <a:t>NETTER</a:t>
            </a:r>
            <a:r>
              <a:rPr dirty="0" sz="3300" spc="-5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10565" algn="l"/>
              </a:tabLst>
            </a:pP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4.</a:t>
            </a:r>
            <a:r>
              <a:rPr dirty="0" sz="3300" spc="-5">
                <a:solidFill>
                  <a:srgbClr val="07BEBA"/>
                </a:solidFill>
                <a:latin typeface="Helvetica"/>
                <a:cs typeface="Helvetica"/>
              </a:rPr>
              <a:t> 	</a:t>
            </a:r>
            <a:r>
              <a:rPr dirty="0" sz="3300" spc="-10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300" spc="-95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3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40"/>
              </a:spcBef>
            </a:pPr>
            <a:r>
              <a:rPr dirty="0" sz="33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3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300" spc="-5">
                <a:solidFill>
                  <a:srgbClr val="7F7F7F"/>
                </a:solidFill>
                <a:latin typeface="Arial"/>
                <a:cs typeface="Arial"/>
              </a:rPr>
              <a:t>ESPAC</a:t>
            </a:r>
            <a:r>
              <a:rPr dirty="0" sz="3300" spc="-56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33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  <a:spcBef>
                <a:spcPts val="40"/>
              </a:spcBef>
            </a:pPr>
            <a:r>
              <a:rPr dirty="0" sz="33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300">
                <a:solidFill>
                  <a:srgbClr val="919191"/>
                </a:solidFill>
                <a:latin typeface="Helvetica"/>
                <a:cs typeface="Helvetica"/>
              </a:rPr>
              <a:t> </a:t>
            </a:r>
            <a:r>
              <a:rPr dirty="0" sz="3300" spc="-555">
                <a:solidFill>
                  <a:srgbClr val="919191"/>
                </a:solidFill>
                <a:latin typeface="Helvetica"/>
                <a:cs typeface="Helvetica"/>
              </a:rPr>
              <a:t> </a:t>
            </a:r>
            <a:r>
              <a:rPr dirty="0" sz="3300" spc="-5">
                <a:solidFill>
                  <a:srgbClr val="7F7F7F"/>
                </a:solidFill>
                <a:latin typeface="Arial"/>
                <a:cs typeface="Arial"/>
              </a:rPr>
              <a:t>PET-PANC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2269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Contexto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093133"/>
            <a:ext cx="12219305" cy="2310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Estratégia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uso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PRRT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já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mostra atividade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estudos</a:t>
            </a:r>
            <a:r>
              <a:rPr dirty="0" sz="3000" spc="1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anteriores.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Estudo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fase I/II</a:t>
            </a:r>
            <a:r>
              <a:rPr dirty="0" sz="3000" spc="1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Roterdam.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965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Resultados promissores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SLP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SG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177Lu-Dotatate.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5454" y="7631476"/>
            <a:ext cx="12251056" cy="3230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2848533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3082" y="3851821"/>
            <a:ext cx="10858818" cy="7547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64" y="3523036"/>
            <a:ext cx="14747240" cy="4885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Desfecho</a:t>
            </a:r>
            <a:r>
              <a:rPr dirty="0" sz="3000" spc="2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Primário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9144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livre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progressão.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Desfechos</a:t>
            </a:r>
            <a:r>
              <a:rPr dirty="0" sz="3000" spc="2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Secundários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31900" marR="5080" indent="-3175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global,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taxa 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resposta,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tempo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médio para progressão, qualidade de  vida, segurança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3000" spc="-10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tolerabilidade.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64" y="3311368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65451" y="4197891"/>
            <a:ext cx="11966594" cy="612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64" y="3311368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031" y="4399536"/>
            <a:ext cx="9412403" cy="6184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15341" y="5609844"/>
            <a:ext cx="7334022" cy="3763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64" y="3311368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2595" y="4011710"/>
            <a:ext cx="11012303" cy="7354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3089" y="3311368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5094" y="4373486"/>
            <a:ext cx="10815554" cy="6730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64" y="3311368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4803" y="4088895"/>
            <a:ext cx="10292359" cy="6964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64" y="3311368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9850" y="4303957"/>
            <a:ext cx="10217791" cy="6965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64" y="3311368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06763" y="4122165"/>
            <a:ext cx="11283970" cy="6273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71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6920" y="5420361"/>
            <a:ext cx="4819650" cy="2171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1820" marR="5080" indent="-579755">
              <a:lnSpc>
                <a:spcPts val="8600"/>
              </a:lnSpc>
            </a:pPr>
            <a:r>
              <a:rPr dirty="0" sz="8000" spc="-95">
                <a:solidFill>
                  <a:srgbClr val="FFFFFF"/>
                </a:solidFill>
              </a:rPr>
              <a:t>Câncer</a:t>
            </a:r>
            <a:r>
              <a:rPr dirty="0" sz="8000" spc="-280">
                <a:solidFill>
                  <a:srgbClr val="FFFFFF"/>
                </a:solidFill>
              </a:rPr>
              <a:t> </a:t>
            </a:r>
            <a:r>
              <a:rPr dirty="0" sz="8000" spc="-105">
                <a:solidFill>
                  <a:srgbClr val="FFFFFF"/>
                </a:solidFill>
              </a:rPr>
              <a:t>de  Esôfago</a:t>
            </a:r>
            <a:endParaRPr sz="8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64" y="3311368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0200" y="4504547"/>
            <a:ext cx="8248062" cy="5508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14963" y="5512951"/>
            <a:ext cx="7980239" cy="4423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8964" y="3311368"/>
            <a:ext cx="290512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b="1">
                <a:solidFill>
                  <a:srgbClr val="19B3AC"/>
                </a:solidFill>
                <a:latin typeface="Arial"/>
                <a:cs typeface="Arial"/>
              </a:rPr>
              <a:t>Conclusões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5365" y="4530568"/>
            <a:ext cx="11069955" cy="4138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177Lu-Dotatate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é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superior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Octreotide LAR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60</a:t>
            </a:r>
            <a:r>
              <a:rPr dirty="0" sz="3000" spc="1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mg: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SLP: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NA </a:t>
            </a:r>
            <a:r>
              <a:rPr dirty="0" sz="3000" spc="-10" i="1">
                <a:solidFill>
                  <a:srgbClr val="919191"/>
                </a:solidFill>
                <a:latin typeface="Arial"/>
                <a:cs typeface="Arial"/>
              </a:rPr>
              <a:t>vs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. 8,4 meses,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p&lt;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0,0001;</a:t>
            </a:r>
            <a:endParaRPr sz="300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taxa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resposta global: 18% </a:t>
            </a:r>
            <a:r>
              <a:rPr dirty="0" sz="3000" spc="-10" i="1">
                <a:solidFill>
                  <a:srgbClr val="919191"/>
                </a:solidFill>
                <a:latin typeface="Arial"/>
                <a:cs typeface="Arial"/>
              </a:rPr>
              <a:t>vs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. 3%,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p=</a:t>
            </a:r>
            <a:r>
              <a:rPr dirty="0" sz="3000" spc="2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0,0008;</a:t>
            </a:r>
            <a:endParaRPr sz="300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global: análise interina (aguarda resultados</a:t>
            </a:r>
            <a:r>
              <a:rPr dirty="0" sz="3000" spc="23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finais).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Benefício observado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todos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os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subgrupos.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Perfil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toxicidade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favorável.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103348"/>
            <a:ext cx="46310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0" b="1">
                <a:solidFill>
                  <a:srgbClr val="19B3AC"/>
                </a:solidFill>
                <a:latin typeface="Arial"/>
                <a:cs typeface="Arial"/>
              </a:rPr>
              <a:t>Tumor</a:t>
            </a:r>
            <a:r>
              <a:rPr dirty="0" sz="3100" spc="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Neuroendócrino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60"/>
              <a:t>NETTER</a:t>
            </a:r>
            <a:r>
              <a:rPr dirty="0" spc="320"/>
              <a:t> </a:t>
            </a:r>
            <a:r>
              <a:rPr dirty="0"/>
              <a:t>1</a:t>
            </a:r>
          </a:p>
          <a:p>
            <a:pPr marL="84455">
              <a:lnSpc>
                <a:spcPct val="100000"/>
              </a:lnSpc>
              <a:spcBef>
                <a:spcPts val="270"/>
              </a:spcBef>
            </a:pPr>
            <a:r>
              <a:rPr dirty="0" sz="4000"/>
              <a:t>Conclusões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683465" y="3873343"/>
            <a:ext cx="7541259" cy="481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Como sequenciar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 dos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NETs?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9311" y="5768968"/>
            <a:ext cx="9240093" cy="595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06189" y="4613238"/>
            <a:ext cx="10293659" cy="5162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371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6920" y="5420361"/>
            <a:ext cx="4819650" cy="2171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3535" marR="5080" indent="-331470">
              <a:lnSpc>
                <a:spcPts val="8600"/>
              </a:lnSpc>
            </a:pPr>
            <a:r>
              <a:rPr dirty="0" sz="8000" spc="-95">
                <a:solidFill>
                  <a:srgbClr val="FFFFFF"/>
                </a:solidFill>
              </a:rPr>
              <a:t>Câncer</a:t>
            </a:r>
            <a:r>
              <a:rPr dirty="0" sz="8000" spc="-280">
                <a:solidFill>
                  <a:srgbClr val="FFFFFF"/>
                </a:solidFill>
              </a:rPr>
              <a:t> </a:t>
            </a:r>
            <a:r>
              <a:rPr dirty="0" sz="8000" spc="-105">
                <a:solidFill>
                  <a:srgbClr val="FFFFFF"/>
                </a:solidFill>
              </a:rPr>
              <a:t>de  Pâncreas</a:t>
            </a:r>
            <a:endParaRPr sz="80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/>
          <p:nvPr/>
        </p:nvSpPr>
        <p:spPr>
          <a:xfrm>
            <a:off x="2169624" y="2845986"/>
            <a:ext cx="12711353" cy="7851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2269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Contexto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093133"/>
            <a:ext cx="14311630" cy="4123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5080" indent="-330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câncer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pâncreas continua sendo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um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dos tumores sólidos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pior prognóstico,  mesmo quando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diagnóstico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doença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estádio</a:t>
            </a:r>
            <a:r>
              <a:rPr dirty="0" sz="3000" spc="-10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inicial.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melhor estratégia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 adjuvante ainda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é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desconhecida.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Existem evidências para uso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quimioterapia isolada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ou</a:t>
            </a:r>
            <a:r>
              <a:rPr dirty="0" sz="3000" spc="2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quimiorradioterapia.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825500" marR="652145" indent="-3175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drogas mais utilizadas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 sistêmico são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fluopirimidinas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a 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gencitabina.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6630" y="3999879"/>
            <a:ext cx="10993075" cy="7213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9016" y="3944971"/>
            <a:ext cx="10946644" cy="6690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308" y="4356845"/>
            <a:ext cx="8359764" cy="5325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52394" y="4349751"/>
            <a:ext cx="8023338" cy="5328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46755" y="3804090"/>
            <a:ext cx="10772236" cy="6909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103348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/>
          <p:nvPr/>
        </p:nvSpPr>
        <p:spPr>
          <a:xfrm>
            <a:off x="1311572" y="3632201"/>
            <a:ext cx="15664848" cy="6451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2375" y="4519586"/>
            <a:ext cx="7956075" cy="5386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70665" y="4519586"/>
            <a:ext cx="7818455" cy="4700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0197" y="3498890"/>
            <a:ext cx="11122637" cy="7456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00503" y="3523190"/>
            <a:ext cx="9849652" cy="6605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22374" y="5001324"/>
            <a:ext cx="8104126" cy="4069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5927" y="3539751"/>
            <a:ext cx="12610110" cy="7438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984"/>
              </a:lnSpc>
            </a:pPr>
            <a:r>
              <a:rPr dirty="0" spc="155"/>
              <a:t>ESPAC</a:t>
            </a:r>
            <a:r>
              <a:rPr dirty="0" spc="295"/>
              <a:t> </a:t>
            </a:r>
            <a:r>
              <a:rPr dirty="0"/>
              <a:t>4</a:t>
            </a:r>
          </a:p>
          <a:p>
            <a:pPr marL="146050">
              <a:lnSpc>
                <a:spcPts val="4755"/>
              </a:lnSpc>
            </a:pPr>
            <a:r>
              <a:rPr dirty="0" sz="4000"/>
              <a:t>Conclusões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706962" y="3786161"/>
            <a:ext cx="14270990" cy="5967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0" marR="5080" indent="-330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Ganho significativo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com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uso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esquema associando gencitabina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capecitabina: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mediana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global: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28 </a:t>
            </a:r>
            <a:r>
              <a:rPr dirty="0" sz="3000" spc="-10" i="1">
                <a:solidFill>
                  <a:srgbClr val="919191"/>
                </a:solidFill>
                <a:latin typeface="Arial"/>
                <a:cs typeface="Arial"/>
              </a:rPr>
              <a:t>vs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. 25,5</a:t>
            </a:r>
            <a:r>
              <a:rPr dirty="0" sz="3000" spc="229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meses;</a:t>
            </a:r>
            <a:endParaRPr sz="3000">
              <a:latin typeface="Arial"/>
              <a:cs typeface="Arial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global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5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anos: 28,8% </a:t>
            </a:r>
            <a:r>
              <a:rPr dirty="0" sz="3000" spc="-10" i="1">
                <a:solidFill>
                  <a:srgbClr val="919191"/>
                </a:solidFill>
                <a:latin typeface="Arial"/>
                <a:cs typeface="Arial"/>
              </a:rPr>
              <a:t>vs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.</a:t>
            </a:r>
            <a:r>
              <a:rPr dirty="0" sz="3000" spc="2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16,3%.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Sem diferença significativa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número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eventos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toxicidade.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Perfil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toxicidade manejável para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dirty="0" sz="3000" spc="2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combinação.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Gem-Cap adjuvante: </a:t>
            </a:r>
            <a:r>
              <a:rPr dirty="0" sz="3000" spc="-10" b="1" u="heavy">
                <a:solidFill>
                  <a:srgbClr val="7F7F7F"/>
                </a:solidFill>
                <a:latin typeface="Arial"/>
                <a:cs typeface="Arial"/>
              </a:rPr>
              <a:t>“NOVO STANDART </a:t>
            </a:r>
            <a:r>
              <a:rPr dirty="0" sz="3000" spc="-5" b="1" u="heavy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dirty="0" sz="3000" spc="215" b="1" u="heavy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 b="1" u="heavy">
                <a:solidFill>
                  <a:srgbClr val="7F7F7F"/>
                </a:solidFill>
                <a:latin typeface="Arial"/>
                <a:cs typeface="Arial"/>
              </a:rPr>
              <a:t>CARE”.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Como fica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papel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radioterapia nesse</a:t>
            </a:r>
            <a:r>
              <a:rPr dirty="0" sz="3000" spc="204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cenário?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/>
          <p:nvPr/>
        </p:nvSpPr>
        <p:spPr>
          <a:xfrm>
            <a:off x="2742073" y="3280163"/>
            <a:ext cx="12613350" cy="7060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2269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Contexto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093133"/>
            <a:ext cx="14500860" cy="481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utilidade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PET/TC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manejo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câncer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pâncreas permanece</a:t>
            </a:r>
            <a:r>
              <a:rPr dirty="0" sz="3000" spc="1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desconhecida.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1867" y="5659263"/>
            <a:ext cx="10893760" cy="5471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73933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118533"/>
            <a:ext cx="8508365" cy="481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Estudo prospectivo multicêntrico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braço</a:t>
            </a:r>
            <a:r>
              <a:rPr dirty="0" sz="3000" spc="2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único.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4787" y="5149743"/>
            <a:ext cx="11912394" cy="6133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103348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89808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134408"/>
            <a:ext cx="14364335" cy="4596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Desfecho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Primário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825500" marR="5080" indent="-3175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Aumento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acurácia diagnóstica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impacto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PET/TC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manejo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câncer de  pâncreas.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Desfechos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Secundários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Mudança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dia</a:t>
            </a:r>
            <a:r>
              <a:rPr dirty="0" sz="3000" spc="-10">
                <a:solidFill>
                  <a:srgbClr val="919191"/>
                </a:solidFill>
                <a:latin typeface="Arial"/>
                <a:cs typeface="Arial"/>
              </a:rPr>
              <a:t>gn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óstico, estadiamento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ou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conduta após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dirty="0" sz="3000" spc="1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PET/TC.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Custo efetividade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</a:t>
            </a:r>
            <a:r>
              <a:rPr dirty="0" sz="3000" spc="20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PET/TC.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73933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5789" y="3736185"/>
            <a:ext cx="12712758" cy="7045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3123460"/>
            <a:ext cx="22269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Contexto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91087" y="4368059"/>
            <a:ext cx="14759940" cy="642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câncer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esôfago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é 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oitava neoplasia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mais comum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todo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dirty="0" sz="3000" spc="-3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mundo.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Dois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subtipos</a:t>
            </a:r>
            <a:r>
              <a:rPr dirty="0" sz="3000" spc="-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histológicos: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</a:t>
            </a:r>
            <a:r>
              <a:rPr dirty="0" sz="3000" spc="-340">
                <a:solidFill>
                  <a:srgbClr val="919191"/>
                </a:solidFill>
                <a:latin typeface="Helvetica"/>
                <a:cs typeface="Helvetica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adenocarcinoma:</a:t>
            </a:r>
            <a:endParaRPr sz="30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mais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comum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países</a:t>
            </a:r>
            <a:r>
              <a:rPr dirty="0" sz="3000" spc="-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desenvolvidos;</a:t>
            </a:r>
            <a:endParaRPr sz="30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relacionado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à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obesidade, uso de tabaco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3000" spc="-37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DRGE;</a:t>
            </a:r>
            <a:endParaRPr sz="3000">
              <a:latin typeface="Arial"/>
              <a:cs typeface="Arial"/>
            </a:endParaRPr>
          </a:p>
          <a:p>
            <a:pPr marL="1219200" marR="5080" indent="-254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na doença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avançada/metastática,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quimioterapia paliativa prolonga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dirty="0" sz="3000" spc="-3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sobrevida 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aumenta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qualidade de</a:t>
            </a:r>
            <a:r>
              <a:rPr dirty="0" sz="3000" spc="-1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vida.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  <a:tabLst>
                <a:tab pos="868044" algn="l"/>
              </a:tabLst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	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carcinoma 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células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escamosas</a:t>
            </a:r>
            <a:r>
              <a:rPr dirty="0" sz="30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(CCE):</a:t>
            </a:r>
            <a:endParaRPr sz="30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mais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comum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em países em</a:t>
            </a:r>
            <a:r>
              <a:rPr dirty="0" sz="3000" spc="-34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desenvolvimento;</a:t>
            </a:r>
            <a:endParaRPr sz="30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relacionado principalmente ao tabagismo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ao</a:t>
            </a:r>
            <a:r>
              <a:rPr dirty="0" sz="3000" spc="-38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etilismo;</a:t>
            </a:r>
            <a:endParaRPr sz="30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evidências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escassas para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tratamento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sistêmico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da doença</a:t>
            </a:r>
            <a:r>
              <a:rPr dirty="0" sz="3000" spc="-3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avançada.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73933"/>
            <a:ext cx="479552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Desenho do</a:t>
            </a:r>
            <a:r>
              <a:rPr dirty="0" sz="4000" spc="-5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Estudo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3763" y="4029654"/>
            <a:ext cx="11514446" cy="6458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43254" y="3620519"/>
            <a:ext cx="11610982" cy="7276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969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4687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9897" y="3504658"/>
            <a:ext cx="13025956" cy="7508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9917" y="3982135"/>
            <a:ext cx="12197664" cy="6553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62833" y="3942813"/>
            <a:ext cx="13171830" cy="663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2375" y="5953954"/>
            <a:ext cx="10397027" cy="5144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95907" y="2937476"/>
            <a:ext cx="7463342" cy="3661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2848533"/>
            <a:ext cx="276415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Resultados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4736" y="3757307"/>
            <a:ext cx="12172492" cy="7003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103348"/>
            <a:ext cx="400113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85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Pâncreas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95"/>
              <a:t>PET-PANC</a:t>
            </a:r>
          </a:p>
          <a:p>
            <a:pPr marL="146050">
              <a:lnSpc>
                <a:spcPct val="100000"/>
              </a:lnSpc>
              <a:spcBef>
                <a:spcPts val="960"/>
              </a:spcBef>
            </a:pPr>
            <a:r>
              <a:rPr dirty="0" sz="4000"/>
              <a:t>Conclusões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83870" marR="5080" indent="-254000">
              <a:lnSpc>
                <a:spcPct val="100000"/>
              </a:lnSpc>
            </a:pPr>
            <a:r>
              <a:rPr dirty="0"/>
              <a:t>-</a:t>
            </a:r>
            <a:r>
              <a:rPr dirty="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pc="-5"/>
              <a:t>Primeiro estudo prospectivo </a:t>
            </a:r>
            <a:r>
              <a:rPr dirty="0" spc="-10"/>
              <a:t>multicêntrico </a:t>
            </a:r>
            <a:r>
              <a:rPr dirty="0" spc="-5"/>
              <a:t>de grande escala </a:t>
            </a:r>
            <a:r>
              <a:rPr dirty="0"/>
              <a:t>a </a:t>
            </a:r>
            <a:r>
              <a:rPr dirty="0" spc="-5"/>
              <a:t>avaliar </a:t>
            </a:r>
            <a:r>
              <a:rPr dirty="0"/>
              <a:t>a </a:t>
            </a:r>
            <a:r>
              <a:rPr dirty="0" spc="-5"/>
              <a:t>utilidade do</a:t>
            </a:r>
            <a:r>
              <a:rPr dirty="0" spc="-405"/>
              <a:t> </a:t>
            </a:r>
            <a:r>
              <a:rPr dirty="0" spc="-10"/>
              <a:t>PET/  </a:t>
            </a:r>
            <a:r>
              <a:rPr dirty="0" spc="-5"/>
              <a:t>TC no </a:t>
            </a:r>
            <a:r>
              <a:rPr dirty="0" spc="-10"/>
              <a:t>manejo </a:t>
            </a:r>
            <a:r>
              <a:rPr dirty="0" spc="-5"/>
              <a:t>do </a:t>
            </a:r>
            <a:r>
              <a:rPr dirty="0" spc="-10"/>
              <a:t>câncer </a:t>
            </a:r>
            <a:r>
              <a:rPr dirty="0" spc="-5"/>
              <a:t>de</a:t>
            </a:r>
            <a:r>
              <a:rPr dirty="0" spc="-105"/>
              <a:t> </a:t>
            </a:r>
            <a:r>
              <a:rPr dirty="0" spc="-5"/>
              <a:t>pâncreas.</a:t>
            </a:r>
          </a:p>
          <a:p>
            <a:pPr marL="217170"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</a:pPr>
            <a:r>
              <a:rPr dirty="0"/>
              <a:t>-</a:t>
            </a:r>
            <a:r>
              <a:rPr dirty="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pc="-5"/>
              <a:t>Uso do </a:t>
            </a:r>
            <a:r>
              <a:rPr dirty="0" spc="-10"/>
              <a:t>PET/TC resultou </a:t>
            </a:r>
            <a:r>
              <a:rPr dirty="0" spc="-5"/>
              <a:t>em um aumento </a:t>
            </a:r>
            <a:r>
              <a:rPr dirty="0" spc="-10"/>
              <a:t>significativo </a:t>
            </a:r>
            <a:r>
              <a:rPr dirty="0" spc="-5"/>
              <a:t>na acurácia</a:t>
            </a:r>
            <a:r>
              <a:rPr dirty="0" spc="-340"/>
              <a:t> </a:t>
            </a:r>
            <a:r>
              <a:rPr dirty="0" spc="-5"/>
              <a:t>diagnóstica:</a:t>
            </a:r>
          </a:p>
          <a:p>
            <a:pPr marL="217170"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25170">
              <a:lnSpc>
                <a:spcPct val="100000"/>
              </a:lnSpc>
            </a:pPr>
            <a:r>
              <a:rPr dirty="0"/>
              <a:t>-</a:t>
            </a:r>
            <a:r>
              <a:rPr dirty="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pc="-5">
                <a:solidFill>
                  <a:srgbClr val="919191"/>
                </a:solidFill>
              </a:rPr>
              <a:t>c</a:t>
            </a:r>
            <a:r>
              <a:rPr dirty="0" spc="-5"/>
              <a:t>orrigiu </a:t>
            </a:r>
            <a:r>
              <a:rPr dirty="0"/>
              <a:t>o </a:t>
            </a:r>
            <a:r>
              <a:rPr dirty="0" spc="-5"/>
              <a:t>estadiamento em </a:t>
            </a:r>
            <a:r>
              <a:rPr dirty="0" spc="-10"/>
              <a:t>14% dos</a:t>
            </a:r>
            <a:r>
              <a:rPr dirty="0" spc="-350"/>
              <a:t> </a:t>
            </a:r>
            <a:r>
              <a:rPr dirty="0" spc="-5"/>
              <a:t>pacientes;</a:t>
            </a:r>
          </a:p>
          <a:p>
            <a:pPr marL="725170">
              <a:lnSpc>
                <a:spcPct val="100000"/>
              </a:lnSpc>
            </a:pPr>
            <a:r>
              <a:rPr dirty="0"/>
              <a:t>-</a:t>
            </a:r>
            <a:r>
              <a:rPr dirty="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pc="-5">
                <a:solidFill>
                  <a:srgbClr val="919191"/>
                </a:solidFill>
              </a:rPr>
              <a:t>i</a:t>
            </a:r>
            <a:r>
              <a:rPr dirty="0" spc="-5"/>
              <a:t>nfluenciou </a:t>
            </a:r>
            <a:r>
              <a:rPr dirty="0"/>
              <a:t>a </a:t>
            </a:r>
            <a:r>
              <a:rPr dirty="0" spc="-10"/>
              <a:t>conduta </a:t>
            </a:r>
            <a:r>
              <a:rPr dirty="0" spc="-5"/>
              <a:t>em </a:t>
            </a:r>
            <a:r>
              <a:rPr dirty="0" spc="-10"/>
              <a:t>45% dos</a:t>
            </a:r>
            <a:r>
              <a:rPr dirty="0" spc="-335"/>
              <a:t> </a:t>
            </a:r>
            <a:r>
              <a:rPr dirty="0" spc="-5"/>
              <a:t>pacientes;</a:t>
            </a:r>
          </a:p>
          <a:p>
            <a:pPr marL="725170">
              <a:lnSpc>
                <a:spcPct val="100000"/>
              </a:lnSpc>
            </a:pPr>
            <a:r>
              <a:rPr dirty="0"/>
              <a:t>-</a:t>
            </a:r>
            <a:r>
              <a:rPr dirty="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pc="-10">
                <a:solidFill>
                  <a:srgbClr val="919191"/>
                </a:solidFill>
              </a:rPr>
              <a:t>e</a:t>
            </a:r>
            <a:r>
              <a:rPr dirty="0" spc="-10"/>
              <a:t>vitou cirurgias </a:t>
            </a:r>
            <a:r>
              <a:rPr dirty="0" spc="-5"/>
              <a:t>desnecessárias em </a:t>
            </a:r>
            <a:r>
              <a:rPr dirty="0" spc="-10"/>
              <a:t>20% dos</a:t>
            </a:r>
            <a:r>
              <a:rPr dirty="0" spc="-305"/>
              <a:t> </a:t>
            </a:r>
            <a:r>
              <a:rPr dirty="0" spc="-5"/>
              <a:t>pacientes.</a:t>
            </a:r>
          </a:p>
          <a:p>
            <a:pPr marL="217170"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21970" marR="196215" indent="-254000">
              <a:lnSpc>
                <a:spcPct val="100000"/>
              </a:lnSpc>
            </a:pPr>
            <a:r>
              <a:rPr dirty="0"/>
              <a:t>-</a:t>
            </a:r>
            <a:r>
              <a:rPr dirty="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pc="-5"/>
              <a:t>PET/TC se </a:t>
            </a:r>
            <a:r>
              <a:rPr dirty="0" spc="-10"/>
              <a:t>mostrou custo-efetivo, </a:t>
            </a:r>
            <a:r>
              <a:rPr dirty="0" spc="-5"/>
              <a:t>principalmente naqueles pacientes </a:t>
            </a:r>
            <a:r>
              <a:rPr dirty="0" spc="-10"/>
              <a:t>com </a:t>
            </a:r>
            <a:r>
              <a:rPr dirty="0" spc="-5"/>
              <a:t>proposta</a:t>
            </a:r>
            <a:r>
              <a:rPr dirty="0" spc="-340"/>
              <a:t> </a:t>
            </a:r>
            <a:r>
              <a:rPr dirty="0" spc="-10"/>
              <a:t>de  </a:t>
            </a:r>
            <a:r>
              <a:rPr dirty="0" spc="-5"/>
              <a:t>abordagem</a:t>
            </a:r>
            <a:r>
              <a:rPr dirty="0" spc="-95"/>
              <a:t> </a:t>
            </a:r>
            <a:r>
              <a:rPr dirty="0" spc="-10"/>
              <a:t>cirúrgica.</a:t>
            </a:r>
          </a:p>
          <a:p>
            <a:pPr marL="217170"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25170">
              <a:lnSpc>
                <a:spcPct val="100000"/>
              </a:lnSpc>
            </a:pPr>
            <a:r>
              <a:rPr dirty="0"/>
              <a:t>-</a:t>
            </a:r>
            <a:r>
              <a:rPr dirty="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pc="-10"/>
              <a:t>Evidência suficiente para incorporação</a:t>
            </a:r>
            <a:r>
              <a:rPr dirty="0" spc="225"/>
              <a:t> </a:t>
            </a:r>
            <a:r>
              <a:rPr dirty="0" spc="-10"/>
              <a:t>imediata?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844" y="1087473"/>
            <a:ext cx="4643755" cy="47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100" spc="75" b="1">
                <a:solidFill>
                  <a:srgbClr val="19B3AC"/>
                </a:solidFill>
                <a:latin typeface="Arial"/>
                <a:cs typeface="Arial"/>
              </a:rPr>
              <a:t>CÂNCER </a:t>
            </a:r>
            <a:r>
              <a:rPr dirty="0" sz="3100" spc="45" b="1">
                <a:solidFill>
                  <a:srgbClr val="19B3AC"/>
                </a:solidFill>
                <a:latin typeface="Arial"/>
                <a:cs typeface="Arial"/>
              </a:rPr>
              <a:t>DE</a:t>
            </a:r>
            <a:r>
              <a:rPr dirty="0" sz="3100" spc="190" b="1">
                <a:solidFill>
                  <a:srgbClr val="19B3AC"/>
                </a:solidFill>
                <a:latin typeface="Arial"/>
                <a:cs typeface="Arial"/>
              </a:rPr>
              <a:t> </a:t>
            </a:r>
            <a:r>
              <a:rPr dirty="0" sz="3100" spc="90" b="1">
                <a:solidFill>
                  <a:srgbClr val="19B3AC"/>
                </a:solidFill>
                <a:latin typeface="Arial"/>
                <a:cs typeface="Arial"/>
              </a:rPr>
              <a:t>ESÔFAGO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030"/>
              </a:lnSpc>
            </a:pPr>
            <a:r>
              <a:rPr dirty="0" spc="155"/>
              <a:t>E-DIS</a:t>
            </a:r>
            <a:r>
              <a:rPr dirty="0" spc="300"/>
              <a:t> </a:t>
            </a:r>
            <a:r>
              <a:rPr dirty="0" spc="200"/>
              <a:t>TRIAL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0562" y="3123460"/>
            <a:ext cx="222694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19B3AC"/>
                </a:solidFill>
                <a:latin typeface="Arial"/>
                <a:cs typeface="Arial"/>
              </a:rPr>
              <a:t>Contexto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6962" y="4368059"/>
            <a:ext cx="14787244" cy="551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Tratamento atual do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CCE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 esôfago</a:t>
            </a:r>
            <a:r>
              <a:rPr dirty="0" sz="3000" spc="-3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metastático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62000" marR="5080" indent="-254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Ausência de estudos 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fase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III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comparando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tratamento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quimioterápico</a:t>
            </a:r>
            <a:r>
              <a:rPr dirty="0" sz="3000" spc="-35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sistêmico  com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melhores cuidados</a:t>
            </a:r>
            <a:r>
              <a:rPr dirty="0" sz="3000" spc="-6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suportivos.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62000" marR="866775" indent="-254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Estudos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menores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documentaram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resposta com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uso de derivados de</a:t>
            </a:r>
            <a:r>
              <a:rPr dirty="0" sz="3000" spc="-35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platina,  fluopirimidinas, taxanes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3000" spc="-11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vinorelbina.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762000" marR="257175" indent="-2540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Existe um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consenso entre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os especialistas em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relação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ao benefício do</a:t>
            </a:r>
            <a:r>
              <a:rPr dirty="0" sz="3000" spc="-33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tratamento  quimioterápico nesse</a:t>
            </a:r>
            <a:r>
              <a:rPr dirty="0" sz="3000" spc="-9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cenário.</a:t>
            </a:r>
            <a:endParaRPr sz="30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Estudos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com </a:t>
            </a: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uso de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cuidados suportivos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exclusivos não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são</a:t>
            </a:r>
            <a:r>
              <a:rPr dirty="0" sz="3000" spc="-32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recomendados.</a:t>
            </a:r>
            <a:endParaRPr sz="3000">
              <a:latin typeface="Arial"/>
              <a:cs typeface="Arial"/>
            </a:endParaRPr>
          </a:p>
          <a:p>
            <a:pPr marL="965200">
              <a:lnSpc>
                <a:spcPct val="100000"/>
              </a:lnSpc>
            </a:pPr>
            <a:r>
              <a:rPr dirty="0" sz="3000">
                <a:solidFill>
                  <a:srgbClr val="7F7F7F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919191"/>
                </a:solidFill>
                <a:latin typeface="Helvetica"/>
                <a:cs typeface="Helvetica"/>
              </a:rPr>
              <a:t> 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Risco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claro </a:t>
            </a:r>
            <a:r>
              <a:rPr dirty="0" sz="3000" spc="-5">
                <a:solidFill>
                  <a:srgbClr val="7F7F7F"/>
                </a:solidFill>
                <a:latin typeface="Arial"/>
                <a:cs typeface="Arial"/>
              </a:rPr>
              <a:t>de</a:t>
            </a:r>
            <a:r>
              <a:rPr dirty="0" sz="3000" spc="-34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7F7F7F"/>
                </a:solidFill>
                <a:latin typeface="Arial"/>
                <a:cs typeface="Arial"/>
              </a:rPr>
              <a:t>“overtreatment”.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2016-06-24T17:24:39Z</dcterms:created>
  <dcterms:modified xsi:type="dcterms:W3CDTF">2016-06-24T17:24:39Z</dcterms:modified>
</cp:coreProperties>
</file>