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Default Extension="jpg" ContentType="image/jp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  <p:sldId id="364" r:id="rId114"/>
    <p:sldId id="365" r:id="rId115"/>
    <p:sldId id="366" r:id="rId116"/>
    <p:sldId id="367" r:id="rId117"/>
    <p:sldId id="368" r:id="rId118"/>
    <p:sldId id="369" r:id="rId119"/>
    <p:sldId id="370" r:id="rId120"/>
    <p:sldId id="371" r:id="rId121"/>
    <p:sldId id="372" r:id="rId122"/>
    <p:sldId id="373" r:id="rId123"/>
    <p:sldId id="374" r:id="rId124"/>
    <p:sldId id="375" r:id="rId125"/>
    <p:sldId id="376" r:id="rId126"/>
    <p:sldId id="377" r:id="rId127"/>
    <p:sldId id="378" r:id="rId128"/>
    <p:sldId id="379" r:id="rId129"/>
    <p:sldId id="380" r:id="rId130"/>
    <p:sldId id="381" r:id="rId131"/>
    <p:sldId id="382" r:id="rId132"/>
    <p:sldId id="383" r:id="rId133"/>
    <p:sldId id="384" r:id="rId134"/>
    <p:sldId id="385" r:id="rId135"/>
  </p:sldIdLst>
  <p:sldSz cx="18288000" cy="13716000"/>
  <p:notesSz cx="18288000" cy="13716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82" Type="http://schemas.openxmlformats.org/officeDocument/2006/relationships/slide" Target="slides/slide77.xml"/><Relationship Id="rId83" Type="http://schemas.openxmlformats.org/officeDocument/2006/relationships/slide" Target="slides/slide78.xml"/><Relationship Id="rId84" Type="http://schemas.openxmlformats.org/officeDocument/2006/relationships/slide" Target="slides/slide79.xml"/><Relationship Id="rId85" Type="http://schemas.openxmlformats.org/officeDocument/2006/relationships/slide" Target="slides/slide80.xml"/><Relationship Id="rId86" Type="http://schemas.openxmlformats.org/officeDocument/2006/relationships/slide" Target="slides/slide81.xml"/><Relationship Id="rId87" Type="http://schemas.openxmlformats.org/officeDocument/2006/relationships/slide" Target="slides/slide82.xml"/><Relationship Id="rId88" Type="http://schemas.openxmlformats.org/officeDocument/2006/relationships/slide" Target="slides/slide83.xml"/><Relationship Id="rId89" Type="http://schemas.openxmlformats.org/officeDocument/2006/relationships/slide" Target="slides/slide84.xml"/><Relationship Id="rId90" Type="http://schemas.openxmlformats.org/officeDocument/2006/relationships/slide" Target="slides/slide85.xml"/><Relationship Id="rId91" Type="http://schemas.openxmlformats.org/officeDocument/2006/relationships/slide" Target="slides/slide86.xml"/><Relationship Id="rId92" Type="http://schemas.openxmlformats.org/officeDocument/2006/relationships/slide" Target="slides/slide87.xml"/><Relationship Id="rId93" Type="http://schemas.openxmlformats.org/officeDocument/2006/relationships/slide" Target="slides/slide88.xml"/><Relationship Id="rId94" Type="http://schemas.openxmlformats.org/officeDocument/2006/relationships/slide" Target="slides/slide89.xml"/><Relationship Id="rId95" Type="http://schemas.openxmlformats.org/officeDocument/2006/relationships/slide" Target="slides/slide90.xml"/><Relationship Id="rId96" Type="http://schemas.openxmlformats.org/officeDocument/2006/relationships/slide" Target="slides/slide91.xml"/><Relationship Id="rId97" Type="http://schemas.openxmlformats.org/officeDocument/2006/relationships/slide" Target="slides/slide92.xml"/><Relationship Id="rId98" Type="http://schemas.openxmlformats.org/officeDocument/2006/relationships/slide" Target="slides/slide93.xml"/><Relationship Id="rId99" Type="http://schemas.openxmlformats.org/officeDocument/2006/relationships/slide" Target="slides/slide94.xml"/><Relationship Id="rId100" Type="http://schemas.openxmlformats.org/officeDocument/2006/relationships/slide" Target="slides/slide95.xml"/><Relationship Id="rId101" Type="http://schemas.openxmlformats.org/officeDocument/2006/relationships/slide" Target="slides/slide96.xml"/><Relationship Id="rId102" Type="http://schemas.openxmlformats.org/officeDocument/2006/relationships/slide" Target="slides/slide97.xml"/><Relationship Id="rId103" Type="http://schemas.openxmlformats.org/officeDocument/2006/relationships/slide" Target="slides/slide98.xml"/><Relationship Id="rId104" Type="http://schemas.openxmlformats.org/officeDocument/2006/relationships/slide" Target="slides/slide99.xml"/><Relationship Id="rId105" Type="http://schemas.openxmlformats.org/officeDocument/2006/relationships/slide" Target="slides/slide100.xml"/><Relationship Id="rId106" Type="http://schemas.openxmlformats.org/officeDocument/2006/relationships/slide" Target="slides/slide101.xml"/><Relationship Id="rId107" Type="http://schemas.openxmlformats.org/officeDocument/2006/relationships/slide" Target="slides/slide102.xml"/><Relationship Id="rId108" Type="http://schemas.openxmlformats.org/officeDocument/2006/relationships/slide" Target="slides/slide103.xml"/><Relationship Id="rId109" Type="http://schemas.openxmlformats.org/officeDocument/2006/relationships/slide" Target="slides/slide104.xml"/><Relationship Id="rId110" Type="http://schemas.openxmlformats.org/officeDocument/2006/relationships/slide" Target="slides/slide105.xml"/><Relationship Id="rId111" Type="http://schemas.openxmlformats.org/officeDocument/2006/relationships/slide" Target="slides/slide106.xml"/><Relationship Id="rId112" Type="http://schemas.openxmlformats.org/officeDocument/2006/relationships/slide" Target="slides/slide107.xml"/><Relationship Id="rId113" Type="http://schemas.openxmlformats.org/officeDocument/2006/relationships/slide" Target="slides/slide108.xml"/><Relationship Id="rId114" Type="http://schemas.openxmlformats.org/officeDocument/2006/relationships/slide" Target="slides/slide109.xml"/><Relationship Id="rId115" Type="http://schemas.openxmlformats.org/officeDocument/2006/relationships/slide" Target="slides/slide110.xml"/><Relationship Id="rId116" Type="http://schemas.openxmlformats.org/officeDocument/2006/relationships/slide" Target="slides/slide111.xml"/><Relationship Id="rId117" Type="http://schemas.openxmlformats.org/officeDocument/2006/relationships/slide" Target="slides/slide112.xml"/><Relationship Id="rId118" Type="http://schemas.openxmlformats.org/officeDocument/2006/relationships/slide" Target="slides/slide113.xml"/><Relationship Id="rId119" Type="http://schemas.openxmlformats.org/officeDocument/2006/relationships/slide" Target="slides/slide114.xml"/><Relationship Id="rId120" Type="http://schemas.openxmlformats.org/officeDocument/2006/relationships/slide" Target="slides/slide115.xml"/><Relationship Id="rId121" Type="http://schemas.openxmlformats.org/officeDocument/2006/relationships/slide" Target="slides/slide116.xml"/><Relationship Id="rId122" Type="http://schemas.openxmlformats.org/officeDocument/2006/relationships/slide" Target="slides/slide117.xml"/><Relationship Id="rId123" Type="http://schemas.openxmlformats.org/officeDocument/2006/relationships/slide" Target="slides/slide118.xml"/><Relationship Id="rId124" Type="http://schemas.openxmlformats.org/officeDocument/2006/relationships/slide" Target="slides/slide119.xml"/><Relationship Id="rId125" Type="http://schemas.openxmlformats.org/officeDocument/2006/relationships/slide" Target="slides/slide120.xml"/><Relationship Id="rId126" Type="http://schemas.openxmlformats.org/officeDocument/2006/relationships/slide" Target="slides/slide121.xml"/><Relationship Id="rId127" Type="http://schemas.openxmlformats.org/officeDocument/2006/relationships/slide" Target="slides/slide122.xml"/><Relationship Id="rId128" Type="http://schemas.openxmlformats.org/officeDocument/2006/relationships/slide" Target="slides/slide123.xml"/><Relationship Id="rId129" Type="http://schemas.openxmlformats.org/officeDocument/2006/relationships/slide" Target="slides/slide124.xml"/><Relationship Id="rId130" Type="http://schemas.openxmlformats.org/officeDocument/2006/relationships/slide" Target="slides/slide125.xml"/><Relationship Id="rId131" Type="http://schemas.openxmlformats.org/officeDocument/2006/relationships/slide" Target="slides/slide126.xml"/><Relationship Id="rId132" Type="http://schemas.openxmlformats.org/officeDocument/2006/relationships/slide" Target="slides/slide127.xml"/><Relationship Id="rId133" Type="http://schemas.openxmlformats.org/officeDocument/2006/relationships/slide" Target="slides/slide128.xml"/><Relationship Id="rId134" Type="http://schemas.openxmlformats.org/officeDocument/2006/relationships/slide" Target="slides/slide129.xml"/><Relationship Id="rId135" Type="http://schemas.openxmlformats.org/officeDocument/2006/relationships/slide" Target="slides/slide130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66844" y="1558643"/>
            <a:ext cx="15954310" cy="10198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700" b="1" i="0">
                <a:solidFill>
                  <a:srgbClr val="19B3AC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7680960"/>
            <a:ext cx="12801600" cy="3429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700" b="1" i="0">
                <a:solidFill>
                  <a:srgbClr val="19B3AC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700" b="1" i="0">
                <a:solidFill>
                  <a:srgbClr val="19B3AC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914400" y="3154680"/>
            <a:ext cx="7955280" cy="90525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9418320" y="3154680"/>
            <a:ext cx="7955280" cy="90525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700" b="1" i="0">
                <a:solidFill>
                  <a:srgbClr val="19B3AC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6.xml"/><Relationship Id="rId5" Type="http://schemas.openxmlformats.org/officeDocument/2006/relationships/slideLayout" Target="../slideLayouts/slideLayout7.xml"/><Relationship Id="rId6" Type="http://schemas.openxmlformats.org/officeDocument/2006/relationships/theme" Target="../theme/theme1.xml"/><Relationship Id="rId7" Type="http://schemas.openxmlformats.org/officeDocument/2006/relationships/image" Target="../media/image1.jpg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8288000" cy="137159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38607" y="1558643"/>
            <a:ext cx="16010784" cy="18148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700" b="1" i="0">
                <a:solidFill>
                  <a:srgbClr val="19B3AC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32312" y="2890625"/>
            <a:ext cx="15623374" cy="51574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6217920" y="12755880"/>
            <a:ext cx="5852160" cy="685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914400" y="12755880"/>
            <a:ext cx="4206240" cy="685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3167361" y="12755880"/>
            <a:ext cx="4206240" cy="685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
</file>

<file path=ppt/slides/_rels/slide10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1.jpg"/></Relationships>

</file>

<file path=ppt/slides/_rels/slide10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0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2.jpg"/></Relationships>

</file>

<file path=ppt/slides/_rels/slide10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3.jpg"/></Relationships>

</file>

<file path=ppt/slides/_rels/slide10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4.jpg"/></Relationships>

</file>

<file path=ppt/slides/_rels/slide10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5.jpg"/></Relationships>

</file>

<file path=ppt/slides/_rels/slide10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jpg"/></Relationships>

</file>

<file path=ppt/slides/_rels/slide10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0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7.jpg"/></Relationships>

</file>

<file path=ppt/slides/_rels/slide10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8.jp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Relationship Id="rId4" Type="http://schemas.openxmlformats.org/officeDocument/2006/relationships/image" Target="../media/image12.jpg"/></Relationships>

</file>

<file path=ppt/slides/_rels/slide1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9.jpg"/><Relationship Id="rId3" Type="http://schemas.openxmlformats.org/officeDocument/2006/relationships/image" Target="../media/image110.jpg"/><Relationship Id="rId4" Type="http://schemas.openxmlformats.org/officeDocument/2006/relationships/image" Target="../media/image111.jpg"/></Relationships>

</file>

<file path=ppt/slides/_rels/slide1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2.jpg"/></Relationships>

</file>

<file path=ppt/slides/_rels/slide1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3.jpg"/><Relationship Id="rId3" Type="http://schemas.openxmlformats.org/officeDocument/2006/relationships/image" Target="../media/image114.jpg"/></Relationships>

</file>

<file path=ppt/slides/_rels/slide1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5.jpg"/><Relationship Id="rId3" Type="http://schemas.openxmlformats.org/officeDocument/2006/relationships/image" Target="../media/image116.jpg"/><Relationship Id="rId4" Type="http://schemas.openxmlformats.org/officeDocument/2006/relationships/image" Target="../media/image117.jpg"/></Relationships>

</file>

<file path=ppt/slides/_rels/slide1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8.jpg"/></Relationships>

</file>

<file path=ppt/slides/_rels/slide1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9.jpg"/></Relationships>

</file>

<file path=ppt/slides/_rels/slide1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0.jpg"/></Relationships>

</file>

<file path=ppt/slides/_rels/slide1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1.jp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
</file>

<file path=ppt/slides/_rels/slide1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2.jpg"/></Relationships>

</file>

<file path=ppt/slides/_rels/slide1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3.jpg"/></Relationships>

</file>

<file path=ppt/slides/_rels/slide1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4.jpg"/><Relationship Id="rId3" Type="http://schemas.openxmlformats.org/officeDocument/2006/relationships/image" Target="../media/image125.jpg"/></Relationships>

</file>

<file path=ppt/slides/_rels/slide1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6.jpg"/><Relationship Id="rId3" Type="http://schemas.openxmlformats.org/officeDocument/2006/relationships/image" Target="../media/image127.jpg"/></Relationships>

</file>

<file path=ppt/slides/_rels/slide1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8.jpg"/></Relationships>

</file>

<file path=ppt/slides/_rels/slide1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9.jpg"/></Relationships>

</file>

<file path=ppt/slides/_rels/slide1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0.jpg"/></Relationships>

</file>

<file path=ppt/slides/_rels/slide1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1.jpg"/></Relationships>

</file>

<file path=ppt/slides/_rels/slide1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2.jpg"/></Relationships>

</file>

<file path=ppt/slides/_rels/slide1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/Relationships>

</file>

<file path=ppt/slides/_rels/slide1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3.jp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g"/><Relationship Id="rId3" Type="http://schemas.openxmlformats.org/officeDocument/2006/relationships/image" Target="../media/image24.jpg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g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g"/><Relationship Id="rId3" Type="http://schemas.openxmlformats.org/officeDocument/2006/relationships/image" Target="../media/image27.jpg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g"/></Relationships>
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g"/></Relationships>
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g"/><Relationship Id="rId3" Type="http://schemas.openxmlformats.org/officeDocument/2006/relationships/image" Target="../media/image32.jpg"/></Relationships>
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g"/></Relationships>
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g"/><Relationship Id="rId3" Type="http://schemas.openxmlformats.org/officeDocument/2006/relationships/image" Target="../media/image35.jpg"/></Relationships>
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jpg"/></Relationships>

</file>

<file path=ppt/slides/_rels/slide3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
</file>

<file path=ppt/slides/_rels/slide3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
</file>

<file path=ppt/slides/_rels/slide3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g"/></Relationships>

</file>

<file path=ppt/slides/_rels/slide3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jp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g"/></Relationships>

</file>

<file path=ppt/slides/_rels/slide4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jpg"/><Relationship Id="rId3" Type="http://schemas.openxmlformats.org/officeDocument/2006/relationships/image" Target="../media/image42.jpg"/></Relationships>

</file>

<file path=ppt/slides/_rels/slide4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jpg"/><Relationship Id="rId3" Type="http://schemas.openxmlformats.org/officeDocument/2006/relationships/image" Target="../media/image44.jpg"/></Relationships>

</file>

<file path=ppt/slides/_rels/slide4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jpg"/><Relationship Id="rId3" Type="http://schemas.openxmlformats.org/officeDocument/2006/relationships/image" Target="../media/image46.jpg"/><Relationship Id="rId4" Type="http://schemas.openxmlformats.org/officeDocument/2006/relationships/image" Target="../media/image47.jpg"/></Relationships>

</file>

<file path=ppt/slides/_rels/slide4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jpg"/></Relationships>

</file>

<file path=ppt/slides/_rels/slide4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jpg"/></Relationships>

</file>

<file path=ppt/slides/_rels/slide4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jpg"/></Relationships>

</file>

<file path=ppt/slides/_rels/slide4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jpg"/></Relationships>

</file>

<file path=ppt/slides/_rels/slide4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jpg"/></Relationships>

</file>

<file path=ppt/slides/_rels/slide5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jpg"/></Relationships>

</file>

<file path=ppt/slides/_rels/slide5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jpg"/></Relationships>

</file>

<file path=ppt/slides/_rels/slide5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jpg"/></Relationships>

</file>

<file path=ppt/slides/_rels/slide5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jpg"/></Relationships>

</file>

<file path=ppt/slides/_rels/slide5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jpg"/><Relationship Id="rId3" Type="http://schemas.openxmlformats.org/officeDocument/2006/relationships/image" Target="../media/image59.jpg"/></Relationships>

</file>

<file path=ppt/slides/_rels/slide5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0.jpg"/></Relationships>

</file>

<file path=ppt/slides/_rels/slide5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1.jpg"/></Relationships>

</file>

<file path=ppt/slides/_rels/slide5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2.jp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g"/></Relationships>

</file>

<file path=ppt/slides/_rels/slide6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6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g"/></Relationships>

</file>

<file path=ppt/slides/_rels/slide6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jpg"/></Relationships>

</file>

<file path=ppt/slides/_rels/slide6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g"/></Relationships>

</file>

<file path=ppt/slides/_rels/slide6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g"/></Relationships>

</file>

<file path=ppt/slides/_rels/slide6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g"/></Relationships>

</file>

<file path=ppt/slides/_rels/slide6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8.jpg"/></Relationships>

</file>

<file path=ppt/slides/_rels/slide6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9.jpg"/></Relationships>

</file>

<file path=ppt/slides/_rels/slide6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jpg"/></Relationships>

</file>

<file path=ppt/slides/_rels/slide6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1.jpg"/><Relationship Id="rId3" Type="http://schemas.openxmlformats.org/officeDocument/2006/relationships/image" Target="../media/image72.jp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g"/></Relationships>

</file>

<file path=ppt/slides/_rels/slide7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3.jpg"/><Relationship Id="rId3" Type="http://schemas.openxmlformats.org/officeDocument/2006/relationships/image" Target="../media/image74.jpg"/></Relationships>

</file>

<file path=ppt/slides/_rels/slide7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5.jpg"/></Relationships>

</file>

<file path=ppt/slides/_rels/slide7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6.jpg"/></Relationships>

</file>

<file path=ppt/slides/_rels/slide7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7.jpg"/><Relationship Id="rId3" Type="http://schemas.openxmlformats.org/officeDocument/2006/relationships/image" Target="../media/image78.jpg"/></Relationships>

</file>

<file path=ppt/slides/_rels/slide7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7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7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9.jpg"/></Relationships>

</file>

<file path=ppt/slides/_rels/slide7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7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0.jpg"/></Relationships>

</file>

<file path=ppt/slides/_rels/slide7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1.jp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
</file>

<file path=ppt/slides/_rels/slide8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2.jpg"/></Relationships>

</file>

<file path=ppt/slides/_rels/slide8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3.jpg"/></Relationships>

</file>

<file path=ppt/slides/_rels/slide8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4.jpg"/></Relationships>

</file>

<file path=ppt/slides/_rels/slide8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5.jpg"/></Relationships>

</file>

<file path=ppt/slides/_rels/slide8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6.jpg"/></Relationships>

</file>

<file path=ppt/slides/_rels/slide8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7.jpg"/></Relationships>

</file>

<file path=ppt/slides/_rels/slide8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8.jpg"/></Relationships>

</file>

<file path=ppt/slides/_rels/slide8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9.jpg"/></Relationships>

</file>

<file path=ppt/slides/_rels/slide8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8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0.jp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
</file>

<file path=ppt/slides/_rels/slide9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9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9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1.jpg"/></Relationships>

</file>

<file path=ppt/slides/_rels/slide9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2.jpg"/></Relationships>

</file>

<file path=ppt/slides/_rels/slide9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3.jpg"/><Relationship Id="rId3" Type="http://schemas.openxmlformats.org/officeDocument/2006/relationships/image" Target="../media/image94.jpg"/></Relationships>

</file>

<file path=ppt/slides/_rels/slide9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5.jpg"/></Relationships>

</file>

<file path=ppt/slides/_rels/slide9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6.jpg"/></Relationships>

</file>

<file path=ppt/slides/_rels/slide9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7.jpg"/><Relationship Id="rId3" Type="http://schemas.openxmlformats.org/officeDocument/2006/relationships/image" Target="../media/image98.jpg"/></Relationships>

</file>

<file path=ppt/slides/_rels/slide9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9.jpg"/></Relationships>

</file>

<file path=ppt/slides/_rels/slide9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0.jp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3715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46942" y="1089780"/>
            <a:ext cx="3206750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IMUNOTERAPIA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030"/>
              </a:lnSpc>
            </a:pPr>
            <a:r>
              <a:rPr dirty="0" spc="200"/>
              <a:t>IMUNOSCORE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84800" y="3171487"/>
            <a:ext cx="4795520" cy="609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Desenho do</a:t>
            </a:r>
            <a:r>
              <a:rPr dirty="0" sz="4000" spc="-55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Estudo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270987" y="4159405"/>
            <a:ext cx="11723998" cy="69745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14469" y="1087473"/>
            <a:ext cx="6724015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Câncer </a:t>
            </a:r>
            <a:r>
              <a:rPr dirty="0" sz="3100" spc="45" b="1">
                <a:solidFill>
                  <a:srgbClr val="19B3AC"/>
                </a:solidFill>
                <a:latin typeface="Arial"/>
                <a:cs typeface="Arial"/>
              </a:rPr>
              <a:t>de </a:t>
            </a: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Cólon: </a:t>
            </a:r>
            <a:r>
              <a:rPr dirty="0" sz="3100" b="1">
                <a:solidFill>
                  <a:srgbClr val="19B3AC"/>
                </a:solidFill>
                <a:latin typeface="Arial"/>
                <a:cs typeface="Arial"/>
              </a:rPr>
              <a:t>o </a:t>
            </a:r>
            <a:r>
              <a:rPr dirty="0" sz="3100" spc="65" b="1">
                <a:solidFill>
                  <a:srgbClr val="19B3AC"/>
                </a:solidFill>
                <a:latin typeface="Arial"/>
                <a:cs typeface="Arial"/>
              </a:rPr>
              <a:t>lado</a:t>
            </a:r>
            <a:r>
              <a:rPr dirty="0" sz="3100" spc="630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importa?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60325">
              <a:lnSpc>
                <a:spcPts val="8030"/>
              </a:lnSpc>
            </a:pPr>
            <a:r>
              <a:rPr dirty="0" spc="170"/>
              <a:t>AVALIAÇÃO</a:t>
            </a:r>
            <a:r>
              <a:rPr dirty="0" spc="340"/>
              <a:t> </a:t>
            </a:r>
            <a:r>
              <a:rPr dirty="0" spc="200"/>
              <a:t>MOLECULAR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48187" y="2890625"/>
            <a:ext cx="2764155" cy="609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Resultados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56724" y="3794090"/>
            <a:ext cx="13643764" cy="69295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14469" y="1087473"/>
            <a:ext cx="6724015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Câncer </a:t>
            </a:r>
            <a:r>
              <a:rPr dirty="0" sz="3100" spc="45" b="1">
                <a:solidFill>
                  <a:srgbClr val="19B3AC"/>
                </a:solidFill>
                <a:latin typeface="Arial"/>
                <a:cs typeface="Arial"/>
              </a:rPr>
              <a:t>de </a:t>
            </a: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Cólon: </a:t>
            </a:r>
            <a:r>
              <a:rPr dirty="0" sz="3100" b="1">
                <a:solidFill>
                  <a:srgbClr val="19B3AC"/>
                </a:solidFill>
                <a:latin typeface="Arial"/>
                <a:cs typeface="Arial"/>
              </a:rPr>
              <a:t>o </a:t>
            </a:r>
            <a:r>
              <a:rPr dirty="0" sz="3100" spc="65" b="1">
                <a:solidFill>
                  <a:srgbClr val="19B3AC"/>
                </a:solidFill>
                <a:latin typeface="Arial"/>
                <a:cs typeface="Arial"/>
              </a:rPr>
              <a:t>lado</a:t>
            </a:r>
            <a:r>
              <a:rPr dirty="0" sz="3100" spc="630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importa?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88265">
              <a:lnSpc>
                <a:spcPts val="8030"/>
              </a:lnSpc>
            </a:pPr>
            <a:r>
              <a:rPr dirty="0" spc="170"/>
              <a:t>AVALIAÇÃO</a:t>
            </a:r>
            <a:r>
              <a:rPr dirty="0" spc="340"/>
              <a:t> </a:t>
            </a:r>
            <a:r>
              <a:rPr dirty="0" spc="200"/>
              <a:t>MOLECULAR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48187" y="2890625"/>
            <a:ext cx="14667865" cy="66179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b="1">
                <a:solidFill>
                  <a:srgbClr val="19B3AC"/>
                </a:solidFill>
                <a:latin typeface="Arial"/>
                <a:cs typeface="Arial"/>
              </a:rPr>
              <a:t>Conclusões</a:t>
            </a:r>
            <a:endParaRPr sz="4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4300">
              <a:latin typeface="Times New Roman"/>
              <a:cs typeface="Times New Roman"/>
            </a:endParaRPr>
          </a:p>
          <a:p>
            <a:pPr marL="419100">
              <a:lnSpc>
                <a:spcPct val="10000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Tumores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de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origem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no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cólon direito são mais associados</a:t>
            </a:r>
            <a:r>
              <a:rPr dirty="0" sz="3200" spc="6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a: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350">
              <a:latin typeface="Times New Roman"/>
              <a:cs typeface="Times New Roman"/>
            </a:endParaRPr>
          </a:p>
          <a:p>
            <a:pPr marL="914400">
              <a:lnSpc>
                <a:spcPts val="382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mutação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do</a:t>
            </a:r>
            <a:r>
              <a:rPr dirty="0" sz="3200" spc="4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BRAF;</a:t>
            </a:r>
            <a:endParaRPr sz="3200">
              <a:latin typeface="Arial"/>
              <a:cs typeface="Arial"/>
            </a:endParaRPr>
          </a:p>
          <a:p>
            <a:pPr marL="914400">
              <a:lnSpc>
                <a:spcPts val="380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</a:t>
            </a:r>
            <a:r>
              <a:rPr dirty="0" sz="3200" spc="65">
                <a:solidFill>
                  <a:srgbClr val="919191"/>
                </a:solidFill>
                <a:latin typeface="Helvetica"/>
                <a:cs typeface="Helvetica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CIMP-H;</a:t>
            </a:r>
            <a:endParaRPr sz="3200">
              <a:latin typeface="Arial"/>
              <a:cs typeface="Arial"/>
            </a:endParaRPr>
          </a:p>
          <a:p>
            <a:pPr marL="914400">
              <a:lnSpc>
                <a:spcPts val="382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</a:t>
            </a:r>
            <a:r>
              <a:rPr dirty="0" sz="3200" spc="65">
                <a:solidFill>
                  <a:srgbClr val="919191"/>
                </a:solidFill>
                <a:latin typeface="Helvetica"/>
                <a:cs typeface="Helvetica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MSI-H;</a:t>
            </a:r>
            <a:endParaRPr sz="3200">
              <a:latin typeface="Arial"/>
              <a:cs typeface="Arial"/>
            </a:endParaRPr>
          </a:p>
          <a:p>
            <a:pPr marL="914400">
              <a:lnSpc>
                <a:spcPts val="3820"/>
              </a:lnSpc>
              <a:spcBef>
                <a:spcPts val="60"/>
              </a:spcBef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hipermetilação (AREG,</a:t>
            </a:r>
            <a:r>
              <a:rPr dirty="0" sz="3200" spc="5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EREG);</a:t>
            </a:r>
            <a:endParaRPr sz="3200">
              <a:latin typeface="Arial"/>
              <a:cs typeface="Arial"/>
            </a:endParaRPr>
          </a:p>
          <a:p>
            <a:pPr marL="914400">
              <a:lnSpc>
                <a:spcPts val="382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perfil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de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assinatura genética CMS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1 e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CMS</a:t>
            </a:r>
            <a:r>
              <a:rPr dirty="0" sz="3200" spc="3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3.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300">
              <a:latin typeface="Times New Roman"/>
              <a:cs typeface="Times New Roman"/>
            </a:endParaRPr>
          </a:p>
          <a:p>
            <a:pPr marL="774700" marR="5080" indent="-317500">
              <a:lnSpc>
                <a:spcPct val="100299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Essas características biológicas parecem explicar grande parte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do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pior  prognóstico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e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da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pior resposta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à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terapia anti-EGFR dos tumores metastáticos 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de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origem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no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cólon</a:t>
            </a:r>
            <a:r>
              <a:rPr dirty="0" sz="3200" spc="-11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direito.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3715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317912" y="5420361"/>
            <a:ext cx="4917440" cy="217170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 marR="5080" indent="49530">
              <a:lnSpc>
                <a:spcPts val="8600"/>
              </a:lnSpc>
            </a:pPr>
            <a:r>
              <a:rPr dirty="0" sz="8000" spc="-105">
                <a:solidFill>
                  <a:srgbClr val="FFFFFF"/>
                </a:solidFill>
              </a:rPr>
              <a:t>Questões  </a:t>
            </a:r>
            <a:r>
              <a:rPr dirty="0" sz="8000" spc="-110">
                <a:solidFill>
                  <a:srgbClr val="FFFFFF"/>
                </a:solidFill>
              </a:rPr>
              <a:t>Cirúrgicas</a:t>
            </a:r>
            <a:endParaRPr sz="8000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6844" y="1087473"/>
            <a:ext cx="4095750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Questões</a:t>
            </a:r>
            <a:r>
              <a:rPr dirty="0" sz="3100" spc="100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Cirúrgicas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40640">
              <a:lnSpc>
                <a:spcPts val="8030"/>
              </a:lnSpc>
            </a:pPr>
            <a:r>
              <a:rPr dirty="0" spc="155"/>
              <a:t>CREST</a:t>
            </a:r>
            <a:r>
              <a:rPr dirty="0" spc="310"/>
              <a:t> </a:t>
            </a:r>
            <a:r>
              <a:rPr dirty="0" spc="200"/>
              <a:t>TRIAL</a:t>
            </a:r>
          </a:p>
        </p:txBody>
      </p:sp>
      <p:sp>
        <p:nvSpPr>
          <p:cNvPr id="4" name="object 4"/>
          <p:cNvSpPr/>
          <p:nvPr/>
        </p:nvSpPr>
        <p:spPr>
          <a:xfrm>
            <a:off x="1206500" y="3634715"/>
            <a:ext cx="15405454" cy="58426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6844" y="1087473"/>
            <a:ext cx="4095750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Questões</a:t>
            </a:r>
            <a:r>
              <a:rPr dirty="0" sz="3100" spc="100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Cirúrgicas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8030"/>
              </a:lnSpc>
            </a:pPr>
            <a:r>
              <a:rPr dirty="0" spc="155"/>
              <a:t>CREST</a:t>
            </a:r>
            <a:r>
              <a:rPr dirty="0" spc="310"/>
              <a:t> </a:t>
            </a:r>
            <a:r>
              <a:rPr dirty="0" spc="200"/>
              <a:t>TRIAL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00562" y="2890625"/>
            <a:ext cx="2226945" cy="609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Contexto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320518" y="4096751"/>
            <a:ext cx="12820929" cy="63242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6844" y="1087473"/>
            <a:ext cx="4095750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Questões</a:t>
            </a:r>
            <a:r>
              <a:rPr dirty="0" sz="3100" spc="100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Cirúrgicas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8030"/>
              </a:lnSpc>
            </a:pPr>
            <a:r>
              <a:rPr dirty="0" spc="155"/>
              <a:t>CREST</a:t>
            </a:r>
            <a:r>
              <a:rPr dirty="0" spc="310"/>
              <a:t> </a:t>
            </a:r>
            <a:r>
              <a:rPr dirty="0" spc="200"/>
              <a:t>TRIAL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00562" y="2890625"/>
            <a:ext cx="2226945" cy="609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Contexto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392311" y="3883025"/>
            <a:ext cx="13312876" cy="67516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6844" y="1087473"/>
            <a:ext cx="4095750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Questões</a:t>
            </a:r>
            <a:r>
              <a:rPr dirty="0" sz="3100" spc="100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Cirúrgicas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40640">
              <a:lnSpc>
                <a:spcPts val="8030"/>
              </a:lnSpc>
            </a:pPr>
            <a:r>
              <a:rPr dirty="0" spc="155"/>
              <a:t>CREST</a:t>
            </a:r>
            <a:r>
              <a:rPr dirty="0" spc="310"/>
              <a:t> </a:t>
            </a:r>
            <a:r>
              <a:rPr dirty="0" spc="200"/>
              <a:t>TRIAL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00562" y="2890625"/>
            <a:ext cx="10226040" cy="17576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Desenho do</a:t>
            </a:r>
            <a:r>
              <a:rPr dirty="0" sz="4000" spc="-55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estudo</a:t>
            </a:r>
            <a:endParaRPr sz="4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4300">
              <a:latin typeface="Times New Roman"/>
              <a:cs typeface="Times New Roman"/>
            </a:endParaRPr>
          </a:p>
          <a:p>
            <a:pPr marL="419100">
              <a:lnSpc>
                <a:spcPct val="10000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Ensaio Clínico Randomizado Multicêntrico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de fase</a:t>
            </a:r>
            <a:r>
              <a:rPr dirty="0" sz="3200" spc="6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III</a:t>
            </a:r>
            <a:endParaRPr sz="32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511303" y="4970075"/>
            <a:ext cx="12439362" cy="60709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6844" y="1087473"/>
            <a:ext cx="4095750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Questões</a:t>
            </a:r>
            <a:r>
              <a:rPr dirty="0" sz="3100" spc="100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Cirúrgicas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40640">
              <a:lnSpc>
                <a:spcPts val="8030"/>
              </a:lnSpc>
            </a:pPr>
            <a:r>
              <a:rPr dirty="0" spc="155"/>
              <a:t>CREST</a:t>
            </a:r>
            <a:r>
              <a:rPr dirty="0" spc="310"/>
              <a:t> </a:t>
            </a:r>
            <a:r>
              <a:rPr dirty="0" spc="200"/>
              <a:t>TRIAL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00562" y="2890625"/>
            <a:ext cx="15006319" cy="56400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b="1">
                <a:solidFill>
                  <a:srgbClr val="19B3AC"/>
                </a:solidFill>
                <a:latin typeface="Arial"/>
                <a:cs typeface="Arial"/>
              </a:rPr>
              <a:t>Desenho do</a:t>
            </a:r>
            <a:r>
              <a:rPr dirty="0" sz="4000" spc="-90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estudo</a:t>
            </a:r>
            <a:endParaRPr sz="4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4300">
              <a:latin typeface="Times New Roman"/>
              <a:cs typeface="Times New Roman"/>
            </a:endParaRPr>
          </a:p>
          <a:p>
            <a:pPr marL="419100">
              <a:lnSpc>
                <a:spcPct val="10000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Desfecho</a:t>
            </a:r>
            <a:r>
              <a:rPr dirty="0" sz="3200" spc="-49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Primário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350">
              <a:latin typeface="Times New Roman"/>
              <a:cs typeface="Times New Roman"/>
            </a:endParaRPr>
          </a:p>
          <a:p>
            <a:pPr marL="914400">
              <a:lnSpc>
                <a:spcPct val="10000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Morbidade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perioperatória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(tempo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de internação);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mortalidade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em 30</a:t>
            </a:r>
            <a:r>
              <a:rPr dirty="0" sz="3200" spc="-484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dias</a:t>
            </a:r>
            <a:r>
              <a:rPr dirty="0" sz="3200" spc="-5">
                <a:solidFill>
                  <a:srgbClr val="FF0000"/>
                </a:solidFill>
                <a:latin typeface="Arial"/>
                <a:cs typeface="Arial"/>
              </a:rPr>
              <a:t>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250">
              <a:latin typeface="Times New Roman"/>
              <a:cs typeface="Times New Roman"/>
            </a:endParaRPr>
          </a:p>
          <a:p>
            <a:pPr marL="419100">
              <a:lnSpc>
                <a:spcPct val="10000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Desfechos</a:t>
            </a:r>
            <a:r>
              <a:rPr dirty="0" sz="3200" spc="-49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Secundários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300">
              <a:latin typeface="Times New Roman"/>
              <a:cs typeface="Times New Roman"/>
            </a:endParaRPr>
          </a:p>
          <a:p>
            <a:pPr marL="1168400" marR="5080" indent="-254000">
              <a:lnSpc>
                <a:spcPct val="100299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Taxa de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sucesso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da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colocação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do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stent;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taxa de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complicações;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presença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e 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duração de estomas;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sobrevida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em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6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meses; sobrevida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livre de doença em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3 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meses;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qualidade de</a:t>
            </a:r>
            <a:r>
              <a:rPr dirty="0" sz="3200" spc="-8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vida.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6844" y="1103348"/>
            <a:ext cx="4095750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Questões</a:t>
            </a:r>
            <a:r>
              <a:rPr dirty="0" sz="3100" spc="100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Cirúrgicas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8030"/>
              </a:lnSpc>
            </a:pPr>
            <a:r>
              <a:rPr dirty="0" spc="155"/>
              <a:t>CREST</a:t>
            </a:r>
            <a:r>
              <a:rPr dirty="0" spc="310"/>
              <a:t> </a:t>
            </a:r>
            <a:r>
              <a:rPr dirty="0" spc="200"/>
              <a:t>TRIAL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00562" y="2906500"/>
            <a:ext cx="4739005" cy="609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Desenho do</a:t>
            </a:r>
            <a:r>
              <a:rPr dirty="0" sz="4000" spc="-55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estudo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078059" y="4118693"/>
            <a:ext cx="12683354" cy="63120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6844" y="1087473"/>
            <a:ext cx="4095750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Questões</a:t>
            </a:r>
            <a:r>
              <a:rPr dirty="0" sz="3100" spc="100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Cirúrgicas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8030"/>
              </a:lnSpc>
            </a:pPr>
            <a:r>
              <a:rPr dirty="0" spc="155"/>
              <a:t>CREST</a:t>
            </a:r>
            <a:r>
              <a:rPr dirty="0" spc="310"/>
              <a:t> </a:t>
            </a:r>
            <a:r>
              <a:rPr dirty="0" spc="200"/>
              <a:t>TRIAL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00562" y="2890625"/>
            <a:ext cx="4739005" cy="609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Desenho do</a:t>
            </a:r>
            <a:r>
              <a:rPr dirty="0" sz="4000" spc="-55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estudo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356492" y="3699757"/>
            <a:ext cx="13384509" cy="71182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4144" y="1087473"/>
            <a:ext cx="3206750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IMUNOTERAPIA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030"/>
              </a:lnSpc>
            </a:pPr>
            <a:r>
              <a:rPr dirty="0" spc="200"/>
              <a:t>IMUNOSCORE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00562" y="3123460"/>
            <a:ext cx="2764155" cy="609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Resultados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656751" y="3944822"/>
            <a:ext cx="8479811" cy="49465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206499" y="6837052"/>
            <a:ext cx="7861102" cy="42570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209916" y="4300580"/>
            <a:ext cx="7220113" cy="21277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6844" y="1087473"/>
            <a:ext cx="4095750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Questões</a:t>
            </a:r>
            <a:r>
              <a:rPr dirty="0" sz="3100" spc="100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Cirúrgicas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8030"/>
              </a:lnSpc>
            </a:pPr>
            <a:r>
              <a:rPr dirty="0" spc="155"/>
              <a:t>CREST</a:t>
            </a:r>
            <a:r>
              <a:rPr dirty="0" spc="310"/>
              <a:t> </a:t>
            </a:r>
            <a:r>
              <a:rPr dirty="0" spc="200"/>
              <a:t>TRIAL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00562" y="2890625"/>
            <a:ext cx="2764155" cy="609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Resultados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45142" y="3903258"/>
            <a:ext cx="7320758" cy="36935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9613328" y="3856433"/>
            <a:ext cx="7420075" cy="37872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187950" y="8138257"/>
            <a:ext cx="7409981" cy="369355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6844" y="1087473"/>
            <a:ext cx="4095750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Questões</a:t>
            </a:r>
            <a:r>
              <a:rPr dirty="0" sz="3100" spc="100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Cirúrgicas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8030"/>
              </a:lnSpc>
            </a:pPr>
            <a:r>
              <a:rPr dirty="0" spc="155"/>
              <a:t>CREST</a:t>
            </a:r>
            <a:r>
              <a:rPr dirty="0" spc="310"/>
              <a:t> </a:t>
            </a:r>
            <a:r>
              <a:rPr dirty="0" spc="200"/>
              <a:t>TRIAL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00562" y="2890625"/>
            <a:ext cx="2764155" cy="609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Resultados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323841" y="3858693"/>
            <a:ext cx="14814283" cy="68003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6844" y="1087473"/>
            <a:ext cx="4095750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Questões</a:t>
            </a:r>
            <a:r>
              <a:rPr dirty="0" sz="3100" spc="100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Cirúrgicas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8030"/>
              </a:lnSpc>
            </a:pPr>
            <a:r>
              <a:rPr dirty="0" spc="155"/>
              <a:t>CREST</a:t>
            </a:r>
            <a:r>
              <a:rPr dirty="0" spc="310"/>
              <a:t> </a:t>
            </a:r>
            <a:r>
              <a:rPr dirty="0" spc="200"/>
              <a:t>TRIAL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00562" y="2890625"/>
            <a:ext cx="2764155" cy="609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Resultados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06499" y="5079034"/>
            <a:ext cx="7927117" cy="41752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9351809" y="5079034"/>
            <a:ext cx="7650316" cy="41760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6844" y="1087473"/>
            <a:ext cx="4095750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Questões</a:t>
            </a:r>
            <a:r>
              <a:rPr dirty="0" sz="3100" spc="100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Cirúrgicas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8030"/>
              </a:lnSpc>
            </a:pPr>
            <a:r>
              <a:rPr dirty="0" spc="155"/>
              <a:t>CREST</a:t>
            </a:r>
            <a:r>
              <a:rPr dirty="0" spc="310"/>
              <a:t> </a:t>
            </a:r>
            <a:r>
              <a:rPr dirty="0" spc="200"/>
              <a:t>TRIAL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00562" y="2890625"/>
            <a:ext cx="2764155" cy="609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Resultados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06499" y="3714934"/>
            <a:ext cx="8109734" cy="42714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9558311" y="3774206"/>
            <a:ext cx="7607834" cy="41529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474296" y="8184408"/>
            <a:ext cx="5772489" cy="35472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6844" y="1087473"/>
            <a:ext cx="4095750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Questões</a:t>
            </a:r>
            <a:r>
              <a:rPr dirty="0" sz="3100" spc="100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Cirúrgicas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8030"/>
              </a:lnSpc>
            </a:pPr>
            <a:r>
              <a:rPr dirty="0" spc="155"/>
              <a:t>CREST</a:t>
            </a:r>
            <a:r>
              <a:rPr dirty="0" spc="310"/>
              <a:t> </a:t>
            </a:r>
            <a:r>
              <a:rPr dirty="0" spc="200"/>
              <a:t>TRIAL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00562" y="2890625"/>
            <a:ext cx="2764155" cy="609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Resultados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457258" y="3686716"/>
            <a:ext cx="14871359" cy="71442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6844" y="1087473"/>
            <a:ext cx="4095750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Questões</a:t>
            </a:r>
            <a:r>
              <a:rPr dirty="0" sz="3100" spc="100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Cirúrgicas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8030"/>
              </a:lnSpc>
            </a:pPr>
            <a:r>
              <a:rPr dirty="0" spc="155"/>
              <a:t>CREST</a:t>
            </a:r>
            <a:r>
              <a:rPr dirty="0" spc="310"/>
              <a:t> </a:t>
            </a:r>
            <a:r>
              <a:rPr dirty="0" spc="200"/>
              <a:t>TRIAL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00562" y="2890625"/>
            <a:ext cx="2764155" cy="609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Resultados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240208" y="3830519"/>
            <a:ext cx="13617074" cy="68566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6844" y="1087473"/>
            <a:ext cx="4095750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Questões</a:t>
            </a:r>
            <a:r>
              <a:rPr dirty="0" sz="3100" spc="100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Cirúrgicas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40640">
              <a:lnSpc>
                <a:spcPts val="8030"/>
              </a:lnSpc>
            </a:pPr>
            <a:r>
              <a:rPr dirty="0" spc="155"/>
              <a:t>CREST</a:t>
            </a:r>
            <a:r>
              <a:rPr dirty="0" spc="310"/>
              <a:t> </a:t>
            </a:r>
            <a:r>
              <a:rPr dirty="0" spc="200"/>
              <a:t>TRIAL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00562" y="2890625"/>
            <a:ext cx="14981555" cy="61137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b="1">
                <a:solidFill>
                  <a:srgbClr val="19B3AC"/>
                </a:solidFill>
                <a:latin typeface="Arial"/>
                <a:cs typeface="Arial"/>
              </a:rPr>
              <a:t>Conclusões</a:t>
            </a:r>
            <a:endParaRPr sz="4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4300">
              <a:latin typeface="Times New Roman"/>
              <a:cs typeface="Times New Roman"/>
            </a:endParaRPr>
          </a:p>
          <a:p>
            <a:pPr marL="673100" marR="5080" indent="-254000">
              <a:lnSpc>
                <a:spcPts val="380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O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uso do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stent metálico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autoexpansível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é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uma alternativa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razoável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à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cirurgia</a:t>
            </a:r>
            <a:r>
              <a:rPr dirty="0" sz="3200" spc="-51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de 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emergência.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250">
              <a:latin typeface="Times New Roman"/>
              <a:cs typeface="Times New Roman"/>
            </a:endParaRPr>
          </a:p>
          <a:p>
            <a:pPr marL="914400">
              <a:lnSpc>
                <a:spcPct val="10000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Taxa de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sucesso clínico:</a:t>
            </a:r>
            <a:r>
              <a:rPr dirty="0" sz="3200" spc="-484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80%.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250">
              <a:latin typeface="Times New Roman"/>
              <a:cs typeface="Times New Roman"/>
            </a:endParaRPr>
          </a:p>
          <a:p>
            <a:pPr marL="914400">
              <a:lnSpc>
                <a:spcPct val="10000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Mortalidade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e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morbidade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não foram</a:t>
            </a:r>
            <a:r>
              <a:rPr dirty="0" sz="3200" spc="-459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afetadas.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350">
              <a:latin typeface="Times New Roman"/>
              <a:cs typeface="Times New Roman"/>
            </a:endParaRPr>
          </a:p>
          <a:p>
            <a:pPr marL="914400">
              <a:lnSpc>
                <a:spcPct val="10000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Taxa de ostomia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significativamente</a:t>
            </a:r>
            <a:r>
              <a:rPr dirty="0" sz="3200" spc="-49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menor.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350">
              <a:latin typeface="Times New Roman"/>
              <a:cs typeface="Times New Roman"/>
            </a:endParaRPr>
          </a:p>
          <a:p>
            <a:pPr marL="914400">
              <a:lnSpc>
                <a:spcPct val="10000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Sobrevida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câncer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específica não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é</a:t>
            </a:r>
            <a:r>
              <a:rPr dirty="0" sz="3200" spc="-50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afetada.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8594" y="1087473"/>
            <a:ext cx="4095750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Questões</a:t>
            </a:r>
            <a:r>
              <a:rPr dirty="0" sz="3100" spc="100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Cirúrgicas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72390">
              <a:lnSpc>
                <a:spcPts val="8030"/>
              </a:lnSpc>
            </a:pPr>
            <a:r>
              <a:rPr dirty="0" spc="145"/>
              <a:t>JCOG</a:t>
            </a:r>
            <a:r>
              <a:rPr dirty="0" spc="305"/>
              <a:t> </a:t>
            </a:r>
            <a:r>
              <a:rPr dirty="0" spc="195"/>
              <a:t>0212</a:t>
            </a:r>
          </a:p>
        </p:txBody>
      </p:sp>
      <p:sp>
        <p:nvSpPr>
          <p:cNvPr id="4" name="object 4"/>
          <p:cNvSpPr/>
          <p:nvPr/>
        </p:nvSpPr>
        <p:spPr>
          <a:xfrm>
            <a:off x="1269999" y="2797175"/>
            <a:ext cx="15621000" cy="802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8594" y="1087473"/>
            <a:ext cx="4095750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Questões</a:t>
            </a:r>
            <a:r>
              <a:rPr dirty="0" sz="3100" spc="100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Cirúrgicas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72390">
              <a:lnSpc>
                <a:spcPts val="8030"/>
              </a:lnSpc>
            </a:pPr>
            <a:r>
              <a:rPr dirty="0" spc="145"/>
              <a:t>JCOG</a:t>
            </a:r>
            <a:r>
              <a:rPr dirty="0" spc="305"/>
              <a:t> </a:t>
            </a:r>
            <a:r>
              <a:rPr dirty="0" spc="195"/>
              <a:t>0212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32312" y="2890625"/>
            <a:ext cx="15128875" cy="41795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Contexto</a:t>
            </a:r>
            <a:endParaRPr sz="4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4450">
              <a:latin typeface="Times New Roman"/>
              <a:cs typeface="Times New Roman"/>
            </a:endParaRPr>
          </a:p>
          <a:p>
            <a:pPr marL="673100" marR="5080" indent="-254000">
              <a:lnSpc>
                <a:spcPts val="380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A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excisão total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do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mesorreto com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a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dissecção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de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linfonodos pélvicos laterais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é</a:t>
            </a:r>
            <a:r>
              <a:rPr dirty="0" sz="3200" spc="-509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a 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cirurgia-padrão para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o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tratamento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do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câncer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de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reto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no</a:t>
            </a:r>
            <a:r>
              <a:rPr dirty="0" sz="3200" spc="-114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Japão.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200">
              <a:latin typeface="Times New Roman"/>
              <a:cs typeface="Times New Roman"/>
            </a:endParaRPr>
          </a:p>
          <a:p>
            <a:pPr marL="673100" marR="295275" indent="-254000">
              <a:lnSpc>
                <a:spcPct val="100299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Este trabalho procurou determinar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a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não inferioridade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da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excisão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de</a:t>
            </a:r>
            <a:r>
              <a:rPr dirty="0" sz="3200" spc="-49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mesorreto  isolada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em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relação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ao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mesmo procedimento associado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à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dissecção dos  linfonodos pélvicos</a:t>
            </a:r>
            <a:r>
              <a:rPr dirty="0" sz="3200" spc="-9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laterais.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8594" y="1087473"/>
            <a:ext cx="4095750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Questões</a:t>
            </a:r>
            <a:r>
              <a:rPr dirty="0" sz="3100" spc="100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Cirúrgicas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44450">
              <a:lnSpc>
                <a:spcPts val="8030"/>
              </a:lnSpc>
            </a:pPr>
            <a:r>
              <a:rPr dirty="0" spc="145"/>
              <a:t>JCOG</a:t>
            </a:r>
            <a:r>
              <a:rPr dirty="0" spc="305"/>
              <a:t> </a:t>
            </a:r>
            <a:r>
              <a:rPr dirty="0" spc="195"/>
              <a:t>0212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32312" y="2890625"/>
            <a:ext cx="4795520" cy="609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Desenho do</a:t>
            </a:r>
            <a:r>
              <a:rPr dirty="0" sz="4000" spc="-55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Estudo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453751" y="3922401"/>
            <a:ext cx="11253496" cy="66729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4144" y="1087473"/>
            <a:ext cx="3206750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IMUNOTERAPIA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030"/>
              </a:lnSpc>
            </a:pPr>
            <a:r>
              <a:rPr dirty="0" spc="200"/>
              <a:t>IMUNOSCORE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00562" y="3123460"/>
            <a:ext cx="2764155" cy="609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Resultados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549592" y="4112284"/>
            <a:ext cx="12337384" cy="69178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8594" y="1087473"/>
            <a:ext cx="4095750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Questões</a:t>
            </a:r>
            <a:r>
              <a:rPr dirty="0" sz="3100" spc="100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Cirúrgicas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44450">
              <a:lnSpc>
                <a:spcPts val="8030"/>
              </a:lnSpc>
            </a:pPr>
            <a:r>
              <a:rPr dirty="0" spc="145"/>
              <a:t>JCOG</a:t>
            </a:r>
            <a:r>
              <a:rPr dirty="0" spc="305"/>
              <a:t> </a:t>
            </a:r>
            <a:r>
              <a:rPr dirty="0" spc="195"/>
              <a:t>0212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32312" y="2890625"/>
            <a:ext cx="4795520" cy="609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Desenho do</a:t>
            </a:r>
            <a:r>
              <a:rPr dirty="0" sz="4000" spc="-55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Estudo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407861" y="3951737"/>
            <a:ext cx="12709740" cy="66142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8594" y="1071598"/>
            <a:ext cx="4095750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Questões</a:t>
            </a:r>
            <a:r>
              <a:rPr dirty="0" sz="3100" spc="100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Cirúrgicas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44450">
              <a:lnSpc>
                <a:spcPts val="8030"/>
              </a:lnSpc>
            </a:pPr>
            <a:r>
              <a:rPr dirty="0" spc="145"/>
              <a:t>JCOG</a:t>
            </a:r>
            <a:r>
              <a:rPr dirty="0" spc="305"/>
              <a:t> </a:t>
            </a:r>
            <a:r>
              <a:rPr dirty="0" spc="195"/>
              <a:t>0212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32312" y="2874750"/>
            <a:ext cx="2764155" cy="609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Resultados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022756" y="4020903"/>
            <a:ext cx="12115487" cy="67351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8594" y="1071598"/>
            <a:ext cx="4095750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Questões</a:t>
            </a:r>
            <a:r>
              <a:rPr dirty="0" sz="3100" spc="100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Cirúrgicas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44450">
              <a:lnSpc>
                <a:spcPts val="8030"/>
              </a:lnSpc>
            </a:pPr>
            <a:r>
              <a:rPr dirty="0" spc="145"/>
              <a:t>JCOG</a:t>
            </a:r>
            <a:r>
              <a:rPr dirty="0" spc="305"/>
              <a:t> </a:t>
            </a:r>
            <a:r>
              <a:rPr dirty="0" spc="195"/>
              <a:t>0212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32312" y="2874750"/>
            <a:ext cx="2764155" cy="609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Resultados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36013" y="5121326"/>
            <a:ext cx="12164430" cy="60393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0047713" y="2788409"/>
            <a:ext cx="7157129" cy="43675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8594" y="1087473"/>
            <a:ext cx="4095750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Questões</a:t>
            </a:r>
            <a:r>
              <a:rPr dirty="0" sz="3100" spc="100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Cirúrgicas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44450">
              <a:lnSpc>
                <a:spcPts val="8030"/>
              </a:lnSpc>
            </a:pPr>
            <a:r>
              <a:rPr dirty="0" spc="145"/>
              <a:t>JCOG</a:t>
            </a:r>
            <a:r>
              <a:rPr dirty="0" spc="305"/>
              <a:t> </a:t>
            </a:r>
            <a:r>
              <a:rPr dirty="0" spc="195"/>
              <a:t>0212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32312" y="2890625"/>
            <a:ext cx="2764155" cy="609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Resultados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317625" y="4921007"/>
            <a:ext cx="7808288" cy="41344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9501539" y="4909783"/>
            <a:ext cx="7484709" cy="41569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8594" y="1087473"/>
            <a:ext cx="4095750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Questões</a:t>
            </a:r>
            <a:r>
              <a:rPr dirty="0" sz="3100" spc="100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Cirúrgicas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44450">
              <a:lnSpc>
                <a:spcPts val="8030"/>
              </a:lnSpc>
            </a:pPr>
            <a:r>
              <a:rPr dirty="0" spc="145"/>
              <a:t>JCOG</a:t>
            </a:r>
            <a:r>
              <a:rPr dirty="0" spc="305"/>
              <a:t> </a:t>
            </a:r>
            <a:r>
              <a:rPr dirty="0" spc="195"/>
              <a:t>0212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32312" y="2890625"/>
            <a:ext cx="2764155" cy="609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Resultados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056217" y="3801113"/>
            <a:ext cx="13413030" cy="69155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8594" y="1071598"/>
            <a:ext cx="4095750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Questões</a:t>
            </a:r>
            <a:r>
              <a:rPr dirty="0" sz="3100" spc="100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Cirúrgicas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44450">
              <a:lnSpc>
                <a:spcPts val="8030"/>
              </a:lnSpc>
            </a:pPr>
            <a:r>
              <a:rPr dirty="0" spc="145"/>
              <a:t>JCOG</a:t>
            </a:r>
            <a:r>
              <a:rPr dirty="0" spc="305"/>
              <a:t> </a:t>
            </a:r>
            <a:r>
              <a:rPr dirty="0" spc="195"/>
              <a:t>0212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32312" y="2874750"/>
            <a:ext cx="2764155" cy="609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Resultados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220682" y="4011307"/>
            <a:ext cx="13408012" cy="68373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8594" y="1071598"/>
            <a:ext cx="4095750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Questões</a:t>
            </a:r>
            <a:r>
              <a:rPr dirty="0" sz="3100" spc="100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Cirúrgicas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44450">
              <a:lnSpc>
                <a:spcPts val="8030"/>
              </a:lnSpc>
            </a:pPr>
            <a:r>
              <a:rPr dirty="0" spc="145"/>
              <a:t>JCOG</a:t>
            </a:r>
            <a:r>
              <a:rPr dirty="0" spc="305"/>
              <a:t> </a:t>
            </a:r>
            <a:r>
              <a:rPr dirty="0" spc="195"/>
              <a:t>0212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32312" y="2874750"/>
            <a:ext cx="2764155" cy="609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Resultados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220682" y="4011307"/>
            <a:ext cx="13408012" cy="68373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8594" y="1087473"/>
            <a:ext cx="4095750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Questões</a:t>
            </a:r>
            <a:r>
              <a:rPr dirty="0" sz="3100" spc="100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Cirúrgicas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44450">
              <a:lnSpc>
                <a:spcPts val="8030"/>
              </a:lnSpc>
            </a:pPr>
            <a:r>
              <a:rPr dirty="0" spc="145"/>
              <a:t>JCOG</a:t>
            </a:r>
            <a:r>
              <a:rPr dirty="0" spc="305"/>
              <a:t> </a:t>
            </a:r>
            <a:r>
              <a:rPr dirty="0" spc="195"/>
              <a:t>0212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32312" y="2890625"/>
            <a:ext cx="2764155" cy="609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Resultados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786609" y="3766195"/>
            <a:ext cx="14276158" cy="69853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8594" y="1071598"/>
            <a:ext cx="4095750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Questões</a:t>
            </a:r>
            <a:r>
              <a:rPr dirty="0" sz="3100" spc="100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Cirúrgicas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44450">
              <a:lnSpc>
                <a:spcPts val="8030"/>
              </a:lnSpc>
            </a:pPr>
            <a:r>
              <a:rPr dirty="0" spc="145"/>
              <a:t>JCOG</a:t>
            </a:r>
            <a:r>
              <a:rPr dirty="0" spc="305"/>
              <a:t> </a:t>
            </a:r>
            <a:r>
              <a:rPr dirty="0" spc="195"/>
              <a:t>0212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32312" y="2874750"/>
            <a:ext cx="2764155" cy="609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Resultados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348637" y="3869100"/>
            <a:ext cx="12828192" cy="67477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8594" y="1087473"/>
            <a:ext cx="4095750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Questões</a:t>
            </a:r>
            <a:r>
              <a:rPr dirty="0" sz="3100" spc="100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Cirúrgicas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72390">
              <a:lnSpc>
                <a:spcPts val="8030"/>
              </a:lnSpc>
            </a:pPr>
            <a:r>
              <a:rPr dirty="0" spc="145"/>
              <a:t>JCOG</a:t>
            </a:r>
            <a:r>
              <a:rPr dirty="0" spc="305"/>
              <a:t> </a:t>
            </a:r>
            <a:r>
              <a:rPr dirty="0" spc="195"/>
              <a:t>0212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32312" y="2890625"/>
            <a:ext cx="14997430" cy="51574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Contexto</a:t>
            </a:r>
            <a:endParaRPr sz="4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4450">
              <a:latin typeface="Times New Roman"/>
              <a:cs typeface="Times New Roman"/>
            </a:endParaRPr>
          </a:p>
          <a:p>
            <a:pPr marL="673100" marR="1446530" indent="-254000">
              <a:lnSpc>
                <a:spcPts val="380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A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não inferioridade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da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excisão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de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mesorreto sem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a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linfadenectomia</a:t>
            </a:r>
            <a:r>
              <a:rPr dirty="0" sz="3200" spc="-52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dos  linfonodos pélvicos laterais não pode ser</a:t>
            </a:r>
            <a:r>
              <a:rPr dirty="0" sz="3200" spc="-7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comprovada.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350">
              <a:latin typeface="Times New Roman"/>
              <a:cs typeface="Times New Roman"/>
            </a:endParaRPr>
          </a:p>
          <a:p>
            <a:pPr marL="1168400" marR="344170" indent="-254000">
              <a:lnSpc>
                <a:spcPts val="380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Aumento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da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recorrência local, especialmente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na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pelve lateral, para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o</a:t>
            </a:r>
            <a:r>
              <a:rPr dirty="0" sz="3200" spc="-47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grupo 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de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pacientes submetidos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à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excisão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do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mesorreto</a:t>
            </a:r>
            <a:r>
              <a:rPr dirty="0" sz="3200" spc="-114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isolada.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3150">
              <a:latin typeface="Times New Roman"/>
              <a:cs typeface="Times New Roman"/>
            </a:endParaRPr>
          </a:p>
          <a:p>
            <a:pPr marL="673100" marR="5080" indent="-254000">
              <a:lnSpc>
                <a:spcPct val="10160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A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linfadenectomia continua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a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ser considerada parte fundamental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do</a:t>
            </a:r>
            <a:r>
              <a:rPr dirty="0" sz="3200" spc="-484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tratamento-  padrão cirúrgico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do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câncer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de</a:t>
            </a:r>
            <a:r>
              <a:rPr dirty="0" sz="3200" spc="-10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reto.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4144" y="1087473"/>
            <a:ext cx="3206750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IMUNOTERAPIA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030"/>
              </a:lnSpc>
            </a:pPr>
            <a:r>
              <a:rPr dirty="0" spc="200"/>
              <a:t>IMUNOSCORE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00562" y="3123460"/>
            <a:ext cx="2764155" cy="609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Resultados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416426" y="3921126"/>
            <a:ext cx="12603711" cy="70895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3715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4144" y="1087473"/>
            <a:ext cx="3206750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IMUNOTERAPIA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030"/>
              </a:lnSpc>
            </a:pPr>
            <a:r>
              <a:rPr dirty="0" spc="200"/>
              <a:t>IMUNOSCORE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00562" y="3123460"/>
            <a:ext cx="2764155" cy="609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Resultados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437547" y="3994809"/>
            <a:ext cx="12331015" cy="69361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4144" y="1087473"/>
            <a:ext cx="3206750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IMUNOTERAPIA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030"/>
              </a:lnSpc>
            </a:pPr>
            <a:r>
              <a:rPr dirty="0" spc="200"/>
              <a:t>IMUNOSCORE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00562" y="3123460"/>
            <a:ext cx="2764155" cy="609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Resultados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418797" y="3942291"/>
            <a:ext cx="12598975" cy="70869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4144" y="1087473"/>
            <a:ext cx="3206750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IMUNOTERAPIA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030"/>
              </a:lnSpc>
            </a:pPr>
            <a:r>
              <a:rPr dirty="0" spc="200"/>
              <a:t>IMUNOSCORE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00562" y="3123460"/>
            <a:ext cx="2764155" cy="609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Resultados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238029" y="3909265"/>
            <a:ext cx="12960504" cy="70591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4144" y="1087473"/>
            <a:ext cx="3206750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IMUNOTERAPIA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030"/>
              </a:lnSpc>
            </a:pPr>
            <a:r>
              <a:rPr dirty="0" spc="200"/>
              <a:t>IMUNOSCORE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00562" y="3123460"/>
            <a:ext cx="2764155" cy="609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Resultados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624378" y="3983051"/>
            <a:ext cx="12537122" cy="68899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4144" y="1087473"/>
            <a:ext cx="3206750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IMUNOTERAPIA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7940">
              <a:lnSpc>
                <a:spcPts val="8030"/>
              </a:lnSpc>
            </a:pPr>
            <a:r>
              <a:rPr dirty="0" spc="200"/>
              <a:t>IMUNOSCORE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79395" y="2827126"/>
            <a:ext cx="15066010" cy="70116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800" spc="-5" b="1">
                <a:solidFill>
                  <a:srgbClr val="19B3AC"/>
                </a:solidFill>
                <a:latin typeface="Arial"/>
                <a:cs typeface="Arial"/>
              </a:rPr>
              <a:t>Conclusões</a:t>
            </a:r>
            <a:endParaRPr sz="3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3900">
              <a:latin typeface="Times New Roman"/>
              <a:cs typeface="Times New Roman"/>
            </a:endParaRPr>
          </a:p>
          <a:p>
            <a:pPr marL="419100">
              <a:lnSpc>
                <a:spcPct val="10000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O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estudo comprovou seus objetivos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em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relação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à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eficácia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do</a:t>
            </a:r>
            <a:r>
              <a:rPr dirty="0" sz="3200" spc="-484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score.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200">
              <a:latin typeface="Times New Roman"/>
              <a:cs typeface="Times New Roman"/>
            </a:endParaRPr>
          </a:p>
          <a:p>
            <a:pPr marL="1168400" marR="184785" indent="-254000">
              <a:lnSpc>
                <a:spcPct val="10160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O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tempo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para recorrência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é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significativamente maior para aqueles</a:t>
            </a:r>
            <a:r>
              <a:rPr dirty="0" sz="3200" spc="-49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pacientes  com câncer colorretal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e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alto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Imunoscore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nos estádios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I, II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e</a:t>
            </a:r>
            <a:r>
              <a:rPr dirty="0" sz="3200" spc="-9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III.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450">
              <a:latin typeface="Times New Roman"/>
              <a:cs typeface="Times New Roman"/>
            </a:endParaRPr>
          </a:p>
          <a:p>
            <a:pPr marL="1168400" marR="219710" indent="-254000">
              <a:lnSpc>
                <a:spcPts val="380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Um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baixo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Imunoscore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identificou uma população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de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alto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risco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nos</a:t>
            </a:r>
            <a:r>
              <a:rPr dirty="0" sz="3200" spc="-45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pacientes  com câncer colorretal estádio</a:t>
            </a:r>
            <a:r>
              <a:rPr dirty="0" sz="3200" spc="-8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II.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250">
              <a:latin typeface="Times New Roman"/>
              <a:cs typeface="Times New Roman"/>
            </a:endParaRPr>
          </a:p>
          <a:p>
            <a:pPr marL="914400">
              <a:lnSpc>
                <a:spcPct val="10000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Resultados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são consistentes em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análises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multivariadas em todas as</a:t>
            </a:r>
            <a:r>
              <a:rPr dirty="0" sz="3200" spc="-49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coortes.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450">
              <a:latin typeface="Times New Roman"/>
              <a:cs typeface="Times New Roman"/>
            </a:endParaRPr>
          </a:p>
          <a:p>
            <a:pPr marL="1168400" marR="5080" indent="-254000">
              <a:lnSpc>
                <a:spcPts val="380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O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teste foi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preditivo para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tempo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para recorrência, sobrevida livre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de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doença</a:t>
            </a:r>
            <a:r>
              <a:rPr dirty="0" sz="3200" spc="-47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e 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sobrevida</a:t>
            </a:r>
            <a:r>
              <a:rPr dirty="0" sz="3200" spc="-10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global.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4144" y="1087473"/>
            <a:ext cx="3206750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IMUNOTERAPIA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7940">
              <a:lnSpc>
                <a:spcPts val="8030"/>
              </a:lnSpc>
            </a:pPr>
            <a:r>
              <a:rPr dirty="0" spc="200"/>
              <a:t>IMUNOSCORE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79395" y="2827126"/>
            <a:ext cx="15114269" cy="50558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800" spc="-5" b="1">
                <a:solidFill>
                  <a:srgbClr val="19B3AC"/>
                </a:solidFill>
                <a:latin typeface="Arial"/>
                <a:cs typeface="Arial"/>
              </a:rPr>
              <a:t>Conclusões</a:t>
            </a:r>
            <a:endParaRPr sz="3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4050">
              <a:latin typeface="Times New Roman"/>
              <a:cs typeface="Times New Roman"/>
            </a:endParaRPr>
          </a:p>
          <a:p>
            <a:pPr marL="673100" marR="5080" indent="-254000">
              <a:lnSpc>
                <a:spcPts val="380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O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Imunoscore já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pode ser considerado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um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novo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teste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prognóstico para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o</a:t>
            </a:r>
            <a:r>
              <a:rPr dirty="0" sz="3200" spc="-49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câncer  colorretal</a:t>
            </a:r>
            <a:r>
              <a:rPr dirty="0" sz="3200" spc="-10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?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250">
              <a:latin typeface="Times New Roman"/>
              <a:cs typeface="Times New Roman"/>
            </a:endParaRPr>
          </a:p>
          <a:p>
            <a:pPr marL="914400">
              <a:lnSpc>
                <a:spcPct val="10000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Apesar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dos resultados promissores, ainda</a:t>
            </a:r>
            <a:r>
              <a:rPr dirty="0" sz="3200" spc="-46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não.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450">
              <a:latin typeface="Times New Roman"/>
              <a:cs typeface="Times New Roman"/>
            </a:endParaRPr>
          </a:p>
          <a:p>
            <a:pPr marL="1168400" marR="852805" indent="-254000">
              <a:lnSpc>
                <a:spcPts val="380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Novos dados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são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necessários, particularmente para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se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esclarecer qual</a:t>
            </a:r>
            <a:r>
              <a:rPr dirty="0" sz="3200" spc="-409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a 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contribuição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da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instabilidade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de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microsatélites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de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alta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frequência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nas  diferenças</a:t>
            </a:r>
            <a:r>
              <a:rPr dirty="0" sz="3200" spc="-9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observadas.</a:t>
            </a:r>
            <a:endParaRPr sz="32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468173" y="7962089"/>
            <a:ext cx="8769099" cy="31339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3715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47139" y="868502"/>
            <a:ext cx="6424295" cy="118872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800" spc="-105"/>
              <a:t>Apresentação</a:t>
            </a:r>
            <a:endParaRPr sz="7800"/>
          </a:p>
        </p:txBody>
      </p:sp>
      <p:sp>
        <p:nvSpPr>
          <p:cNvPr id="4" name="object 4"/>
          <p:cNvSpPr txBox="1"/>
          <p:nvPr/>
        </p:nvSpPr>
        <p:spPr>
          <a:xfrm>
            <a:off x="1193799" y="2770714"/>
            <a:ext cx="15770860" cy="86328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ts val="3200"/>
              </a:lnSpc>
            </a:pPr>
            <a:r>
              <a:rPr dirty="0" sz="2700">
                <a:solidFill>
                  <a:srgbClr val="A6A6A6"/>
                </a:solidFill>
                <a:latin typeface="Arial"/>
                <a:cs typeface="Arial"/>
              </a:rPr>
              <a:t>A Sociedade Americana de Oncologia Clínica (ASCO) foi fundada em 1964 e, desde então, tornou-se</a:t>
            </a:r>
            <a:r>
              <a:rPr dirty="0" sz="2700" spc="-12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dirty="0" sz="2700">
                <a:solidFill>
                  <a:srgbClr val="A6A6A6"/>
                </a:solidFill>
                <a:latin typeface="Arial"/>
                <a:cs typeface="Arial"/>
              </a:rPr>
              <a:t>a  principal organização voltada aos profissionais que lidam diariamente com o câncer em todo o</a:t>
            </a:r>
            <a:r>
              <a:rPr dirty="0" sz="2700" spc="-12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dirty="0" sz="2700">
                <a:solidFill>
                  <a:srgbClr val="A6A6A6"/>
                </a:solidFill>
                <a:latin typeface="Arial"/>
                <a:cs typeface="Arial"/>
              </a:rPr>
              <a:t>mundo.</a:t>
            </a:r>
            <a:endParaRPr sz="2700">
              <a:latin typeface="Arial"/>
              <a:cs typeface="Arial"/>
            </a:endParaRPr>
          </a:p>
          <a:p>
            <a:pPr marL="12700">
              <a:lnSpc>
                <a:spcPts val="3100"/>
              </a:lnSpc>
            </a:pPr>
            <a:r>
              <a:rPr dirty="0" sz="2700">
                <a:solidFill>
                  <a:srgbClr val="A6A6A6"/>
                </a:solidFill>
                <a:latin typeface="Arial"/>
                <a:cs typeface="Arial"/>
              </a:rPr>
              <a:t>Sua missão é promover o combate à doença, habilitando seus membros a oferecer o que existe</a:t>
            </a:r>
            <a:r>
              <a:rPr dirty="0" sz="2700" spc="-114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dirty="0" sz="2700">
                <a:solidFill>
                  <a:srgbClr val="A6A6A6"/>
                </a:solidFill>
                <a:latin typeface="Arial"/>
                <a:cs typeface="Arial"/>
              </a:rPr>
              <a:t>de</a:t>
            </a:r>
            <a:endParaRPr sz="2700">
              <a:latin typeface="Arial"/>
              <a:cs typeface="Arial"/>
            </a:endParaRPr>
          </a:p>
          <a:p>
            <a:pPr marL="12700" marR="83185">
              <a:lnSpc>
                <a:spcPts val="3200"/>
              </a:lnSpc>
              <a:spcBef>
                <a:spcPts val="200"/>
              </a:spcBef>
            </a:pPr>
            <a:r>
              <a:rPr dirty="0" sz="2700">
                <a:solidFill>
                  <a:srgbClr val="A6A6A6"/>
                </a:solidFill>
                <a:latin typeface="Arial"/>
                <a:cs typeface="Arial"/>
              </a:rPr>
              <a:t>melhor em termos de tratamento para os seus pacientes. Para isso, investe maciçamente em</a:t>
            </a:r>
            <a:r>
              <a:rPr dirty="0" sz="2700" spc="-125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dirty="0" sz="2700">
                <a:solidFill>
                  <a:srgbClr val="A6A6A6"/>
                </a:solidFill>
                <a:latin typeface="Arial"/>
                <a:cs typeface="Arial"/>
              </a:rPr>
              <a:t>pesquisa  e é reconhecida por promover educação continuada de alto</a:t>
            </a:r>
            <a:r>
              <a:rPr dirty="0" sz="2700" spc="-11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dirty="0" sz="2700">
                <a:solidFill>
                  <a:srgbClr val="A6A6A6"/>
                </a:solidFill>
                <a:latin typeface="Arial"/>
                <a:cs typeface="Arial"/>
              </a:rPr>
              <a:t>nível.</a:t>
            </a:r>
            <a:endParaRPr sz="2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700">
              <a:latin typeface="Times New Roman"/>
              <a:cs typeface="Times New Roman"/>
            </a:endParaRPr>
          </a:p>
          <a:p>
            <a:pPr marL="12700" marR="81915">
              <a:lnSpc>
                <a:spcPct val="100299"/>
              </a:lnSpc>
            </a:pPr>
            <a:r>
              <a:rPr dirty="0" sz="2700" spc="-5">
                <a:solidFill>
                  <a:srgbClr val="A6A6A6"/>
                </a:solidFill>
                <a:latin typeface="Arial"/>
                <a:cs typeface="Arial"/>
              </a:rPr>
              <a:t>Todos </a:t>
            </a:r>
            <a:r>
              <a:rPr dirty="0" sz="2700">
                <a:solidFill>
                  <a:srgbClr val="A6A6A6"/>
                </a:solidFill>
                <a:latin typeface="Arial"/>
                <a:cs typeface="Arial"/>
              </a:rPr>
              <a:t>os anos, a ASCO organiza seu congresso, reunindo os mais renomados profissionais do</a:t>
            </a:r>
            <a:r>
              <a:rPr dirty="0" sz="2700" spc="-9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dirty="0" sz="2700">
                <a:solidFill>
                  <a:srgbClr val="A6A6A6"/>
                </a:solidFill>
                <a:latin typeface="Arial"/>
                <a:cs typeface="Arial"/>
              </a:rPr>
              <a:t>mundo  em todas as áreas da Oncologia. O Grupo Oncoclínicas não poderia deixar de comparecer a esse  evento.</a:t>
            </a:r>
            <a:endParaRPr sz="2700">
              <a:latin typeface="Arial"/>
              <a:cs typeface="Arial"/>
            </a:endParaRPr>
          </a:p>
          <a:p>
            <a:pPr marL="12700" marR="43815">
              <a:lnSpc>
                <a:spcPts val="3200"/>
              </a:lnSpc>
              <a:spcBef>
                <a:spcPts val="100"/>
              </a:spcBef>
            </a:pPr>
            <a:r>
              <a:rPr dirty="0" sz="2700">
                <a:solidFill>
                  <a:srgbClr val="A6A6A6"/>
                </a:solidFill>
                <a:latin typeface="Arial"/>
                <a:cs typeface="Arial"/>
              </a:rPr>
              <a:t>Em linha com o nosso objetivo de sermos um Grupo de referência em Oncologia, estivemos presentes  com mais de 80 oncologistas em Chicago, coletando os principais e mais atualizados dados</a:t>
            </a:r>
            <a:r>
              <a:rPr dirty="0" sz="2700" spc="-114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dirty="0" sz="2700">
                <a:solidFill>
                  <a:srgbClr val="A6A6A6"/>
                </a:solidFill>
                <a:latin typeface="Arial"/>
                <a:cs typeface="Arial"/>
              </a:rPr>
              <a:t>científicos.</a:t>
            </a:r>
            <a:endParaRPr sz="2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700">
              <a:latin typeface="Times New Roman"/>
              <a:cs typeface="Times New Roman"/>
            </a:endParaRPr>
          </a:p>
          <a:p>
            <a:pPr marL="12700" marR="26034">
              <a:lnSpc>
                <a:spcPct val="100299"/>
              </a:lnSpc>
            </a:pPr>
            <a:r>
              <a:rPr dirty="0" sz="2700">
                <a:solidFill>
                  <a:srgbClr val="A6A6A6"/>
                </a:solidFill>
                <a:latin typeface="Arial"/>
                <a:cs typeface="Arial"/>
              </a:rPr>
              <a:t>O contato direto com profissionais de destaque, o intenso compartilhamento de informações, assim  como a troca de experiências cotidianas, criam um ambiente favorável para o aprendizado. E, por meio  do Instituto </a:t>
            </a:r>
            <a:r>
              <a:rPr dirty="0" sz="2700" spc="-5">
                <a:solidFill>
                  <a:srgbClr val="A6A6A6"/>
                </a:solidFill>
                <a:latin typeface="Arial"/>
                <a:cs typeface="Arial"/>
              </a:rPr>
              <a:t>Oncoclínicas, </a:t>
            </a:r>
            <a:r>
              <a:rPr dirty="0" sz="2700">
                <a:solidFill>
                  <a:srgbClr val="A6A6A6"/>
                </a:solidFill>
                <a:latin typeface="Arial"/>
                <a:cs typeface="Arial"/>
              </a:rPr>
              <a:t>compilamos as informações mais relevantes do evento, transformando-as</a:t>
            </a:r>
            <a:r>
              <a:rPr dirty="0" sz="2700" spc="-5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dirty="0" sz="2700">
                <a:solidFill>
                  <a:srgbClr val="A6A6A6"/>
                </a:solidFill>
                <a:latin typeface="Arial"/>
                <a:cs typeface="Arial"/>
              </a:rPr>
              <a:t>em  um slide kit didático, versátil e inovador para facilitar o estudo, a atualização e a criação do seu próprio  banco de aulas. A seguir, temos o prazer de disponibilizar a vocês o </a:t>
            </a:r>
            <a:r>
              <a:rPr dirty="0" sz="2700" spc="-5">
                <a:solidFill>
                  <a:srgbClr val="A6A6A6"/>
                </a:solidFill>
                <a:latin typeface="Arial"/>
                <a:cs typeface="Arial"/>
              </a:rPr>
              <a:t>“Highlights </a:t>
            </a:r>
            <a:r>
              <a:rPr dirty="0" sz="2700">
                <a:solidFill>
                  <a:srgbClr val="A6A6A6"/>
                </a:solidFill>
                <a:latin typeface="Arial"/>
                <a:cs typeface="Arial"/>
              </a:rPr>
              <a:t>da ASCO</a:t>
            </a:r>
            <a:r>
              <a:rPr dirty="0" sz="2700" spc="-75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dirty="0" sz="2700">
                <a:solidFill>
                  <a:srgbClr val="A6A6A6"/>
                </a:solidFill>
                <a:latin typeface="Arial"/>
                <a:cs typeface="Arial"/>
              </a:rPr>
              <a:t>2016”.</a:t>
            </a:r>
            <a:endParaRPr sz="2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800">
              <a:latin typeface="Times New Roman"/>
              <a:cs typeface="Times New Roman"/>
            </a:endParaRPr>
          </a:p>
          <a:p>
            <a:pPr marL="12700" marR="12491085">
              <a:lnSpc>
                <a:spcPct val="100299"/>
              </a:lnSpc>
            </a:pPr>
            <a:r>
              <a:rPr dirty="0" sz="2700">
                <a:solidFill>
                  <a:srgbClr val="A6A6A6"/>
                </a:solidFill>
                <a:latin typeface="Arial"/>
                <a:cs typeface="Arial"/>
              </a:rPr>
              <a:t>Cordialmente,  Diretoria Científica  Instituto</a:t>
            </a:r>
            <a:r>
              <a:rPr dirty="0" sz="2700" spc="-10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dirty="0" sz="2700">
                <a:solidFill>
                  <a:srgbClr val="A6A6A6"/>
                </a:solidFill>
                <a:latin typeface="Arial"/>
                <a:cs typeface="Arial"/>
              </a:rPr>
              <a:t>Oncoclínicas</a:t>
            </a:r>
            <a:endParaRPr sz="2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82719" y="1087473"/>
            <a:ext cx="3206750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IMUNOTERAPIA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56515">
              <a:lnSpc>
                <a:spcPts val="8030"/>
              </a:lnSpc>
            </a:pPr>
            <a:r>
              <a:rPr dirty="0" spc="170"/>
              <a:t>CHECKMATE</a:t>
            </a:r>
            <a:r>
              <a:rPr dirty="0" spc="340"/>
              <a:t> </a:t>
            </a:r>
            <a:r>
              <a:rPr dirty="0" spc="195"/>
              <a:t>142</a:t>
            </a:r>
          </a:p>
        </p:txBody>
      </p:sp>
      <p:sp>
        <p:nvSpPr>
          <p:cNvPr id="4" name="object 4"/>
          <p:cNvSpPr/>
          <p:nvPr/>
        </p:nvSpPr>
        <p:spPr>
          <a:xfrm>
            <a:off x="1596358" y="3715307"/>
            <a:ext cx="14936527" cy="62401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6844" y="1087473"/>
            <a:ext cx="3206750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IMUNOTERAPIA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40640">
              <a:lnSpc>
                <a:spcPts val="8030"/>
              </a:lnSpc>
            </a:pPr>
            <a:r>
              <a:rPr dirty="0" spc="170"/>
              <a:t>CHECKMATE</a:t>
            </a:r>
            <a:r>
              <a:rPr dirty="0" spc="340"/>
              <a:t> </a:t>
            </a:r>
            <a:r>
              <a:rPr dirty="0" spc="195"/>
              <a:t>142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00562" y="3123460"/>
            <a:ext cx="14947900" cy="6266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Contexto</a:t>
            </a:r>
            <a:endParaRPr sz="4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4450">
              <a:latin typeface="Times New Roman"/>
              <a:cs typeface="Times New Roman"/>
            </a:endParaRPr>
          </a:p>
          <a:p>
            <a:pPr marL="749300" marR="203835" indent="-330200">
              <a:lnSpc>
                <a:spcPts val="380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A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instabilidade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de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micro</a:t>
            </a:r>
            <a:r>
              <a:rPr dirty="0" sz="3200" spc="-10">
                <a:solidFill>
                  <a:srgbClr val="919191"/>
                </a:solidFill>
                <a:latin typeface="Arial"/>
                <a:cs typeface="Arial"/>
              </a:rPr>
              <a:t>s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satélites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de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alta freq</a:t>
            </a:r>
            <a:r>
              <a:rPr dirty="0" sz="3200" spc="-10">
                <a:solidFill>
                  <a:srgbClr val="919191"/>
                </a:solidFill>
                <a:latin typeface="Arial"/>
                <a:cs typeface="Arial"/>
              </a:rPr>
              <a:t>u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ência (MSI-H)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é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encontrada em 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4%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dos pacientes com câncer colorretal</a:t>
            </a:r>
            <a:r>
              <a:rPr dirty="0" sz="3200" spc="-8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metastático.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200">
              <a:latin typeface="Times New Roman"/>
              <a:cs typeface="Times New Roman"/>
            </a:endParaRPr>
          </a:p>
          <a:p>
            <a:pPr marL="774700" marR="5080" indent="-317500">
              <a:lnSpc>
                <a:spcPct val="100299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A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presença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de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MSI-H indica uma deficiência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no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sistema reparo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de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pareamento 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de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bases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do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DNA (dMMR)</a:t>
            </a:r>
            <a:r>
              <a:rPr dirty="0" sz="3200" spc="-10">
                <a:solidFill>
                  <a:srgbClr val="919191"/>
                </a:solidFill>
                <a:latin typeface="Arial"/>
                <a:cs typeface="Arial"/>
              </a:rPr>
              <a:t>,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resultando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em um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acúmulo excepcionalmente  grande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de</a:t>
            </a:r>
            <a:r>
              <a:rPr dirty="0" sz="3200" spc="-10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mutações.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450">
              <a:latin typeface="Times New Roman"/>
              <a:cs typeface="Times New Roman"/>
            </a:endParaRPr>
          </a:p>
          <a:p>
            <a:pPr marL="774700" marR="467995" indent="-317500">
              <a:lnSpc>
                <a:spcPts val="380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A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grande quantidade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de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neoantígenos tumorais específicos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em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tumores  hipermutados resulta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em um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aumento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no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infiltrado linfocitário tumoral</a:t>
            </a:r>
            <a:r>
              <a:rPr dirty="0" sz="3200" spc="-11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(TILs).</a:t>
            </a:r>
            <a:endParaRPr sz="3200">
              <a:latin typeface="Arial"/>
              <a:cs typeface="Arial"/>
            </a:endParaRPr>
          </a:p>
          <a:p>
            <a:pPr marL="914400">
              <a:lnSpc>
                <a:spcPct val="100000"/>
              </a:lnSpc>
              <a:spcBef>
                <a:spcPts val="840"/>
              </a:spcBef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Expressão aumentada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de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PD-1, PDL-1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e</a:t>
            </a:r>
            <a:r>
              <a:rPr dirty="0" sz="3200" spc="5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CTLA-4.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6844" y="1087473"/>
            <a:ext cx="3206750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IMUNOTERAPIA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40640">
              <a:lnSpc>
                <a:spcPts val="8030"/>
              </a:lnSpc>
            </a:pPr>
            <a:r>
              <a:rPr dirty="0" spc="170"/>
              <a:t>CHECKMATE</a:t>
            </a:r>
            <a:r>
              <a:rPr dirty="0" spc="340"/>
              <a:t> </a:t>
            </a:r>
            <a:r>
              <a:rPr dirty="0" spc="195"/>
              <a:t>142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00562" y="3123460"/>
            <a:ext cx="15129510" cy="41795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Contexto</a:t>
            </a:r>
            <a:endParaRPr sz="4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4300">
              <a:latin typeface="Times New Roman"/>
              <a:cs typeface="Times New Roman"/>
            </a:endParaRPr>
          </a:p>
          <a:p>
            <a:pPr marL="749300" marR="5080" indent="-330200">
              <a:lnSpc>
                <a:spcPct val="100299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O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Nivolumabe (anti- PD-1)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e o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Ipilimumabe (anti- CTLA-4) estimulam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a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resposta  imunológica linfocitária dirigida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ao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tumor por mecanismos distintos, mas  complementares.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200">
              <a:latin typeface="Times New Roman"/>
              <a:cs typeface="Times New Roman"/>
            </a:endParaRPr>
          </a:p>
          <a:p>
            <a:pPr marL="1231900" marR="1123950" indent="-317500">
              <a:lnSpc>
                <a:spcPct val="10160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A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combinação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já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mostrou respostas profundas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e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duradouras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em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outros  tumores</a:t>
            </a:r>
            <a:r>
              <a:rPr dirty="0" sz="3200" spc="-9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sólidos.</a:t>
            </a:r>
            <a:endParaRPr sz="32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030215" y="8127401"/>
            <a:ext cx="6037066" cy="39035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6844" y="1087473"/>
            <a:ext cx="3206750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IMUNOTERAPIA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8030"/>
              </a:lnSpc>
            </a:pPr>
            <a:r>
              <a:rPr dirty="0" spc="170"/>
              <a:t>CHECKMATE</a:t>
            </a:r>
            <a:r>
              <a:rPr dirty="0" spc="340"/>
              <a:t> </a:t>
            </a:r>
            <a:r>
              <a:rPr dirty="0" spc="195"/>
              <a:t>142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00562" y="3148860"/>
            <a:ext cx="4795520" cy="609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Desenho do</a:t>
            </a:r>
            <a:r>
              <a:rPr dirty="0" sz="4000" spc="-55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Estudo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535120" y="3942291"/>
            <a:ext cx="12391731" cy="69703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6844" y="1087473"/>
            <a:ext cx="3206750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IMUNOTERAPIA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8030"/>
              </a:lnSpc>
            </a:pPr>
            <a:r>
              <a:rPr dirty="0" spc="170"/>
              <a:t>CHECKMATE</a:t>
            </a:r>
            <a:r>
              <a:rPr dirty="0" spc="340"/>
              <a:t> </a:t>
            </a:r>
            <a:r>
              <a:rPr dirty="0" spc="195"/>
              <a:t>142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00562" y="3148860"/>
            <a:ext cx="4795520" cy="609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Desenho do</a:t>
            </a:r>
            <a:r>
              <a:rPr dirty="0" sz="4000" spc="-55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Estudo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09935" y="5202882"/>
            <a:ext cx="8516494" cy="47905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9230397" y="5217788"/>
            <a:ext cx="8337931" cy="46900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6844" y="1087473"/>
            <a:ext cx="3206750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IMUNOTERAPIA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8030"/>
              </a:lnSpc>
            </a:pPr>
            <a:r>
              <a:rPr dirty="0" spc="170"/>
              <a:t>CHECKMATE</a:t>
            </a:r>
            <a:r>
              <a:rPr dirty="0" spc="340"/>
              <a:t> </a:t>
            </a:r>
            <a:r>
              <a:rPr dirty="0" spc="195"/>
              <a:t>142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00562" y="3148860"/>
            <a:ext cx="4795520" cy="609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Desenho do</a:t>
            </a:r>
            <a:r>
              <a:rPr dirty="0" sz="4000" spc="-55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Estudo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715347" y="4267432"/>
            <a:ext cx="12031270" cy="67675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6844" y="1087473"/>
            <a:ext cx="3206750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IMUNOTERAPIA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8030"/>
              </a:lnSpc>
            </a:pPr>
            <a:r>
              <a:rPr dirty="0" spc="170"/>
              <a:t>CHECKMATE</a:t>
            </a:r>
            <a:r>
              <a:rPr dirty="0" spc="340"/>
              <a:t> </a:t>
            </a:r>
            <a:r>
              <a:rPr dirty="0" spc="195"/>
              <a:t>142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00562" y="3148860"/>
            <a:ext cx="2764155" cy="609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Resultados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57249" y="4427448"/>
            <a:ext cx="8631518" cy="48552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9255873" y="5688283"/>
            <a:ext cx="7921496" cy="44558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6844" y="1087473"/>
            <a:ext cx="3206750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IMUNOTERAPIA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8030"/>
              </a:lnSpc>
            </a:pPr>
            <a:r>
              <a:rPr dirty="0" spc="170"/>
              <a:t>CHECKMATE</a:t>
            </a:r>
            <a:r>
              <a:rPr dirty="0" spc="340"/>
              <a:t> </a:t>
            </a:r>
            <a:r>
              <a:rPr dirty="0" spc="195"/>
              <a:t>142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00562" y="3148860"/>
            <a:ext cx="2764155" cy="609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Resultados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001304" y="3900689"/>
            <a:ext cx="12971475" cy="72964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6844" y="1087473"/>
            <a:ext cx="3206750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IMUNOTERAPIA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8030"/>
              </a:lnSpc>
            </a:pPr>
            <a:r>
              <a:rPr dirty="0" spc="170"/>
              <a:t>CHECKMATE</a:t>
            </a:r>
            <a:r>
              <a:rPr dirty="0" spc="340"/>
              <a:t> </a:t>
            </a:r>
            <a:r>
              <a:rPr dirty="0" spc="195"/>
              <a:t>142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00562" y="3148860"/>
            <a:ext cx="2764155" cy="609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Resultados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873247" y="3857626"/>
            <a:ext cx="12767551" cy="71817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6844" y="1087473"/>
            <a:ext cx="3206750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IMUNOTERAPIA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8030"/>
              </a:lnSpc>
            </a:pPr>
            <a:r>
              <a:rPr dirty="0" spc="170"/>
              <a:t>CHECKMATE</a:t>
            </a:r>
            <a:r>
              <a:rPr dirty="0" spc="340"/>
              <a:t> </a:t>
            </a:r>
            <a:r>
              <a:rPr dirty="0" spc="195"/>
              <a:t>142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00562" y="3148860"/>
            <a:ext cx="2764155" cy="609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Resultados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770658" y="4066390"/>
            <a:ext cx="11920650" cy="67053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78988" y="3635881"/>
            <a:ext cx="13825219" cy="119126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800" spc="170"/>
              <a:t>CONFLITOS </a:t>
            </a:r>
            <a:r>
              <a:rPr dirty="0" sz="7800" spc="50">
                <a:solidFill>
                  <a:srgbClr val="07BEBA"/>
                </a:solidFill>
              </a:rPr>
              <a:t>DE</a:t>
            </a:r>
            <a:r>
              <a:rPr dirty="0" sz="7800" spc="465">
                <a:solidFill>
                  <a:srgbClr val="07BEBA"/>
                </a:solidFill>
              </a:rPr>
              <a:t> </a:t>
            </a:r>
            <a:r>
              <a:rPr dirty="0" sz="7800" spc="200"/>
              <a:t>INTERESSE</a:t>
            </a:r>
            <a:endParaRPr sz="7800"/>
          </a:p>
        </p:txBody>
      </p:sp>
      <p:sp>
        <p:nvSpPr>
          <p:cNvPr id="3" name="object 3"/>
          <p:cNvSpPr txBox="1"/>
          <p:nvPr/>
        </p:nvSpPr>
        <p:spPr>
          <a:xfrm>
            <a:off x="4869414" y="6075071"/>
            <a:ext cx="8453120" cy="32251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12065" marR="443865" indent="189230">
              <a:lnSpc>
                <a:spcPct val="99800"/>
              </a:lnSpc>
              <a:tabLst>
                <a:tab pos="7626350" algn="l"/>
              </a:tabLst>
            </a:pPr>
            <a:r>
              <a:rPr dirty="0" sz="5300">
                <a:solidFill>
                  <a:srgbClr val="7F7F7F"/>
                </a:solidFill>
                <a:latin typeface="Arial"/>
                <a:cs typeface="Arial"/>
              </a:rPr>
              <a:t>Esses slides </a:t>
            </a:r>
            <a:r>
              <a:rPr dirty="0" sz="5300" spc="-80">
                <a:solidFill>
                  <a:srgbClr val="7F7F7F"/>
                </a:solidFill>
                <a:latin typeface="Arial"/>
                <a:cs typeface="Arial"/>
              </a:rPr>
              <a:t>estão </a:t>
            </a:r>
            <a:r>
              <a:rPr dirty="0" sz="5300" spc="-100">
                <a:solidFill>
                  <a:srgbClr val="7F7F7F"/>
                </a:solidFill>
                <a:latin typeface="Arial"/>
                <a:cs typeface="Arial"/>
              </a:rPr>
              <a:t>isentos  </a:t>
            </a:r>
            <a:r>
              <a:rPr dirty="0" sz="5300" spc="-105">
                <a:solidFill>
                  <a:srgbClr val="7F7F7F"/>
                </a:solidFill>
                <a:latin typeface="Arial"/>
                <a:cs typeface="Arial"/>
              </a:rPr>
              <a:t>d</a:t>
            </a:r>
            <a:r>
              <a:rPr dirty="0" sz="5300">
                <a:solidFill>
                  <a:srgbClr val="7F7F7F"/>
                </a:solidFill>
                <a:latin typeface="Arial"/>
                <a:cs typeface="Arial"/>
              </a:rPr>
              <a:t>e</a:t>
            </a:r>
            <a:r>
              <a:rPr dirty="0" sz="5300" spc="-20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5300" spc="-105">
                <a:solidFill>
                  <a:srgbClr val="7F7F7F"/>
                </a:solidFill>
                <a:latin typeface="Arial"/>
                <a:cs typeface="Arial"/>
              </a:rPr>
              <a:t>conflito</a:t>
            </a:r>
            <a:r>
              <a:rPr dirty="0" sz="5300">
                <a:solidFill>
                  <a:srgbClr val="7F7F7F"/>
                </a:solidFill>
                <a:latin typeface="Arial"/>
                <a:cs typeface="Arial"/>
              </a:rPr>
              <a:t>s</a:t>
            </a:r>
            <a:r>
              <a:rPr dirty="0" sz="5300" spc="-20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5300" spc="-105">
                <a:solidFill>
                  <a:srgbClr val="7F7F7F"/>
                </a:solidFill>
                <a:latin typeface="Arial"/>
                <a:cs typeface="Arial"/>
              </a:rPr>
              <a:t>d</a:t>
            </a:r>
            <a:r>
              <a:rPr dirty="0" sz="5300">
                <a:solidFill>
                  <a:srgbClr val="7F7F7F"/>
                </a:solidFill>
                <a:latin typeface="Arial"/>
                <a:cs typeface="Arial"/>
              </a:rPr>
              <a:t>e</a:t>
            </a:r>
            <a:r>
              <a:rPr dirty="0" sz="5300" spc="-20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5300" spc="-100">
                <a:solidFill>
                  <a:srgbClr val="7F7F7F"/>
                </a:solidFill>
                <a:latin typeface="Arial"/>
                <a:cs typeface="Arial"/>
              </a:rPr>
              <a:t>interesse</a:t>
            </a:r>
            <a:r>
              <a:rPr dirty="0" sz="5300">
                <a:solidFill>
                  <a:srgbClr val="7F7F7F"/>
                </a:solidFill>
                <a:latin typeface="Arial"/>
                <a:cs typeface="Arial"/>
              </a:rPr>
              <a:t>s	e  </a:t>
            </a:r>
            <a:r>
              <a:rPr dirty="0" sz="5300" spc="-90">
                <a:solidFill>
                  <a:srgbClr val="7F7F7F"/>
                </a:solidFill>
                <a:latin typeface="Arial"/>
                <a:cs typeface="Arial"/>
              </a:rPr>
              <a:t>possuem</a:t>
            </a:r>
            <a:r>
              <a:rPr dirty="0" sz="5300" spc="-27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5300" spc="-100">
                <a:solidFill>
                  <a:srgbClr val="7F7F7F"/>
                </a:solidFill>
                <a:latin typeface="Arial"/>
                <a:cs typeface="Arial"/>
              </a:rPr>
              <a:t>finalidade</a:t>
            </a:r>
            <a:endParaRPr sz="5300">
              <a:latin typeface="Arial"/>
              <a:cs typeface="Arial"/>
            </a:endParaRPr>
          </a:p>
          <a:p>
            <a:pPr marL="126364">
              <a:lnSpc>
                <a:spcPts val="6300"/>
              </a:lnSpc>
            </a:pPr>
            <a:r>
              <a:rPr dirty="0" sz="5300" spc="-95">
                <a:solidFill>
                  <a:srgbClr val="7F7F7F"/>
                </a:solidFill>
                <a:latin typeface="Arial"/>
                <a:cs typeface="Arial"/>
              </a:rPr>
              <a:t>essencialmente</a:t>
            </a:r>
            <a:r>
              <a:rPr dirty="0" sz="5300" spc="-24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5300" spc="-95">
                <a:solidFill>
                  <a:srgbClr val="7F7F7F"/>
                </a:solidFill>
                <a:latin typeface="Arial"/>
                <a:cs typeface="Arial"/>
              </a:rPr>
              <a:t>educacional.</a:t>
            </a:r>
            <a:endParaRPr sz="5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6844" y="1087473"/>
            <a:ext cx="3206750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IMUNOTERAPIA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8030"/>
              </a:lnSpc>
            </a:pPr>
            <a:r>
              <a:rPr dirty="0" spc="170"/>
              <a:t>CHECKMATE</a:t>
            </a:r>
            <a:r>
              <a:rPr dirty="0" spc="340"/>
              <a:t> </a:t>
            </a:r>
            <a:r>
              <a:rPr dirty="0" spc="195"/>
              <a:t>142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00562" y="3148860"/>
            <a:ext cx="2764155" cy="609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Resultados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42014" y="4958384"/>
            <a:ext cx="7732252" cy="43493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9222248" y="4967189"/>
            <a:ext cx="7732251" cy="43493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6844" y="1087473"/>
            <a:ext cx="3206750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IMUNOTERAPIA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8030"/>
              </a:lnSpc>
            </a:pPr>
            <a:r>
              <a:rPr dirty="0" spc="170"/>
              <a:t>CHECKMATE</a:t>
            </a:r>
            <a:r>
              <a:rPr dirty="0" spc="340"/>
              <a:t> </a:t>
            </a:r>
            <a:r>
              <a:rPr dirty="0" spc="195"/>
              <a:t>142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00562" y="3148860"/>
            <a:ext cx="2764155" cy="609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Resultados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079224" y="4721500"/>
            <a:ext cx="11303524" cy="63582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6844" y="1087473"/>
            <a:ext cx="3206750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IMUNOTERAPIA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8030"/>
              </a:lnSpc>
            </a:pPr>
            <a:r>
              <a:rPr dirty="0" spc="170"/>
              <a:t>CHECKMATE</a:t>
            </a:r>
            <a:r>
              <a:rPr dirty="0" spc="340"/>
              <a:t> </a:t>
            </a:r>
            <a:r>
              <a:rPr dirty="0" spc="195"/>
              <a:t>142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00562" y="3148860"/>
            <a:ext cx="2764155" cy="609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Resultados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21494" y="5871667"/>
            <a:ext cx="8384636" cy="47163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562873" y="3693196"/>
            <a:ext cx="8592705" cy="48333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6844" y="1087473"/>
            <a:ext cx="3206750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IMUNOTERAPIA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40640">
              <a:lnSpc>
                <a:spcPts val="8030"/>
              </a:lnSpc>
            </a:pPr>
            <a:r>
              <a:rPr dirty="0" spc="170"/>
              <a:t>CHECKMATE</a:t>
            </a:r>
            <a:r>
              <a:rPr dirty="0" spc="340"/>
              <a:t> </a:t>
            </a:r>
            <a:r>
              <a:rPr dirty="0" spc="195"/>
              <a:t>142</a:t>
            </a:r>
          </a:p>
          <a:p>
            <a:pPr marL="12700">
              <a:lnSpc>
                <a:spcPct val="100000"/>
              </a:lnSpc>
              <a:spcBef>
                <a:spcPts val="1455"/>
              </a:spcBef>
            </a:pPr>
            <a:r>
              <a:rPr dirty="0" sz="4000"/>
              <a:t>Conclusões</a:t>
            </a:r>
            <a:endParaRPr sz="4000"/>
          </a:p>
        </p:txBody>
      </p:sp>
      <p:sp>
        <p:nvSpPr>
          <p:cNvPr id="4" name="object 4"/>
          <p:cNvSpPr txBox="1"/>
          <p:nvPr/>
        </p:nvSpPr>
        <p:spPr>
          <a:xfrm>
            <a:off x="1545008" y="3982825"/>
            <a:ext cx="13947140" cy="6850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Não se observou atividade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significativa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na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coorte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de pacientes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com</a:t>
            </a:r>
            <a:r>
              <a:rPr dirty="0" sz="3200" spc="-50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MSS.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2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Coorte de pacientes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com</a:t>
            </a:r>
            <a:r>
              <a:rPr dirty="0" sz="3200" spc="-50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MSI-H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450">
              <a:latin typeface="Times New Roman"/>
              <a:cs typeface="Times New Roman"/>
            </a:endParaRPr>
          </a:p>
          <a:p>
            <a:pPr marL="762000" marR="106045" indent="-254000">
              <a:lnSpc>
                <a:spcPts val="380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Nivolumabe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e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Nivolumabe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+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Ipilimumabe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motraram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atividade</a:t>
            </a:r>
            <a:r>
              <a:rPr dirty="0" sz="3200" spc="-51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promissora  nesta primeira análise</a:t>
            </a:r>
            <a:r>
              <a:rPr dirty="0" sz="3200" spc="-114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interina.</a:t>
            </a:r>
            <a:endParaRPr sz="3200">
              <a:latin typeface="Arial"/>
              <a:cs typeface="Arial"/>
            </a:endParaRPr>
          </a:p>
          <a:p>
            <a:pPr marL="964565">
              <a:lnSpc>
                <a:spcPts val="3779"/>
              </a:lnSpc>
              <a:tabLst>
                <a:tab pos="1332230" algn="l"/>
              </a:tabLst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	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Estudo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sem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poder para</a:t>
            </a:r>
            <a:r>
              <a:rPr dirty="0" sz="3200" spc="-8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comparação.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350">
              <a:latin typeface="Times New Roman"/>
              <a:cs typeface="Times New Roman"/>
            </a:endParaRPr>
          </a:p>
          <a:p>
            <a:pPr marL="507365">
              <a:lnSpc>
                <a:spcPct val="10000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Respostas duradouras foram observadas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com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os </a:t>
            </a:r>
            <a:r>
              <a:rPr dirty="0" sz="3200" spc="-5">
                <a:solidFill>
                  <a:srgbClr val="919191"/>
                </a:solidFill>
                <a:latin typeface="Arial"/>
                <a:cs typeface="Arial"/>
              </a:rPr>
              <a:t>dois</a:t>
            </a:r>
            <a:r>
              <a:rPr dirty="0" sz="3200" spc="-500">
                <a:solidFill>
                  <a:srgbClr val="91919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tratamentos.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200">
              <a:latin typeface="Times New Roman"/>
              <a:cs typeface="Times New Roman"/>
            </a:endParaRPr>
          </a:p>
          <a:p>
            <a:pPr marL="762000" marR="5080" indent="-254000">
              <a:lnSpc>
                <a:spcPct val="10160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Toxicidade observada foi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manejável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e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compatível com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as informações</a:t>
            </a:r>
            <a:r>
              <a:rPr dirty="0" sz="3200" spc="-50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de 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estudos</a:t>
            </a:r>
            <a:r>
              <a:rPr dirty="0" sz="3200" spc="-11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anteriores.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350">
              <a:latin typeface="Times New Roman"/>
              <a:cs typeface="Times New Roman"/>
            </a:endParaRPr>
          </a:p>
          <a:p>
            <a:pPr marL="507365">
              <a:lnSpc>
                <a:spcPct val="10000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Resultados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subsidiam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novos</a:t>
            </a:r>
            <a:r>
              <a:rPr dirty="0" sz="3200" spc="-49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estudos.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0969" y="1087473"/>
            <a:ext cx="3206750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IMUNOTERAPIA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4765">
              <a:lnSpc>
                <a:spcPts val="8030"/>
              </a:lnSpc>
            </a:pPr>
            <a:r>
              <a:rPr dirty="0" spc="175"/>
              <a:t>INIBIÇÃO </a:t>
            </a:r>
            <a:r>
              <a:rPr dirty="0" spc="95"/>
              <a:t>DE </a:t>
            </a:r>
            <a:r>
              <a:rPr dirty="0" spc="155"/>
              <a:t>PDL-1 </a:t>
            </a:r>
            <a:r>
              <a:rPr dirty="0"/>
              <a:t>E</a:t>
            </a:r>
            <a:r>
              <a:rPr dirty="0" spc="1050"/>
              <a:t> </a:t>
            </a:r>
            <a:r>
              <a:rPr dirty="0" spc="195"/>
              <a:t>MEK</a:t>
            </a:r>
          </a:p>
        </p:txBody>
      </p:sp>
      <p:sp>
        <p:nvSpPr>
          <p:cNvPr id="4" name="object 4"/>
          <p:cNvSpPr/>
          <p:nvPr/>
        </p:nvSpPr>
        <p:spPr>
          <a:xfrm>
            <a:off x="1914883" y="3778508"/>
            <a:ext cx="14235986" cy="61137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0969" y="1087473"/>
            <a:ext cx="3206750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IMUNOTERAPIA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4765">
              <a:lnSpc>
                <a:spcPts val="8030"/>
              </a:lnSpc>
            </a:pPr>
            <a:r>
              <a:rPr dirty="0" spc="175"/>
              <a:t>INIBIÇÃO </a:t>
            </a:r>
            <a:r>
              <a:rPr dirty="0" spc="95"/>
              <a:t>DE </a:t>
            </a:r>
            <a:r>
              <a:rPr dirty="0" spc="155"/>
              <a:t>PDL-1 </a:t>
            </a:r>
            <a:r>
              <a:rPr dirty="0"/>
              <a:t>E</a:t>
            </a:r>
            <a:r>
              <a:rPr dirty="0" spc="1050"/>
              <a:t> </a:t>
            </a:r>
            <a:r>
              <a:rPr dirty="0" spc="195"/>
              <a:t>MEK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84687" y="3123460"/>
            <a:ext cx="15133319" cy="71005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Contexto</a:t>
            </a:r>
            <a:endParaRPr sz="4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4300">
              <a:latin typeface="Times New Roman"/>
              <a:cs typeface="Times New Roman"/>
            </a:endParaRPr>
          </a:p>
          <a:p>
            <a:pPr marL="749300" marR="74295" indent="-330200">
              <a:lnSpc>
                <a:spcPct val="100299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A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sobrevida mediana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de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pacientes com câncer colorretal metastático refratários 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ao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tratamento quimioterápico associado aos anticorpos monoclonais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é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de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6 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meses.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200">
              <a:latin typeface="Times New Roman"/>
              <a:cs typeface="Times New Roman"/>
            </a:endParaRPr>
          </a:p>
          <a:p>
            <a:pPr marL="1231900" marR="810260" indent="-317500">
              <a:lnSpc>
                <a:spcPct val="10160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Regorafenibe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e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TAS-102,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as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drogas aprovadas nos EUA para uso nesse  cenário, apresentam taxa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de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resposta aproximada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de</a:t>
            </a:r>
            <a:r>
              <a:rPr dirty="0" sz="3200" spc="-10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1%.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450">
              <a:latin typeface="Times New Roman"/>
              <a:cs typeface="Times New Roman"/>
            </a:endParaRPr>
          </a:p>
          <a:p>
            <a:pPr marL="1231900" marR="5080" indent="-317500">
              <a:lnSpc>
                <a:spcPts val="3800"/>
              </a:lnSpc>
              <a:tabLst>
                <a:tab pos="1351280" algn="l"/>
              </a:tabLst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		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4%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dos pacientes apresentam MSI-H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e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podem vir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a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se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beneficiar</a:t>
            </a:r>
            <a:r>
              <a:rPr dirty="0" sz="3200" spc="-114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de</a:t>
            </a:r>
            <a:r>
              <a:rPr dirty="0" sz="3200" spc="-2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estudos  clínicos com</a:t>
            </a:r>
            <a:r>
              <a:rPr dirty="0" sz="3200" spc="-9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imunoterapia.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350">
              <a:latin typeface="Times New Roman"/>
              <a:cs typeface="Times New Roman"/>
            </a:endParaRPr>
          </a:p>
          <a:p>
            <a:pPr marL="1231900" marR="701675" indent="-317500">
              <a:lnSpc>
                <a:spcPts val="380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Pacientes com estabilidade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de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microssatélites (MSS) ainda não possuem  alternativas terapêuticas</a:t>
            </a:r>
            <a:r>
              <a:rPr dirty="0" sz="3200" spc="-9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promissoras.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0969" y="1087473"/>
            <a:ext cx="3206750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IMUNOTERAPIA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4765">
              <a:lnSpc>
                <a:spcPts val="8030"/>
              </a:lnSpc>
            </a:pPr>
            <a:r>
              <a:rPr dirty="0" spc="175"/>
              <a:t>INIBIÇÃO </a:t>
            </a:r>
            <a:r>
              <a:rPr dirty="0" spc="95"/>
              <a:t>DE </a:t>
            </a:r>
            <a:r>
              <a:rPr dirty="0" spc="155"/>
              <a:t>PDL-1 </a:t>
            </a:r>
            <a:r>
              <a:rPr dirty="0"/>
              <a:t>E</a:t>
            </a:r>
            <a:r>
              <a:rPr dirty="0" spc="1050"/>
              <a:t> </a:t>
            </a:r>
            <a:r>
              <a:rPr dirty="0" spc="195"/>
              <a:t>MEK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84687" y="3123460"/>
            <a:ext cx="14683740" cy="370077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Contexto</a:t>
            </a:r>
            <a:endParaRPr sz="4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4300">
              <a:latin typeface="Times New Roman"/>
              <a:cs typeface="Times New Roman"/>
            </a:endParaRPr>
          </a:p>
          <a:p>
            <a:pPr marL="419100">
              <a:lnSpc>
                <a:spcPct val="10000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Cobimetinibe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é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um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inibidor altamente seletivo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de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MEK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1 e</a:t>
            </a:r>
            <a:r>
              <a:rPr dirty="0" sz="3200" spc="4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2.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350">
              <a:latin typeface="Times New Roman"/>
              <a:cs typeface="Times New Roman"/>
            </a:endParaRPr>
          </a:p>
          <a:p>
            <a:pPr marL="914400">
              <a:lnSpc>
                <a:spcPct val="10000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Aprovação prévia para</a:t>
            </a:r>
            <a:r>
              <a:rPr dirty="0" sz="3200" spc="6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melanoma.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250">
              <a:latin typeface="Times New Roman"/>
              <a:cs typeface="Times New Roman"/>
            </a:endParaRPr>
          </a:p>
          <a:p>
            <a:pPr marL="914400">
              <a:lnSpc>
                <a:spcPct val="10000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Não possui atividade significativa isolada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em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câncer colorretal</a:t>
            </a:r>
            <a:r>
              <a:rPr dirty="0" sz="3200" spc="9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metastático.</a:t>
            </a:r>
            <a:endParaRPr sz="32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229958" y="7024927"/>
            <a:ext cx="5204725" cy="54871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0969" y="1087473"/>
            <a:ext cx="3206750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IMUNOTERAPIA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4765">
              <a:lnSpc>
                <a:spcPts val="8030"/>
              </a:lnSpc>
            </a:pPr>
            <a:r>
              <a:rPr dirty="0" spc="175"/>
              <a:t>INIBIÇÃO </a:t>
            </a:r>
            <a:r>
              <a:rPr dirty="0" spc="95"/>
              <a:t>DE </a:t>
            </a:r>
            <a:r>
              <a:rPr dirty="0" spc="155"/>
              <a:t>PDL-1 </a:t>
            </a:r>
            <a:r>
              <a:rPr dirty="0"/>
              <a:t>E</a:t>
            </a:r>
            <a:r>
              <a:rPr dirty="0" spc="1050"/>
              <a:t> </a:t>
            </a:r>
            <a:r>
              <a:rPr dirty="0" spc="195"/>
              <a:t>MEK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84687" y="3123460"/>
            <a:ext cx="13914755" cy="41960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Contexto</a:t>
            </a:r>
            <a:endParaRPr sz="4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4300">
              <a:latin typeface="Times New Roman"/>
              <a:cs typeface="Times New Roman"/>
            </a:endParaRPr>
          </a:p>
          <a:p>
            <a:pPr marL="419100">
              <a:lnSpc>
                <a:spcPct val="10000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Atezolizumabe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é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um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anticorpo monoclonal anti</a:t>
            </a:r>
            <a:r>
              <a:rPr dirty="0" sz="3200" spc="4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PDL1.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450">
              <a:latin typeface="Times New Roman"/>
              <a:cs typeface="Times New Roman"/>
            </a:endParaRPr>
          </a:p>
          <a:p>
            <a:pPr marL="1231900" marR="5080" indent="-317500">
              <a:lnSpc>
                <a:spcPts val="380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Ao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inibir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a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via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do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PD1/PDL1 pode estimular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a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atividade anti-tumoral do  sistema</a:t>
            </a:r>
            <a:r>
              <a:rPr dirty="0" sz="3200" spc="-10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imunológico.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250">
              <a:latin typeface="Times New Roman"/>
              <a:cs typeface="Times New Roman"/>
            </a:endParaRPr>
          </a:p>
          <a:p>
            <a:pPr marL="914400">
              <a:lnSpc>
                <a:spcPct val="10000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Já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demonstrou atividade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em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outros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tumores</a:t>
            </a:r>
            <a:r>
              <a:rPr dirty="0" sz="3200" spc="5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sólidos.</a:t>
            </a:r>
            <a:endParaRPr sz="32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841998" y="7429971"/>
            <a:ext cx="5876336" cy="40009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0969" y="1087473"/>
            <a:ext cx="3206750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IMUNOTERAPIA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030"/>
              </a:lnSpc>
            </a:pPr>
            <a:r>
              <a:rPr dirty="0" spc="175"/>
              <a:t>INIBIÇÃO </a:t>
            </a:r>
            <a:r>
              <a:rPr dirty="0" spc="95"/>
              <a:t>DE </a:t>
            </a:r>
            <a:r>
              <a:rPr dirty="0" spc="155"/>
              <a:t>PDL-1 </a:t>
            </a:r>
            <a:r>
              <a:rPr dirty="0"/>
              <a:t>E</a:t>
            </a:r>
            <a:r>
              <a:rPr dirty="0" spc="1050"/>
              <a:t> </a:t>
            </a:r>
            <a:r>
              <a:rPr dirty="0" spc="195"/>
              <a:t>MEK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84687" y="3148860"/>
            <a:ext cx="2226945" cy="609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Contexto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295668" y="3997252"/>
            <a:ext cx="13474404" cy="69468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0969" y="1087473"/>
            <a:ext cx="3206750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IMUNOTERAPIA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030"/>
              </a:lnSpc>
            </a:pPr>
            <a:r>
              <a:rPr dirty="0" spc="175"/>
              <a:t>INIBIÇÃO </a:t>
            </a:r>
            <a:r>
              <a:rPr dirty="0" spc="95"/>
              <a:t>DE </a:t>
            </a:r>
            <a:r>
              <a:rPr dirty="0" spc="155"/>
              <a:t>PDL-1 </a:t>
            </a:r>
            <a:r>
              <a:rPr dirty="0"/>
              <a:t>E</a:t>
            </a:r>
            <a:r>
              <a:rPr dirty="0" spc="1050"/>
              <a:t> </a:t>
            </a:r>
            <a:r>
              <a:rPr dirty="0" spc="195"/>
              <a:t>MEK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84687" y="3148860"/>
            <a:ext cx="4795520" cy="609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Desenho do</a:t>
            </a:r>
            <a:r>
              <a:rPr dirty="0" sz="4000" spc="-55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Estudo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758423" y="4256384"/>
            <a:ext cx="12548899" cy="67730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3715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797027" y="5420361"/>
            <a:ext cx="4690745" cy="217170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 marR="5080" indent="509270">
              <a:lnSpc>
                <a:spcPts val="8600"/>
              </a:lnSpc>
            </a:pPr>
            <a:r>
              <a:rPr dirty="0" sz="8000" spc="-110">
                <a:solidFill>
                  <a:srgbClr val="FFFFFF"/>
                </a:solidFill>
              </a:rPr>
              <a:t>Câncer  Colorretal</a:t>
            </a:r>
            <a:endParaRPr sz="80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0969" y="1087473"/>
            <a:ext cx="3206750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IMUNOTERAPIA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030"/>
              </a:lnSpc>
            </a:pPr>
            <a:r>
              <a:rPr dirty="0" spc="175"/>
              <a:t>INIBIÇÃO </a:t>
            </a:r>
            <a:r>
              <a:rPr dirty="0" spc="95"/>
              <a:t>DE </a:t>
            </a:r>
            <a:r>
              <a:rPr dirty="0" spc="155"/>
              <a:t>PDL-1 </a:t>
            </a:r>
            <a:r>
              <a:rPr dirty="0"/>
              <a:t>E</a:t>
            </a:r>
            <a:r>
              <a:rPr dirty="0" spc="1050"/>
              <a:t> </a:t>
            </a:r>
            <a:r>
              <a:rPr dirty="0" spc="195"/>
              <a:t>MEK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84687" y="3148860"/>
            <a:ext cx="2764155" cy="609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Resultados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20927" y="4116123"/>
            <a:ext cx="8941778" cy="46688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9295234" y="6133870"/>
            <a:ext cx="8377461" cy="41630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0969" y="1087473"/>
            <a:ext cx="3206750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IMUNOTERAPIA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030"/>
              </a:lnSpc>
            </a:pPr>
            <a:r>
              <a:rPr dirty="0" spc="175"/>
              <a:t>INIBIÇÃO </a:t>
            </a:r>
            <a:r>
              <a:rPr dirty="0" spc="95"/>
              <a:t>DE </a:t>
            </a:r>
            <a:r>
              <a:rPr dirty="0" spc="155"/>
              <a:t>PDL-1 </a:t>
            </a:r>
            <a:r>
              <a:rPr dirty="0"/>
              <a:t>E</a:t>
            </a:r>
            <a:r>
              <a:rPr dirty="0" spc="1050"/>
              <a:t> </a:t>
            </a:r>
            <a:r>
              <a:rPr dirty="0" spc="195"/>
              <a:t>MEK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84687" y="3148860"/>
            <a:ext cx="2764155" cy="609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Resultados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06499" y="5834359"/>
            <a:ext cx="8158186" cy="41351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643141" y="4149224"/>
            <a:ext cx="8338981" cy="47109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0969" y="1087473"/>
            <a:ext cx="3206750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IMUNOTERAPIA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030"/>
              </a:lnSpc>
            </a:pPr>
            <a:r>
              <a:rPr dirty="0" spc="175"/>
              <a:t>INIBIÇÃO </a:t>
            </a:r>
            <a:r>
              <a:rPr dirty="0" spc="95"/>
              <a:t>DE </a:t>
            </a:r>
            <a:r>
              <a:rPr dirty="0" spc="155"/>
              <a:t>PDL-1 </a:t>
            </a:r>
            <a:r>
              <a:rPr dirty="0"/>
              <a:t>E</a:t>
            </a:r>
            <a:r>
              <a:rPr dirty="0" spc="1050"/>
              <a:t> </a:t>
            </a:r>
            <a:r>
              <a:rPr dirty="0" spc="195"/>
              <a:t>MEK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84687" y="3148860"/>
            <a:ext cx="2764155" cy="609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Resultados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06499" y="3838089"/>
            <a:ext cx="7801062" cy="31773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9428290" y="3740815"/>
            <a:ext cx="7491867" cy="33718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942101" y="7486190"/>
            <a:ext cx="8629398" cy="40777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0969" y="1087473"/>
            <a:ext cx="3206750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IMUNOTERAPIA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030"/>
              </a:lnSpc>
            </a:pPr>
            <a:r>
              <a:rPr dirty="0" spc="175"/>
              <a:t>INIBIÇÃO </a:t>
            </a:r>
            <a:r>
              <a:rPr dirty="0" spc="95"/>
              <a:t>DE </a:t>
            </a:r>
            <a:r>
              <a:rPr dirty="0" spc="155"/>
              <a:t>PDL-1 </a:t>
            </a:r>
            <a:r>
              <a:rPr dirty="0"/>
              <a:t>E</a:t>
            </a:r>
            <a:r>
              <a:rPr dirty="0" spc="1050"/>
              <a:t> </a:t>
            </a:r>
            <a:r>
              <a:rPr dirty="0" spc="195"/>
              <a:t>MEK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84687" y="3148860"/>
            <a:ext cx="2764155" cy="609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Resultados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728994" y="4509154"/>
            <a:ext cx="14296136" cy="64444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0969" y="1087473"/>
            <a:ext cx="3206750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IMUNOTERAPIA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030"/>
              </a:lnSpc>
            </a:pPr>
            <a:r>
              <a:rPr dirty="0" spc="175"/>
              <a:t>INIBIÇÃO </a:t>
            </a:r>
            <a:r>
              <a:rPr dirty="0" spc="95"/>
              <a:t>DE </a:t>
            </a:r>
            <a:r>
              <a:rPr dirty="0" spc="155"/>
              <a:t>PDL-1 </a:t>
            </a:r>
            <a:r>
              <a:rPr dirty="0"/>
              <a:t>E</a:t>
            </a:r>
            <a:r>
              <a:rPr dirty="0" spc="1050"/>
              <a:t> </a:t>
            </a:r>
            <a:r>
              <a:rPr dirty="0" spc="195"/>
              <a:t>MEK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84687" y="3148860"/>
            <a:ext cx="2764155" cy="609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Resultados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364529" y="4177280"/>
            <a:ext cx="13336684" cy="61631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0969" y="1087473"/>
            <a:ext cx="3206750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IMUNOTERAPIA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030"/>
              </a:lnSpc>
            </a:pPr>
            <a:r>
              <a:rPr dirty="0" spc="175"/>
              <a:t>INIBIÇÃO </a:t>
            </a:r>
            <a:r>
              <a:rPr dirty="0" spc="95"/>
              <a:t>DE </a:t>
            </a:r>
            <a:r>
              <a:rPr dirty="0" spc="155"/>
              <a:t>PDL-1 </a:t>
            </a:r>
            <a:r>
              <a:rPr dirty="0"/>
              <a:t>E</a:t>
            </a:r>
            <a:r>
              <a:rPr dirty="0" spc="1050"/>
              <a:t> </a:t>
            </a:r>
            <a:r>
              <a:rPr dirty="0" spc="195"/>
              <a:t>MEK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84687" y="3148860"/>
            <a:ext cx="2764155" cy="609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Resultados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51273" y="4119019"/>
            <a:ext cx="13527671" cy="68721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0969" y="1087473"/>
            <a:ext cx="3206750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IMUNOTERAPIA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4765">
              <a:lnSpc>
                <a:spcPts val="8030"/>
              </a:lnSpc>
            </a:pPr>
            <a:r>
              <a:rPr dirty="0" spc="175"/>
              <a:t>INIBIÇÃO </a:t>
            </a:r>
            <a:r>
              <a:rPr dirty="0" spc="95"/>
              <a:t>DE </a:t>
            </a:r>
            <a:r>
              <a:rPr dirty="0" spc="155"/>
              <a:t>PDL-1 </a:t>
            </a:r>
            <a:r>
              <a:rPr dirty="0"/>
              <a:t>E</a:t>
            </a:r>
            <a:r>
              <a:rPr dirty="0" spc="1050"/>
              <a:t> </a:t>
            </a:r>
            <a:r>
              <a:rPr dirty="0" spc="195"/>
              <a:t>MEK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84687" y="3123460"/>
            <a:ext cx="14592935" cy="66344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b="1">
                <a:solidFill>
                  <a:srgbClr val="19B3AC"/>
                </a:solidFill>
                <a:latin typeface="Arial"/>
                <a:cs typeface="Arial"/>
              </a:rPr>
              <a:t>Conclusão</a:t>
            </a:r>
            <a:endParaRPr sz="4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4450">
              <a:latin typeface="Times New Roman"/>
              <a:cs typeface="Times New Roman"/>
            </a:endParaRPr>
          </a:p>
          <a:p>
            <a:pPr marL="749300" marR="5080" indent="-330200">
              <a:lnSpc>
                <a:spcPts val="380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A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combinação foi bem tolerada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e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resultou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em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respostas objetivas maiores do  que aquelas esperadas para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o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uso isolado das</a:t>
            </a:r>
            <a:r>
              <a:rPr dirty="0" sz="3200" spc="-7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drogas.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350">
              <a:latin typeface="Times New Roman"/>
              <a:cs typeface="Times New Roman"/>
            </a:endParaRPr>
          </a:p>
          <a:p>
            <a:pPr marL="1231900" marR="10795" indent="-317500">
              <a:lnSpc>
                <a:spcPts val="380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Taxa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de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resposta global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de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17%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e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72%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de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sobrevida global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em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6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meses  representam uma melhora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em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relação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ao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controle histórico nesse</a:t>
            </a:r>
            <a:r>
              <a:rPr dirty="0" sz="3200" spc="-8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cenário.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200">
              <a:latin typeface="Times New Roman"/>
              <a:cs typeface="Times New Roman"/>
            </a:endParaRPr>
          </a:p>
          <a:p>
            <a:pPr marL="774700" marR="307975" indent="-317500">
              <a:lnSpc>
                <a:spcPct val="100299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Os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resultados sugerem que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o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cobemetinibe pode sensibilizar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as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células  tumorais com MSS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ao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atezolizumabe através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do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aumento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da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expressão de  MHC1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e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acúmulo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de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células</a:t>
            </a:r>
            <a:r>
              <a:rPr dirty="0" sz="3200" spc="-12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TCD8+.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350">
              <a:latin typeface="Times New Roman"/>
              <a:cs typeface="Times New Roman"/>
            </a:endParaRPr>
          </a:p>
          <a:p>
            <a:pPr marL="457200">
              <a:lnSpc>
                <a:spcPct val="10000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Novos estudos confirmatórios são</a:t>
            </a:r>
            <a:r>
              <a:rPr dirty="0" sz="3200" spc="7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necessários.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0969" y="1087473"/>
            <a:ext cx="3206750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IMUNOTERAPIA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4765">
              <a:lnSpc>
                <a:spcPts val="8030"/>
              </a:lnSpc>
            </a:pPr>
            <a:r>
              <a:rPr dirty="0" spc="130"/>
              <a:t>NCI</a:t>
            </a:r>
            <a:r>
              <a:rPr dirty="0" spc="300"/>
              <a:t> </a:t>
            </a:r>
            <a:r>
              <a:rPr dirty="0" spc="195"/>
              <a:t>9673</a:t>
            </a:r>
          </a:p>
        </p:txBody>
      </p:sp>
      <p:sp>
        <p:nvSpPr>
          <p:cNvPr id="4" name="object 4"/>
          <p:cNvSpPr/>
          <p:nvPr/>
        </p:nvSpPr>
        <p:spPr>
          <a:xfrm>
            <a:off x="1724009" y="3159003"/>
            <a:ext cx="14617725" cy="73527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0969" y="1087473"/>
            <a:ext cx="3206750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IMUNOTERAPIA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4765">
              <a:lnSpc>
                <a:spcPts val="8030"/>
              </a:lnSpc>
            </a:pPr>
            <a:r>
              <a:rPr dirty="0" spc="130"/>
              <a:t>NCI</a:t>
            </a:r>
            <a:r>
              <a:rPr dirty="0" spc="300"/>
              <a:t> </a:t>
            </a:r>
            <a:r>
              <a:rPr dirty="0" spc="195"/>
              <a:t>9673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84687" y="3123460"/>
            <a:ext cx="14954250" cy="61226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Contexto</a:t>
            </a:r>
            <a:endParaRPr sz="4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4450">
              <a:latin typeface="Times New Roman"/>
              <a:cs typeface="Times New Roman"/>
            </a:endParaRPr>
          </a:p>
          <a:p>
            <a:pPr marL="749300" marR="856615" indent="-330200">
              <a:lnSpc>
                <a:spcPts val="380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Todo ano ocorrem 27.000 novos casos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de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câncer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de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canal anal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em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todo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o 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mundo.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A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incidência segue aumentando</a:t>
            </a:r>
            <a:r>
              <a:rPr dirty="0" sz="3200" spc="-9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anualmente.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350">
              <a:latin typeface="Times New Roman"/>
              <a:cs typeface="Times New Roman"/>
            </a:endParaRPr>
          </a:p>
          <a:p>
            <a:pPr marL="749300" marR="1557655" indent="-330200">
              <a:lnSpc>
                <a:spcPts val="380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Não existe tratamento-padrão para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o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câncer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de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canal anal metastático  refratário.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250">
              <a:latin typeface="Times New Roman"/>
              <a:cs typeface="Times New Roman"/>
            </a:endParaRPr>
          </a:p>
          <a:p>
            <a:pPr marL="419100">
              <a:lnSpc>
                <a:spcPct val="10000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Não existem estudos prospectivos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de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fase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II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para esse cenário até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o</a:t>
            </a:r>
            <a:r>
              <a:rPr dirty="0" sz="3200" spc="7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momento.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450">
              <a:latin typeface="Times New Roman"/>
              <a:cs typeface="Times New Roman"/>
            </a:endParaRPr>
          </a:p>
          <a:p>
            <a:pPr marL="1231900" marR="1058545" indent="-317500">
              <a:lnSpc>
                <a:spcPts val="380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NCCN: 5FU/CDDP recomendado para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o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tratamento. Nenhum outro se  mostrou</a:t>
            </a:r>
            <a:r>
              <a:rPr dirty="0" sz="3200" spc="-9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eficaz.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0969" y="1087473"/>
            <a:ext cx="3206750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IMUNOTERAPIA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4765">
              <a:lnSpc>
                <a:spcPts val="8030"/>
              </a:lnSpc>
            </a:pPr>
            <a:r>
              <a:rPr dirty="0" spc="130"/>
              <a:t>NCI</a:t>
            </a:r>
            <a:r>
              <a:rPr dirty="0" spc="300"/>
              <a:t> </a:t>
            </a:r>
            <a:r>
              <a:rPr dirty="0" spc="195"/>
              <a:t>9673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84687" y="3123460"/>
            <a:ext cx="14549755" cy="36842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Contexto</a:t>
            </a:r>
            <a:endParaRPr sz="4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4450">
              <a:latin typeface="Times New Roman"/>
              <a:cs typeface="Times New Roman"/>
            </a:endParaRPr>
          </a:p>
          <a:p>
            <a:pPr marL="749300" marR="5080" indent="-330200">
              <a:lnSpc>
                <a:spcPts val="380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Aproximadamente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80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a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95% dos carcinomas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de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células escamosas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do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canal  anal estão relacionados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ao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vírus</a:t>
            </a:r>
            <a:r>
              <a:rPr dirty="0" sz="3200" spc="-9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HPV.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350">
              <a:latin typeface="Times New Roman"/>
              <a:cs typeface="Times New Roman"/>
            </a:endParaRPr>
          </a:p>
          <a:p>
            <a:pPr marL="1231900" marR="1288415" indent="-317500">
              <a:lnSpc>
                <a:spcPts val="380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A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infecção pelo HPV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fornece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o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racional para estudos envolvendo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a 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imunoterapia.</a:t>
            </a:r>
            <a:endParaRPr sz="32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507305" y="7413169"/>
            <a:ext cx="5634273" cy="41844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5698" y="3137217"/>
            <a:ext cx="6971665" cy="80721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929"/>
              </a:lnSpc>
              <a:tabLst>
                <a:tab pos="710565" algn="l"/>
              </a:tabLst>
            </a:pPr>
            <a:r>
              <a:rPr dirty="0" sz="3300" spc="-5">
                <a:solidFill>
                  <a:srgbClr val="19B3AC"/>
                </a:solidFill>
                <a:latin typeface="Arial"/>
                <a:cs typeface="Arial"/>
              </a:rPr>
              <a:t>1.</a:t>
            </a:r>
            <a:r>
              <a:rPr dirty="0" sz="3300" spc="-5">
                <a:solidFill>
                  <a:srgbClr val="07BEBA"/>
                </a:solidFill>
                <a:latin typeface="Helvetica"/>
                <a:cs typeface="Helvetica"/>
              </a:rPr>
              <a:t> 	</a:t>
            </a:r>
            <a:r>
              <a:rPr dirty="0" sz="3300" spc="-5">
                <a:solidFill>
                  <a:srgbClr val="19B3AC"/>
                </a:solidFill>
                <a:latin typeface="Arial"/>
                <a:cs typeface="Arial"/>
              </a:rPr>
              <a:t>Imunoterapia</a:t>
            </a:r>
            <a:endParaRPr sz="3300">
              <a:latin typeface="Arial"/>
              <a:cs typeface="Arial"/>
            </a:endParaRPr>
          </a:p>
          <a:p>
            <a:pPr marL="697865">
              <a:lnSpc>
                <a:spcPts val="3929"/>
              </a:lnSpc>
            </a:pPr>
            <a:r>
              <a:rPr dirty="0" sz="33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300">
                <a:solidFill>
                  <a:srgbClr val="919191"/>
                </a:solidFill>
                <a:latin typeface="Helvetica"/>
                <a:cs typeface="Helvetica"/>
              </a:rPr>
              <a:t> </a:t>
            </a:r>
            <a:r>
              <a:rPr dirty="0" sz="3300" spc="-555">
                <a:solidFill>
                  <a:srgbClr val="919191"/>
                </a:solidFill>
                <a:latin typeface="Helvetica"/>
                <a:cs typeface="Helvetica"/>
              </a:rPr>
              <a:t> </a:t>
            </a:r>
            <a:r>
              <a:rPr dirty="0" sz="3300" spc="-5">
                <a:solidFill>
                  <a:srgbClr val="7F7F7F"/>
                </a:solidFill>
                <a:latin typeface="Arial"/>
                <a:cs typeface="Arial"/>
              </a:rPr>
              <a:t>IMUNOSCORE</a:t>
            </a:r>
            <a:endParaRPr sz="3300">
              <a:latin typeface="Arial"/>
              <a:cs typeface="Arial"/>
            </a:endParaRPr>
          </a:p>
          <a:p>
            <a:pPr marL="697865">
              <a:lnSpc>
                <a:spcPts val="3929"/>
              </a:lnSpc>
              <a:spcBef>
                <a:spcPts val="40"/>
              </a:spcBef>
            </a:pPr>
            <a:r>
              <a:rPr dirty="0" sz="33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3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300" spc="-10">
                <a:solidFill>
                  <a:srgbClr val="7F7F7F"/>
                </a:solidFill>
                <a:latin typeface="Arial"/>
                <a:cs typeface="Arial"/>
              </a:rPr>
              <a:t>CHECKMATE</a:t>
            </a:r>
            <a:r>
              <a:rPr dirty="0" sz="3300" spc="-55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300" spc="-10">
                <a:solidFill>
                  <a:srgbClr val="7F7F7F"/>
                </a:solidFill>
                <a:latin typeface="Arial"/>
                <a:cs typeface="Arial"/>
              </a:rPr>
              <a:t>142</a:t>
            </a:r>
            <a:endParaRPr sz="3300">
              <a:latin typeface="Arial"/>
              <a:cs typeface="Arial"/>
            </a:endParaRPr>
          </a:p>
          <a:p>
            <a:pPr marL="697865">
              <a:lnSpc>
                <a:spcPts val="3929"/>
              </a:lnSpc>
            </a:pPr>
            <a:r>
              <a:rPr dirty="0" sz="33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3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300" spc="-5">
                <a:solidFill>
                  <a:srgbClr val="7F7F7F"/>
                </a:solidFill>
                <a:latin typeface="Arial"/>
                <a:cs typeface="Arial"/>
              </a:rPr>
              <a:t>INIBIÇÃO DE </a:t>
            </a:r>
            <a:r>
              <a:rPr dirty="0" sz="3300" spc="-10">
                <a:solidFill>
                  <a:srgbClr val="7F7F7F"/>
                </a:solidFill>
                <a:latin typeface="Arial"/>
                <a:cs typeface="Arial"/>
              </a:rPr>
              <a:t>PDL-1 </a:t>
            </a:r>
            <a:r>
              <a:rPr dirty="0" sz="3300">
                <a:solidFill>
                  <a:srgbClr val="7F7F7F"/>
                </a:solidFill>
                <a:latin typeface="Arial"/>
                <a:cs typeface="Arial"/>
              </a:rPr>
              <a:t>E</a:t>
            </a:r>
            <a:r>
              <a:rPr dirty="0" sz="3300" spc="-58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300" spc="-10">
                <a:solidFill>
                  <a:srgbClr val="7F7F7F"/>
                </a:solidFill>
                <a:latin typeface="Arial"/>
                <a:cs typeface="Arial"/>
              </a:rPr>
              <a:t>MEK</a:t>
            </a:r>
            <a:endParaRPr sz="3300">
              <a:latin typeface="Arial"/>
              <a:cs typeface="Arial"/>
            </a:endParaRPr>
          </a:p>
          <a:p>
            <a:pPr marL="697865">
              <a:lnSpc>
                <a:spcPct val="100000"/>
              </a:lnSpc>
              <a:spcBef>
                <a:spcPts val="40"/>
              </a:spcBef>
            </a:pPr>
            <a:r>
              <a:rPr dirty="0" sz="33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3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300" spc="-10">
                <a:solidFill>
                  <a:srgbClr val="7F7F7F"/>
                </a:solidFill>
                <a:latin typeface="Arial"/>
                <a:cs typeface="Arial"/>
              </a:rPr>
              <a:t>NCI</a:t>
            </a:r>
            <a:r>
              <a:rPr dirty="0" sz="3300" spc="-55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300" spc="-10">
                <a:solidFill>
                  <a:srgbClr val="7F7F7F"/>
                </a:solidFill>
                <a:latin typeface="Arial"/>
                <a:cs typeface="Arial"/>
              </a:rPr>
              <a:t>9673</a:t>
            </a:r>
            <a:endParaRPr sz="33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500">
              <a:latin typeface="Times New Roman"/>
              <a:cs typeface="Times New Roman"/>
            </a:endParaRPr>
          </a:p>
          <a:p>
            <a:pPr marL="12700">
              <a:lnSpc>
                <a:spcPts val="3929"/>
              </a:lnSpc>
              <a:tabLst>
                <a:tab pos="710565" algn="l"/>
              </a:tabLst>
            </a:pPr>
            <a:r>
              <a:rPr dirty="0" sz="3300" spc="-5">
                <a:solidFill>
                  <a:srgbClr val="19B3AC"/>
                </a:solidFill>
                <a:latin typeface="Arial"/>
                <a:cs typeface="Arial"/>
              </a:rPr>
              <a:t>2.</a:t>
            </a:r>
            <a:r>
              <a:rPr dirty="0" sz="3300" spc="-5">
                <a:solidFill>
                  <a:srgbClr val="07BEBA"/>
                </a:solidFill>
                <a:latin typeface="Helvetica"/>
                <a:cs typeface="Helvetica"/>
              </a:rPr>
              <a:t> 	</a:t>
            </a:r>
            <a:r>
              <a:rPr dirty="0" sz="3300" spc="-5">
                <a:solidFill>
                  <a:srgbClr val="19B3AC"/>
                </a:solidFill>
                <a:latin typeface="Arial"/>
                <a:cs typeface="Arial"/>
              </a:rPr>
              <a:t>Câncer de Cólon: </a:t>
            </a:r>
            <a:r>
              <a:rPr dirty="0" sz="3300">
                <a:solidFill>
                  <a:srgbClr val="19B3AC"/>
                </a:solidFill>
                <a:latin typeface="Arial"/>
                <a:cs typeface="Arial"/>
              </a:rPr>
              <a:t>o </a:t>
            </a:r>
            <a:r>
              <a:rPr dirty="0" sz="3300" spc="-5">
                <a:solidFill>
                  <a:srgbClr val="19B3AC"/>
                </a:solidFill>
                <a:latin typeface="Arial"/>
                <a:cs typeface="Arial"/>
              </a:rPr>
              <a:t>lado</a:t>
            </a:r>
            <a:r>
              <a:rPr dirty="0" sz="3300" spc="-140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3300" spc="-5">
                <a:solidFill>
                  <a:srgbClr val="19B3AC"/>
                </a:solidFill>
                <a:latin typeface="Arial"/>
                <a:cs typeface="Arial"/>
              </a:rPr>
              <a:t>importa?</a:t>
            </a:r>
            <a:endParaRPr sz="3300">
              <a:latin typeface="Arial"/>
              <a:cs typeface="Arial"/>
            </a:endParaRPr>
          </a:p>
          <a:p>
            <a:pPr marL="710565">
              <a:lnSpc>
                <a:spcPts val="3929"/>
              </a:lnSpc>
            </a:pPr>
            <a:r>
              <a:rPr dirty="0" sz="3300">
                <a:solidFill>
                  <a:srgbClr val="636363"/>
                </a:solidFill>
                <a:latin typeface="Arial"/>
                <a:cs typeface="Arial"/>
              </a:rPr>
              <a:t>-</a:t>
            </a:r>
            <a:r>
              <a:rPr dirty="0" sz="3300">
                <a:solidFill>
                  <a:srgbClr val="767676"/>
                </a:solidFill>
                <a:latin typeface="Helvetica"/>
                <a:cs typeface="Helvetica"/>
              </a:rPr>
              <a:t>  </a:t>
            </a:r>
            <a:r>
              <a:rPr dirty="0" sz="3300" spc="-10">
                <a:solidFill>
                  <a:srgbClr val="767676"/>
                </a:solidFill>
                <a:latin typeface="Arial"/>
                <a:cs typeface="Arial"/>
              </a:rPr>
              <a:t>CALGB/SWOG</a:t>
            </a:r>
            <a:r>
              <a:rPr dirty="0" sz="3300" spc="-484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dirty="0" sz="3300" spc="-10">
                <a:solidFill>
                  <a:srgbClr val="767676"/>
                </a:solidFill>
                <a:latin typeface="Arial"/>
                <a:cs typeface="Arial"/>
              </a:rPr>
              <a:t>80405</a:t>
            </a:r>
            <a:endParaRPr sz="3300">
              <a:latin typeface="Arial"/>
              <a:cs typeface="Arial"/>
            </a:endParaRPr>
          </a:p>
          <a:p>
            <a:pPr marL="697865">
              <a:lnSpc>
                <a:spcPct val="100000"/>
              </a:lnSpc>
              <a:spcBef>
                <a:spcPts val="40"/>
              </a:spcBef>
            </a:pPr>
            <a:r>
              <a:rPr dirty="0" sz="3300">
                <a:solidFill>
                  <a:srgbClr val="636363"/>
                </a:solidFill>
                <a:latin typeface="Arial"/>
                <a:cs typeface="Arial"/>
              </a:rPr>
              <a:t>-</a:t>
            </a:r>
            <a:r>
              <a:rPr dirty="0" sz="3300">
                <a:solidFill>
                  <a:srgbClr val="767676"/>
                </a:solidFill>
                <a:latin typeface="Helvetica"/>
                <a:cs typeface="Helvetica"/>
              </a:rPr>
              <a:t>  </a:t>
            </a:r>
            <a:r>
              <a:rPr dirty="0" sz="3300" spc="-10">
                <a:solidFill>
                  <a:srgbClr val="767676"/>
                </a:solidFill>
                <a:latin typeface="Arial"/>
                <a:cs typeface="Arial"/>
              </a:rPr>
              <a:t>DADOS </a:t>
            </a:r>
            <a:r>
              <a:rPr dirty="0" sz="3300" spc="-5">
                <a:solidFill>
                  <a:srgbClr val="767676"/>
                </a:solidFill>
                <a:latin typeface="Arial"/>
                <a:cs typeface="Arial"/>
              </a:rPr>
              <a:t>DO</a:t>
            </a:r>
            <a:r>
              <a:rPr dirty="0" sz="3300" spc="-550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dirty="0" sz="3300" spc="-5">
                <a:solidFill>
                  <a:srgbClr val="767676"/>
                </a:solidFill>
                <a:latin typeface="Arial"/>
                <a:cs typeface="Arial"/>
              </a:rPr>
              <a:t>SEER</a:t>
            </a:r>
            <a:endParaRPr sz="3300">
              <a:latin typeface="Arial"/>
              <a:cs typeface="Arial"/>
            </a:endParaRPr>
          </a:p>
          <a:p>
            <a:pPr marL="697865">
              <a:lnSpc>
                <a:spcPct val="100000"/>
              </a:lnSpc>
              <a:spcBef>
                <a:spcPts val="40"/>
              </a:spcBef>
            </a:pPr>
            <a:r>
              <a:rPr dirty="0" sz="3300">
                <a:solidFill>
                  <a:srgbClr val="636363"/>
                </a:solidFill>
                <a:latin typeface="Arial"/>
                <a:cs typeface="Arial"/>
              </a:rPr>
              <a:t>-</a:t>
            </a:r>
            <a:r>
              <a:rPr dirty="0" sz="3300">
                <a:solidFill>
                  <a:srgbClr val="767676"/>
                </a:solidFill>
                <a:latin typeface="Helvetica"/>
                <a:cs typeface="Helvetica"/>
              </a:rPr>
              <a:t>  </a:t>
            </a:r>
            <a:r>
              <a:rPr dirty="0" sz="3300" spc="-5">
                <a:solidFill>
                  <a:srgbClr val="767676"/>
                </a:solidFill>
                <a:latin typeface="Arial"/>
                <a:cs typeface="Arial"/>
              </a:rPr>
              <a:t>AVALIAÇÃO</a:t>
            </a:r>
            <a:r>
              <a:rPr dirty="0" sz="3300" spc="-560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dirty="0" sz="3300" spc="-5">
                <a:solidFill>
                  <a:srgbClr val="767676"/>
                </a:solidFill>
                <a:latin typeface="Arial"/>
                <a:cs typeface="Arial"/>
              </a:rPr>
              <a:t>MOLECULAR</a:t>
            </a:r>
            <a:endParaRPr sz="33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710565" algn="l"/>
              </a:tabLst>
            </a:pPr>
            <a:r>
              <a:rPr dirty="0" sz="3300" spc="-5">
                <a:solidFill>
                  <a:srgbClr val="19B3AC"/>
                </a:solidFill>
                <a:latin typeface="Arial"/>
                <a:cs typeface="Arial"/>
              </a:rPr>
              <a:t>3.</a:t>
            </a:r>
            <a:r>
              <a:rPr dirty="0" sz="3300" spc="-5">
                <a:solidFill>
                  <a:srgbClr val="07BEBA"/>
                </a:solidFill>
                <a:latin typeface="Helvetica"/>
                <a:cs typeface="Helvetica"/>
              </a:rPr>
              <a:t> 	</a:t>
            </a:r>
            <a:r>
              <a:rPr dirty="0" sz="3300" spc="-5">
                <a:solidFill>
                  <a:srgbClr val="19B3AC"/>
                </a:solidFill>
                <a:latin typeface="Arial"/>
                <a:cs typeface="Arial"/>
              </a:rPr>
              <a:t>Questões</a:t>
            </a:r>
            <a:r>
              <a:rPr dirty="0" sz="3300" spc="-105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3300" spc="-10">
                <a:solidFill>
                  <a:srgbClr val="07BEBA"/>
                </a:solidFill>
                <a:latin typeface="Arial"/>
                <a:cs typeface="Arial"/>
              </a:rPr>
              <a:t>cirúrgicas</a:t>
            </a:r>
            <a:endParaRPr sz="3300">
              <a:latin typeface="Arial"/>
              <a:cs typeface="Arial"/>
            </a:endParaRPr>
          </a:p>
          <a:p>
            <a:pPr marL="697865">
              <a:lnSpc>
                <a:spcPct val="100000"/>
              </a:lnSpc>
              <a:spcBef>
                <a:spcPts val="40"/>
              </a:spcBef>
            </a:pPr>
            <a:r>
              <a:rPr dirty="0" sz="33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3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300" spc="-10">
                <a:solidFill>
                  <a:srgbClr val="7F7F7F"/>
                </a:solidFill>
                <a:latin typeface="Arial"/>
                <a:cs typeface="Arial"/>
              </a:rPr>
              <a:t>CREST</a:t>
            </a:r>
            <a:r>
              <a:rPr dirty="0" sz="3300" spc="-55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300" spc="-5">
                <a:solidFill>
                  <a:srgbClr val="7F7F7F"/>
                </a:solidFill>
                <a:latin typeface="Arial"/>
                <a:cs typeface="Arial"/>
              </a:rPr>
              <a:t>TRIAL</a:t>
            </a:r>
            <a:endParaRPr sz="3300">
              <a:latin typeface="Arial"/>
              <a:cs typeface="Arial"/>
            </a:endParaRPr>
          </a:p>
          <a:p>
            <a:pPr marL="697865">
              <a:lnSpc>
                <a:spcPct val="100000"/>
              </a:lnSpc>
              <a:spcBef>
                <a:spcPts val="40"/>
              </a:spcBef>
            </a:pPr>
            <a:r>
              <a:rPr dirty="0" sz="33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3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300" spc="-5">
                <a:solidFill>
                  <a:srgbClr val="7F7F7F"/>
                </a:solidFill>
                <a:latin typeface="Arial"/>
                <a:cs typeface="Arial"/>
              </a:rPr>
              <a:t>JCOG</a:t>
            </a:r>
            <a:r>
              <a:rPr dirty="0" sz="3300" spc="-56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300" spc="-10">
                <a:solidFill>
                  <a:srgbClr val="7F7F7F"/>
                </a:solidFill>
                <a:latin typeface="Arial"/>
                <a:cs typeface="Arial"/>
              </a:rPr>
              <a:t>0212</a:t>
            </a:r>
            <a:endParaRPr sz="33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71861" rIns="0" bIns="0" rtlCol="0" vert="horz">
            <a:spAutoFit/>
          </a:bodyPr>
          <a:lstStyle/>
          <a:p>
            <a:pPr marL="138430">
              <a:lnSpc>
                <a:spcPct val="100000"/>
              </a:lnSpc>
            </a:pPr>
            <a:r>
              <a:rPr dirty="0" sz="7800" spc="195"/>
              <a:t>ROTEIRO</a:t>
            </a:r>
            <a:endParaRPr sz="780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35094" y="1087473"/>
            <a:ext cx="3206750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IMUNOTERAPIA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030"/>
              </a:lnSpc>
            </a:pPr>
            <a:r>
              <a:rPr dirty="0" spc="130"/>
              <a:t>NCI</a:t>
            </a:r>
            <a:r>
              <a:rPr dirty="0" spc="300"/>
              <a:t> </a:t>
            </a:r>
            <a:r>
              <a:rPr dirty="0" spc="195"/>
              <a:t>9673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68812" y="3123460"/>
            <a:ext cx="4795520" cy="609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Desenho do</a:t>
            </a:r>
            <a:r>
              <a:rPr dirty="0" sz="4000" spc="-55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Estudo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257601" y="3943617"/>
            <a:ext cx="13207174" cy="69828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0969" y="1087473"/>
            <a:ext cx="3206750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IMUNOTERAPIA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4765">
              <a:lnSpc>
                <a:spcPts val="8030"/>
              </a:lnSpc>
            </a:pPr>
            <a:r>
              <a:rPr dirty="0" spc="130"/>
              <a:t>NCI</a:t>
            </a:r>
            <a:r>
              <a:rPr dirty="0" spc="300"/>
              <a:t> </a:t>
            </a:r>
            <a:r>
              <a:rPr dirty="0" spc="195"/>
              <a:t>9673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84687" y="3123460"/>
            <a:ext cx="13576300" cy="57473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Desenho do</a:t>
            </a:r>
            <a:r>
              <a:rPr dirty="0" sz="4000" spc="-55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Estudo</a:t>
            </a:r>
            <a:endParaRPr sz="4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4150">
              <a:latin typeface="Times New Roman"/>
              <a:cs typeface="Times New Roman"/>
            </a:endParaRPr>
          </a:p>
          <a:p>
            <a:pPr marL="419100">
              <a:lnSpc>
                <a:spcPct val="100000"/>
              </a:lnSpc>
            </a:pPr>
            <a:r>
              <a:rPr dirty="0" sz="3700" spc="15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700" spc="15">
                <a:solidFill>
                  <a:srgbClr val="919191"/>
                </a:solidFill>
                <a:latin typeface="Helvetica"/>
                <a:cs typeface="Helvetica"/>
              </a:rPr>
              <a:t> </a:t>
            </a:r>
            <a:r>
              <a:rPr dirty="0" sz="3700" spc="15">
                <a:solidFill>
                  <a:srgbClr val="7F7F7F"/>
                </a:solidFill>
                <a:latin typeface="Arial"/>
                <a:cs typeface="Arial"/>
              </a:rPr>
              <a:t>Desfecho</a:t>
            </a:r>
            <a:r>
              <a:rPr dirty="0" sz="3700" spc="-6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700" spc="-5">
                <a:solidFill>
                  <a:srgbClr val="7F7F7F"/>
                </a:solidFill>
                <a:latin typeface="Arial"/>
                <a:cs typeface="Arial"/>
              </a:rPr>
              <a:t>Primário</a:t>
            </a:r>
            <a:endParaRPr sz="3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750">
              <a:latin typeface="Times New Roman"/>
              <a:cs typeface="Times New Roman"/>
            </a:endParaRPr>
          </a:p>
          <a:p>
            <a:pPr marL="914400">
              <a:lnSpc>
                <a:spcPct val="100000"/>
              </a:lnSpc>
            </a:pPr>
            <a:r>
              <a:rPr dirty="0" sz="3700" spc="4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700" spc="40">
                <a:solidFill>
                  <a:srgbClr val="919191"/>
                </a:solidFill>
                <a:latin typeface="Helvetica"/>
                <a:cs typeface="Helvetica"/>
              </a:rPr>
              <a:t> </a:t>
            </a:r>
            <a:r>
              <a:rPr dirty="0" sz="3700" spc="40">
                <a:solidFill>
                  <a:srgbClr val="7F7F7F"/>
                </a:solidFill>
                <a:latin typeface="Arial"/>
                <a:cs typeface="Arial"/>
              </a:rPr>
              <a:t>Taxa </a:t>
            </a:r>
            <a:r>
              <a:rPr dirty="0" sz="3700" spc="-5">
                <a:solidFill>
                  <a:srgbClr val="7F7F7F"/>
                </a:solidFill>
                <a:latin typeface="Arial"/>
                <a:cs typeface="Arial"/>
              </a:rPr>
              <a:t>de </a:t>
            </a:r>
            <a:r>
              <a:rPr dirty="0" sz="3700" spc="-10">
                <a:solidFill>
                  <a:srgbClr val="7F7F7F"/>
                </a:solidFill>
                <a:latin typeface="Arial"/>
                <a:cs typeface="Arial"/>
              </a:rPr>
              <a:t>resposta pelo RECIST</a:t>
            </a:r>
            <a:r>
              <a:rPr dirty="0" sz="3700" spc="-14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700" spc="-10">
                <a:solidFill>
                  <a:srgbClr val="7F7F7F"/>
                </a:solidFill>
                <a:latin typeface="Arial"/>
                <a:cs typeface="Arial"/>
              </a:rPr>
              <a:t>1.1.</a:t>
            </a:r>
            <a:endParaRPr sz="3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900">
              <a:latin typeface="Times New Roman"/>
              <a:cs typeface="Times New Roman"/>
            </a:endParaRPr>
          </a:p>
          <a:p>
            <a:pPr marL="419100">
              <a:lnSpc>
                <a:spcPct val="100000"/>
              </a:lnSpc>
            </a:pPr>
            <a:r>
              <a:rPr dirty="0" sz="3700" spc="15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700" spc="15">
                <a:solidFill>
                  <a:srgbClr val="919191"/>
                </a:solidFill>
                <a:latin typeface="Helvetica"/>
                <a:cs typeface="Helvetica"/>
              </a:rPr>
              <a:t> </a:t>
            </a:r>
            <a:r>
              <a:rPr dirty="0" sz="3700" spc="15">
                <a:solidFill>
                  <a:srgbClr val="7F7F7F"/>
                </a:solidFill>
                <a:latin typeface="Arial"/>
                <a:cs typeface="Arial"/>
              </a:rPr>
              <a:t>Desfechos</a:t>
            </a:r>
            <a:r>
              <a:rPr dirty="0" sz="3700" spc="-9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700" spc="-5">
                <a:solidFill>
                  <a:srgbClr val="7F7F7F"/>
                </a:solidFill>
                <a:latin typeface="Arial"/>
                <a:cs typeface="Arial"/>
              </a:rPr>
              <a:t>Secundários</a:t>
            </a:r>
            <a:endParaRPr sz="3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3850">
              <a:latin typeface="Times New Roman"/>
              <a:cs typeface="Times New Roman"/>
            </a:endParaRPr>
          </a:p>
          <a:p>
            <a:pPr marL="914400">
              <a:lnSpc>
                <a:spcPct val="100000"/>
              </a:lnSpc>
            </a:pPr>
            <a:r>
              <a:rPr dirty="0" sz="3700" spc="15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700" spc="15">
                <a:solidFill>
                  <a:srgbClr val="919191"/>
                </a:solidFill>
                <a:latin typeface="Helvetica"/>
                <a:cs typeface="Helvetica"/>
              </a:rPr>
              <a:t> </a:t>
            </a:r>
            <a:r>
              <a:rPr dirty="0" sz="3700" spc="15">
                <a:solidFill>
                  <a:srgbClr val="7F7F7F"/>
                </a:solidFill>
                <a:latin typeface="Arial"/>
                <a:cs typeface="Arial"/>
              </a:rPr>
              <a:t>Sobrevida </a:t>
            </a:r>
            <a:r>
              <a:rPr dirty="0" sz="3700" spc="-10">
                <a:solidFill>
                  <a:srgbClr val="7F7F7F"/>
                </a:solidFill>
                <a:latin typeface="Arial"/>
                <a:cs typeface="Arial"/>
              </a:rPr>
              <a:t>global, sobrevida livre </a:t>
            </a:r>
            <a:r>
              <a:rPr dirty="0" sz="3700" spc="-5">
                <a:solidFill>
                  <a:srgbClr val="7F7F7F"/>
                </a:solidFill>
                <a:latin typeface="Arial"/>
                <a:cs typeface="Arial"/>
              </a:rPr>
              <a:t>de </a:t>
            </a:r>
            <a:r>
              <a:rPr dirty="0" sz="3700" spc="-10">
                <a:solidFill>
                  <a:srgbClr val="7F7F7F"/>
                </a:solidFill>
                <a:latin typeface="Arial"/>
                <a:cs typeface="Arial"/>
              </a:rPr>
              <a:t>progressão,</a:t>
            </a:r>
            <a:r>
              <a:rPr dirty="0" sz="3700" spc="-9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700" spc="-5">
                <a:solidFill>
                  <a:srgbClr val="7F7F7F"/>
                </a:solidFill>
                <a:latin typeface="Arial"/>
                <a:cs typeface="Arial"/>
              </a:rPr>
              <a:t>toxicidade.</a:t>
            </a:r>
            <a:endParaRPr sz="3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0969" y="1087473"/>
            <a:ext cx="3206750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IMUNOTERAPIA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030"/>
              </a:lnSpc>
            </a:pPr>
            <a:r>
              <a:rPr dirty="0" spc="130"/>
              <a:t>NCI</a:t>
            </a:r>
            <a:r>
              <a:rPr dirty="0" spc="300"/>
              <a:t> </a:t>
            </a:r>
            <a:r>
              <a:rPr dirty="0" spc="195"/>
              <a:t>9673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84687" y="3123460"/>
            <a:ext cx="4795520" cy="609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Desenho do</a:t>
            </a:r>
            <a:r>
              <a:rPr dirty="0" sz="4000" spc="-55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Estudo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526131" y="4336924"/>
            <a:ext cx="13329285" cy="61489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35094" y="1087473"/>
            <a:ext cx="3206750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IMUNOTERAPIA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030"/>
              </a:lnSpc>
            </a:pPr>
            <a:r>
              <a:rPr dirty="0" spc="130"/>
              <a:t>NCI</a:t>
            </a:r>
            <a:r>
              <a:rPr dirty="0" spc="300"/>
              <a:t> </a:t>
            </a:r>
            <a:r>
              <a:rPr dirty="0" spc="195"/>
              <a:t>9673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68812" y="3123460"/>
            <a:ext cx="4795520" cy="609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Desenho do</a:t>
            </a:r>
            <a:r>
              <a:rPr dirty="0" sz="4000" spc="-55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Estudo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496697" y="4136519"/>
            <a:ext cx="13040596" cy="67342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35094" y="1087473"/>
            <a:ext cx="3206750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IMUNOTERAPIA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030"/>
              </a:lnSpc>
            </a:pPr>
            <a:r>
              <a:rPr dirty="0" spc="130"/>
              <a:t>NCI</a:t>
            </a:r>
            <a:r>
              <a:rPr dirty="0" spc="300"/>
              <a:t> </a:t>
            </a:r>
            <a:r>
              <a:rPr dirty="0" spc="195"/>
              <a:t>9673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68812" y="3123460"/>
            <a:ext cx="4795520" cy="609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Desenho do</a:t>
            </a:r>
            <a:r>
              <a:rPr dirty="0" sz="4000" spc="-55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Estudo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068866" y="4412465"/>
            <a:ext cx="11896266" cy="63277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0969" y="1087473"/>
            <a:ext cx="3206750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IMUNOTERAPIA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030"/>
              </a:lnSpc>
            </a:pPr>
            <a:r>
              <a:rPr dirty="0" spc="130"/>
              <a:t>NCI</a:t>
            </a:r>
            <a:r>
              <a:rPr dirty="0" spc="300"/>
              <a:t> </a:t>
            </a:r>
            <a:r>
              <a:rPr dirty="0" spc="195"/>
              <a:t>9673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84687" y="3123460"/>
            <a:ext cx="2764155" cy="609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Resultados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806578" y="4154351"/>
            <a:ext cx="10452587" cy="68531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0969" y="1087473"/>
            <a:ext cx="3206750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IMUNOTERAPIA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030"/>
              </a:lnSpc>
            </a:pPr>
            <a:r>
              <a:rPr dirty="0" spc="130"/>
              <a:t>NCI</a:t>
            </a:r>
            <a:r>
              <a:rPr dirty="0" spc="300"/>
              <a:t> </a:t>
            </a:r>
            <a:r>
              <a:rPr dirty="0" spc="195"/>
              <a:t>9673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84687" y="3123460"/>
            <a:ext cx="2764155" cy="609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Resultados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06499" y="4759199"/>
            <a:ext cx="6418563" cy="34803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120613" y="5848389"/>
            <a:ext cx="10073599" cy="42801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0969" y="1087473"/>
            <a:ext cx="3206750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IMUNOTERAPIA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030"/>
              </a:lnSpc>
            </a:pPr>
            <a:r>
              <a:rPr dirty="0" spc="130"/>
              <a:t>NCI</a:t>
            </a:r>
            <a:r>
              <a:rPr dirty="0" spc="300"/>
              <a:t> </a:t>
            </a:r>
            <a:r>
              <a:rPr dirty="0" spc="195"/>
              <a:t>9673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84687" y="3123460"/>
            <a:ext cx="2764155" cy="609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Resultados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799887" y="3812552"/>
            <a:ext cx="8465973" cy="72185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0969" y="1087473"/>
            <a:ext cx="3206750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IMUNOTERAPIA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030"/>
              </a:lnSpc>
            </a:pPr>
            <a:r>
              <a:rPr dirty="0" spc="130"/>
              <a:t>NCI</a:t>
            </a:r>
            <a:r>
              <a:rPr dirty="0" spc="300"/>
              <a:t> </a:t>
            </a:r>
            <a:r>
              <a:rPr dirty="0" spc="195"/>
              <a:t>9673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84687" y="3123460"/>
            <a:ext cx="2764155" cy="609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Resultados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354669" y="4349388"/>
            <a:ext cx="11356408" cy="66394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0969" y="1087473"/>
            <a:ext cx="3206750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IMUNOTERAPIA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030"/>
              </a:lnSpc>
            </a:pPr>
            <a:r>
              <a:rPr dirty="0" spc="130"/>
              <a:t>NCI</a:t>
            </a:r>
            <a:r>
              <a:rPr dirty="0" spc="300"/>
              <a:t> </a:t>
            </a:r>
            <a:r>
              <a:rPr dirty="0" spc="195"/>
              <a:t>9673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84687" y="3123460"/>
            <a:ext cx="2764155" cy="609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Resultados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488686" y="3968729"/>
            <a:ext cx="11088373" cy="70321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3715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853989" y="5705475"/>
            <a:ext cx="6574790" cy="128270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400" spc="-105">
                <a:solidFill>
                  <a:srgbClr val="FFFFFF"/>
                </a:solidFill>
              </a:rPr>
              <a:t>Imunoterapia</a:t>
            </a:r>
            <a:endParaRPr sz="840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0969" y="1087473"/>
            <a:ext cx="3206750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IMUNOTERAPIA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4765">
              <a:lnSpc>
                <a:spcPts val="8030"/>
              </a:lnSpc>
            </a:pPr>
            <a:r>
              <a:rPr dirty="0" spc="130"/>
              <a:t>NCI</a:t>
            </a:r>
            <a:r>
              <a:rPr dirty="0" spc="300"/>
              <a:t> </a:t>
            </a:r>
            <a:r>
              <a:rPr dirty="0" spc="195"/>
              <a:t>9673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84687" y="3123460"/>
            <a:ext cx="14772005" cy="51739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b="1">
                <a:solidFill>
                  <a:srgbClr val="19B3AC"/>
                </a:solidFill>
                <a:latin typeface="Arial"/>
                <a:cs typeface="Arial"/>
              </a:rPr>
              <a:t>Conclusões</a:t>
            </a:r>
            <a:endParaRPr sz="4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4450">
              <a:latin typeface="Times New Roman"/>
              <a:cs typeface="Times New Roman"/>
            </a:endParaRPr>
          </a:p>
          <a:p>
            <a:pPr marL="749300" marR="5080" indent="-330200">
              <a:lnSpc>
                <a:spcPts val="380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Primeiro estudo prospectivo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de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fase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II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concluído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em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pacientes com carcinoma 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de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células escamosas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de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canal</a:t>
            </a:r>
            <a:r>
              <a:rPr dirty="0" sz="3200" spc="-114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anal.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250">
              <a:latin typeface="Times New Roman"/>
              <a:cs typeface="Times New Roman"/>
            </a:endParaRPr>
          </a:p>
          <a:p>
            <a:pPr marL="419100">
              <a:lnSpc>
                <a:spcPct val="10000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Nivolumabe foi bem tolerado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e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atingiu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os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desfechos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de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eficácia</a:t>
            </a:r>
            <a:r>
              <a:rPr dirty="0" sz="3200" spc="5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esperados.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350">
              <a:latin typeface="Times New Roman"/>
              <a:cs typeface="Times New Roman"/>
            </a:endParaRPr>
          </a:p>
          <a:p>
            <a:pPr marL="914400">
              <a:lnSpc>
                <a:spcPct val="10000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Perfil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de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toxicidade esperado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e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sem efeitos adicionais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em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pacientes HIV</a:t>
            </a:r>
            <a:r>
              <a:rPr dirty="0" sz="3200" spc="5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+.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350">
              <a:latin typeface="Times New Roman"/>
              <a:cs typeface="Times New Roman"/>
            </a:endParaRPr>
          </a:p>
          <a:p>
            <a:pPr marL="457200">
              <a:lnSpc>
                <a:spcPct val="10000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Os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achados subsidiam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a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realização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de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novos</a:t>
            </a:r>
            <a:r>
              <a:rPr dirty="0" sz="3200" spc="4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estudos.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3715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119187" y="5382896"/>
            <a:ext cx="9105900" cy="19380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7609"/>
              </a:lnSpc>
            </a:pPr>
            <a:r>
              <a:rPr dirty="0" sz="6350" spc="-60" b="1">
                <a:solidFill>
                  <a:srgbClr val="FFFFFF"/>
                </a:solidFill>
                <a:latin typeface="Arial"/>
                <a:cs typeface="Arial"/>
              </a:rPr>
              <a:t>Câncer </a:t>
            </a:r>
            <a:r>
              <a:rPr dirty="0" sz="6350" spc="-30" b="1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dirty="0" sz="6350" spc="-60" b="1">
                <a:solidFill>
                  <a:srgbClr val="FFFFFF"/>
                </a:solidFill>
                <a:latin typeface="Arial"/>
                <a:cs typeface="Arial"/>
              </a:rPr>
              <a:t>Cólon: </a:t>
            </a:r>
            <a:r>
              <a:rPr dirty="0" sz="6350" spc="1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6350" spc="-49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6350" spc="-70" b="1">
                <a:solidFill>
                  <a:srgbClr val="FFFFFF"/>
                </a:solidFill>
                <a:latin typeface="Arial"/>
                <a:cs typeface="Arial"/>
              </a:rPr>
              <a:t>lado</a:t>
            </a:r>
            <a:endParaRPr sz="6350">
              <a:latin typeface="Arial"/>
              <a:cs typeface="Arial"/>
            </a:endParaRPr>
          </a:p>
          <a:p>
            <a:pPr marL="2966720">
              <a:lnSpc>
                <a:spcPts val="7609"/>
              </a:lnSpc>
            </a:pPr>
            <a:r>
              <a:rPr dirty="0" sz="6350" spc="-75" b="1">
                <a:solidFill>
                  <a:srgbClr val="FFFFFF"/>
                </a:solidFill>
                <a:latin typeface="Arial"/>
                <a:cs typeface="Arial"/>
              </a:rPr>
              <a:t>importa?</a:t>
            </a:r>
            <a:endParaRPr sz="6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6844" y="1087473"/>
            <a:ext cx="6724015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Câncer </a:t>
            </a:r>
            <a:r>
              <a:rPr dirty="0" sz="3100" spc="45" b="1">
                <a:solidFill>
                  <a:srgbClr val="19B3AC"/>
                </a:solidFill>
                <a:latin typeface="Arial"/>
                <a:cs typeface="Arial"/>
              </a:rPr>
              <a:t>de </a:t>
            </a: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Cólon: </a:t>
            </a:r>
            <a:r>
              <a:rPr dirty="0" sz="3100" b="1">
                <a:solidFill>
                  <a:srgbClr val="19B3AC"/>
                </a:solidFill>
                <a:latin typeface="Arial"/>
                <a:cs typeface="Arial"/>
              </a:rPr>
              <a:t>o </a:t>
            </a:r>
            <a:r>
              <a:rPr dirty="0" sz="3100" spc="65" b="1">
                <a:solidFill>
                  <a:srgbClr val="19B3AC"/>
                </a:solidFill>
                <a:latin typeface="Arial"/>
                <a:cs typeface="Arial"/>
              </a:rPr>
              <a:t>lado</a:t>
            </a:r>
            <a:r>
              <a:rPr dirty="0" sz="3100" spc="630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importa?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40640">
              <a:lnSpc>
                <a:spcPts val="8030"/>
              </a:lnSpc>
            </a:pPr>
            <a:r>
              <a:rPr dirty="0" spc="175"/>
              <a:t>CALGB/SWOG</a:t>
            </a:r>
            <a:r>
              <a:rPr dirty="0" spc="325"/>
              <a:t> </a:t>
            </a:r>
            <a:r>
              <a:rPr dirty="0" spc="195"/>
              <a:t>80405</a:t>
            </a:r>
          </a:p>
        </p:txBody>
      </p:sp>
      <p:sp>
        <p:nvSpPr>
          <p:cNvPr id="4" name="object 4"/>
          <p:cNvSpPr/>
          <p:nvPr/>
        </p:nvSpPr>
        <p:spPr>
          <a:xfrm>
            <a:off x="958849" y="3101976"/>
            <a:ext cx="16179800" cy="7416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6844" y="1087473"/>
            <a:ext cx="6724015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Câncer </a:t>
            </a:r>
            <a:r>
              <a:rPr dirty="0" sz="3100" spc="45" b="1">
                <a:solidFill>
                  <a:srgbClr val="19B3AC"/>
                </a:solidFill>
                <a:latin typeface="Arial"/>
                <a:cs typeface="Arial"/>
              </a:rPr>
              <a:t>de </a:t>
            </a: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Cólon: </a:t>
            </a:r>
            <a:r>
              <a:rPr dirty="0" sz="3100" b="1">
                <a:solidFill>
                  <a:srgbClr val="19B3AC"/>
                </a:solidFill>
                <a:latin typeface="Arial"/>
                <a:cs typeface="Arial"/>
              </a:rPr>
              <a:t>o </a:t>
            </a:r>
            <a:r>
              <a:rPr dirty="0" sz="3100" spc="65" b="1">
                <a:solidFill>
                  <a:srgbClr val="19B3AC"/>
                </a:solidFill>
                <a:latin typeface="Arial"/>
                <a:cs typeface="Arial"/>
              </a:rPr>
              <a:t>lado</a:t>
            </a:r>
            <a:r>
              <a:rPr dirty="0" sz="3100" spc="630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importa?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40640">
              <a:lnSpc>
                <a:spcPts val="8030"/>
              </a:lnSpc>
            </a:pPr>
            <a:r>
              <a:rPr dirty="0" spc="175"/>
              <a:t>CALGB/SWOG</a:t>
            </a:r>
            <a:r>
              <a:rPr dirty="0" spc="325"/>
              <a:t> </a:t>
            </a:r>
            <a:r>
              <a:rPr dirty="0" spc="195"/>
              <a:t>80405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00562" y="2890625"/>
            <a:ext cx="6519545" cy="18846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Contexto</a:t>
            </a:r>
            <a:endParaRPr sz="4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5200">
              <a:latin typeface="Times New Roman"/>
              <a:cs typeface="Times New Roman"/>
            </a:endParaRPr>
          </a:p>
          <a:p>
            <a:pPr marL="419100">
              <a:lnSpc>
                <a:spcPct val="10000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O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estudo CALGB/SWOG</a:t>
            </a:r>
            <a:r>
              <a:rPr dirty="0" sz="3200" spc="5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80405</a:t>
            </a:r>
            <a:endParaRPr sz="32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422127" y="4987188"/>
            <a:ext cx="9691721" cy="62271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6844" y="1087473"/>
            <a:ext cx="6724015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Câncer </a:t>
            </a:r>
            <a:r>
              <a:rPr dirty="0" sz="3100" spc="45" b="1">
                <a:solidFill>
                  <a:srgbClr val="19B3AC"/>
                </a:solidFill>
                <a:latin typeface="Arial"/>
                <a:cs typeface="Arial"/>
              </a:rPr>
              <a:t>de </a:t>
            </a: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Cólon: </a:t>
            </a:r>
            <a:r>
              <a:rPr dirty="0" sz="3100" b="1">
                <a:solidFill>
                  <a:srgbClr val="19B3AC"/>
                </a:solidFill>
                <a:latin typeface="Arial"/>
                <a:cs typeface="Arial"/>
              </a:rPr>
              <a:t>o </a:t>
            </a:r>
            <a:r>
              <a:rPr dirty="0" sz="3100" spc="65" b="1">
                <a:solidFill>
                  <a:srgbClr val="19B3AC"/>
                </a:solidFill>
                <a:latin typeface="Arial"/>
                <a:cs typeface="Arial"/>
              </a:rPr>
              <a:t>lado</a:t>
            </a:r>
            <a:r>
              <a:rPr dirty="0" sz="3100" spc="630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importa?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40640">
              <a:lnSpc>
                <a:spcPts val="8030"/>
              </a:lnSpc>
            </a:pPr>
            <a:r>
              <a:rPr dirty="0" spc="175"/>
              <a:t>CALGB/SWOG</a:t>
            </a:r>
            <a:r>
              <a:rPr dirty="0" spc="325"/>
              <a:t> </a:t>
            </a:r>
            <a:r>
              <a:rPr dirty="0" spc="195"/>
              <a:t>80405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00562" y="2890625"/>
            <a:ext cx="15133319" cy="32016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Contexto</a:t>
            </a:r>
            <a:endParaRPr sz="4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4300">
              <a:latin typeface="Times New Roman"/>
              <a:cs typeface="Times New Roman"/>
            </a:endParaRPr>
          </a:p>
          <a:p>
            <a:pPr marL="419100">
              <a:lnSpc>
                <a:spcPct val="10000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Os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cólon ascendente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e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descendente têm origens embrionárias</a:t>
            </a:r>
            <a:r>
              <a:rPr dirty="0" sz="3200" spc="6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distintas.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450">
              <a:latin typeface="Times New Roman"/>
              <a:cs typeface="Times New Roman"/>
            </a:endParaRPr>
          </a:p>
          <a:p>
            <a:pPr marL="749300" marR="5080" indent="-330200">
              <a:lnSpc>
                <a:spcPts val="380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Dados prévios indicam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um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pior prognóstico para pacientes com câncer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de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cólon  direito </a:t>
            </a:r>
            <a:r>
              <a:rPr dirty="0" sz="3200" spc="-10" i="1">
                <a:solidFill>
                  <a:srgbClr val="919191"/>
                </a:solidFill>
                <a:latin typeface="Arial"/>
                <a:cs typeface="Arial"/>
              </a:rPr>
              <a:t>vs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.</a:t>
            </a:r>
            <a:r>
              <a:rPr dirty="0" sz="3200" spc="-9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esquerdo.</a:t>
            </a:r>
            <a:endParaRPr sz="32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463418" y="6566441"/>
            <a:ext cx="10535131" cy="41152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6844" y="1087473"/>
            <a:ext cx="6724015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Câncer </a:t>
            </a:r>
            <a:r>
              <a:rPr dirty="0" sz="3100" spc="45" b="1">
                <a:solidFill>
                  <a:srgbClr val="19B3AC"/>
                </a:solidFill>
                <a:latin typeface="Arial"/>
                <a:cs typeface="Arial"/>
              </a:rPr>
              <a:t>de </a:t>
            </a: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Cólon: </a:t>
            </a:r>
            <a:r>
              <a:rPr dirty="0" sz="3100" b="1">
                <a:solidFill>
                  <a:srgbClr val="19B3AC"/>
                </a:solidFill>
                <a:latin typeface="Arial"/>
                <a:cs typeface="Arial"/>
              </a:rPr>
              <a:t>o </a:t>
            </a:r>
            <a:r>
              <a:rPr dirty="0" sz="3100" spc="65" b="1">
                <a:solidFill>
                  <a:srgbClr val="19B3AC"/>
                </a:solidFill>
                <a:latin typeface="Arial"/>
                <a:cs typeface="Arial"/>
              </a:rPr>
              <a:t>lado</a:t>
            </a:r>
            <a:r>
              <a:rPr dirty="0" sz="3100" spc="630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importa?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40640">
              <a:lnSpc>
                <a:spcPts val="8030"/>
              </a:lnSpc>
            </a:pPr>
            <a:r>
              <a:rPr dirty="0" spc="175"/>
              <a:t>CALGB/SWOG</a:t>
            </a:r>
            <a:r>
              <a:rPr dirty="0" spc="325"/>
              <a:t> </a:t>
            </a:r>
            <a:r>
              <a:rPr dirty="0" spc="195"/>
              <a:t>80405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00562" y="2890625"/>
            <a:ext cx="15036800" cy="22237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Contexto</a:t>
            </a:r>
            <a:endParaRPr sz="4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4450">
              <a:latin typeface="Times New Roman"/>
              <a:cs typeface="Times New Roman"/>
            </a:endParaRPr>
          </a:p>
          <a:p>
            <a:pPr marL="749300" marR="5080" indent="-330200">
              <a:lnSpc>
                <a:spcPts val="380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O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lado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de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origem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do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câncer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de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cólon metastático deveria influenciar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na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escolha  terapêutica?</a:t>
            </a:r>
            <a:endParaRPr sz="32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773453" y="5742284"/>
            <a:ext cx="7915062" cy="59230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6844" y="1087473"/>
            <a:ext cx="6724015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Câncer </a:t>
            </a:r>
            <a:r>
              <a:rPr dirty="0" sz="3100" spc="45" b="1">
                <a:solidFill>
                  <a:srgbClr val="19B3AC"/>
                </a:solidFill>
                <a:latin typeface="Arial"/>
                <a:cs typeface="Arial"/>
              </a:rPr>
              <a:t>de </a:t>
            </a: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Cólon: </a:t>
            </a:r>
            <a:r>
              <a:rPr dirty="0" sz="3100" b="1">
                <a:solidFill>
                  <a:srgbClr val="19B3AC"/>
                </a:solidFill>
                <a:latin typeface="Arial"/>
                <a:cs typeface="Arial"/>
              </a:rPr>
              <a:t>o </a:t>
            </a:r>
            <a:r>
              <a:rPr dirty="0" sz="3100" spc="65" b="1">
                <a:solidFill>
                  <a:srgbClr val="19B3AC"/>
                </a:solidFill>
                <a:latin typeface="Arial"/>
                <a:cs typeface="Arial"/>
              </a:rPr>
              <a:t>lado</a:t>
            </a:r>
            <a:r>
              <a:rPr dirty="0" sz="3100" spc="630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importa?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8030"/>
              </a:lnSpc>
            </a:pPr>
            <a:r>
              <a:rPr dirty="0" spc="175"/>
              <a:t>CALGB/SWOG</a:t>
            </a:r>
            <a:r>
              <a:rPr dirty="0" spc="325"/>
              <a:t> </a:t>
            </a:r>
            <a:r>
              <a:rPr dirty="0" spc="195"/>
              <a:t>80405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00562" y="2890625"/>
            <a:ext cx="4795520" cy="609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Desenho do</a:t>
            </a:r>
            <a:r>
              <a:rPr dirty="0" sz="4000" spc="-55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Estudo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061733" y="3746391"/>
            <a:ext cx="11662413" cy="73647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6844" y="1087473"/>
            <a:ext cx="6724015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Câncer </a:t>
            </a:r>
            <a:r>
              <a:rPr dirty="0" sz="3100" spc="45" b="1">
                <a:solidFill>
                  <a:srgbClr val="19B3AC"/>
                </a:solidFill>
                <a:latin typeface="Arial"/>
                <a:cs typeface="Arial"/>
              </a:rPr>
              <a:t>de </a:t>
            </a: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Cólon: </a:t>
            </a:r>
            <a:r>
              <a:rPr dirty="0" sz="3100" b="1">
                <a:solidFill>
                  <a:srgbClr val="19B3AC"/>
                </a:solidFill>
                <a:latin typeface="Arial"/>
                <a:cs typeface="Arial"/>
              </a:rPr>
              <a:t>o </a:t>
            </a:r>
            <a:r>
              <a:rPr dirty="0" sz="3100" spc="65" b="1">
                <a:solidFill>
                  <a:srgbClr val="19B3AC"/>
                </a:solidFill>
                <a:latin typeface="Arial"/>
                <a:cs typeface="Arial"/>
              </a:rPr>
              <a:t>lado</a:t>
            </a:r>
            <a:r>
              <a:rPr dirty="0" sz="3100" spc="630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importa?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8030"/>
              </a:lnSpc>
            </a:pPr>
            <a:r>
              <a:rPr dirty="0" spc="175"/>
              <a:t>CALGB/SWOG</a:t>
            </a:r>
            <a:r>
              <a:rPr dirty="0" spc="325"/>
              <a:t> </a:t>
            </a:r>
            <a:r>
              <a:rPr dirty="0" spc="195"/>
              <a:t>80405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00562" y="2890625"/>
            <a:ext cx="2764155" cy="609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Resultados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637810" y="3690086"/>
            <a:ext cx="11227452" cy="77864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6844" y="1087473"/>
            <a:ext cx="6724015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Câncer </a:t>
            </a:r>
            <a:r>
              <a:rPr dirty="0" sz="3100" spc="45" b="1">
                <a:solidFill>
                  <a:srgbClr val="19B3AC"/>
                </a:solidFill>
                <a:latin typeface="Arial"/>
                <a:cs typeface="Arial"/>
              </a:rPr>
              <a:t>de </a:t>
            </a: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Cólon: </a:t>
            </a:r>
            <a:r>
              <a:rPr dirty="0" sz="3100" b="1">
                <a:solidFill>
                  <a:srgbClr val="19B3AC"/>
                </a:solidFill>
                <a:latin typeface="Arial"/>
                <a:cs typeface="Arial"/>
              </a:rPr>
              <a:t>o </a:t>
            </a:r>
            <a:r>
              <a:rPr dirty="0" sz="3100" spc="65" b="1">
                <a:solidFill>
                  <a:srgbClr val="19B3AC"/>
                </a:solidFill>
                <a:latin typeface="Arial"/>
                <a:cs typeface="Arial"/>
              </a:rPr>
              <a:t>lado</a:t>
            </a:r>
            <a:r>
              <a:rPr dirty="0" sz="3100" spc="630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importa?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8030"/>
              </a:lnSpc>
            </a:pPr>
            <a:r>
              <a:rPr dirty="0" spc="175"/>
              <a:t>CALGB/SWOG</a:t>
            </a:r>
            <a:r>
              <a:rPr dirty="0" spc="325"/>
              <a:t> </a:t>
            </a:r>
            <a:r>
              <a:rPr dirty="0" spc="195"/>
              <a:t>80405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00562" y="2890625"/>
            <a:ext cx="2764155" cy="609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Resultados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491239" y="3626031"/>
            <a:ext cx="11115017" cy="76222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82719" y="1087473"/>
            <a:ext cx="6724015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Câncer </a:t>
            </a:r>
            <a:r>
              <a:rPr dirty="0" sz="3100" spc="45" b="1">
                <a:solidFill>
                  <a:srgbClr val="19B3AC"/>
                </a:solidFill>
                <a:latin typeface="Arial"/>
                <a:cs typeface="Arial"/>
              </a:rPr>
              <a:t>de </a:t>
            </a: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Cólon: </a:t>
            </a:r>
            <a:r>
              <a:rPr dirty="0" sz="3100" b="1">
                <a:solidFill>
                  <a:srgbClr val="19B3AC"/>
                </a:solidFill>
                <a:latin typeface="Arial"/>
                <a:cs typeface="Arial"/>
              </a:rPr>
              <a:t>o </a:t>
            </a:r>
            <a:r>
              <a:rPr dirty="0" sz="3100" spc="65" b="1">
                <a:solidFill>
                  <a:srgbClr val="19B3AC"/>
                </a:solidFill>
                <a:latin typeface="Arial"/>
                <a:cs typeface="Arial"/>
              </a:rPr>
              <a:t>lado</a:t>
            </a:r>
            <a:r>
              <a:rPr dirty="0" sz="3100" spc="630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importa?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8575">
              <a:lnSpc>
                <a:spcPts val="8030"/>
              </a:lnSpc>
            </a:pPr>
            <a:r>
              <a:rPr dirty="0" spc="175"/>
              <a:t>CALGB/SWOG</a:t>
            </a:r>
            <a:r>
              <a:rPr dirty="0" spc="325"/>
              <a:t> </a:t>
            </a:r>
            <a:r>
              <a:rPr dirty="0" spc="195"/>
              <a:t>80405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16437" y="2890625"/>
            <a:ext cx="2764155" cy="609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Resultados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62480" y="4453425"/>
            <a:ext cx="7988583" cy="56108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954193" y="4453425"/>
            <a:ext cx="8228423" cy="56108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0969" y="1087473"/>
            <a:ext cx="3206750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IMUNOTERAPIA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4765">
              <a:lnSpc>
                <a:spcPts val="8030"/>
              </a:lnSpc>
            </a:pPr>
            <a:r>
              <a:rPr dirty="0" spc="200"/>
              <a:t>IMUNOSCORE</a:t>
            </a:r>
          </a:p>
        </p:txBody>
      </p:sp>
      <p:sp>
        <p:nvSpPr>
          <p:cNvPr id="4" name="object 4"/>
          <p:cNvSpPr/>
          <p:nvPr/>
        </p:nvSpPr>
        <p:spPr>
          <a:xfrm>
            <a:off x="1804935" y="3275493"/>
            <a:ext cx="14487626" cy="76197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82719" y="1087473"/>
            <a:ext cx="6724015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Câncer </a:t>
            </a:r>
            <a:r>
              <a:rPr dirty="0" sz="3100" spc="45" b="1">
                <a:solidFill>
                  <a:srgbClr val="19B3AC"/>
                </a:solidFill>
                <a:latin typeface="Arial"/>
                <a:cs typeface="Arial"/>
              </a:rPr>
              <a:t>de </a:t>
            </a: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Cólon: </a:t>
            </a:r>
            <a:r>
              <a:rPr dirty="0" sz="3100" b="1">
                <a:solidFill>
                  <a:srgbClr val="19B3AC"/>
                </a:solidFill>
                <a:latin typeface="Arial"/>
                <a:cs typeface="Arial"/>
              </a:rPr>
              <a:t>o </a:t>
            </a:r>
            <a:r>
              <a:rPr dirty="0" sz="3100" spc="65" b="1">
                <a:solidFill>
                  <a:srgbClr val="19B3AC"/>
                </a:solidFill>
                <a:latin typeface="Arial"/>
                <a:cs typeface="Arial"/>
              </a:rPr>
              <a:t>lado</a:t>
            </a:r>
            <a:r>
              <a:rPr dirty="0" sz="3100" spc="630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importa?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8575">
              <a:lnSpc>
                <a:spcPts val="8030"/>
              </a:lnSpc>
            </a:pPr>
            <a:r>
              <a:rPr dirty="0" spc="175"/>
              <a:t>CALGB/SWOG</a:t>
            </a:r>
            <a:r>
              <a:rPr dirty="0" spc="325"/>
              <a:t> </a:t>
            </a:r>
            <a:r>
              <a:rPr dirty="0" spc="195"/>
              <a:t>80405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16437" y="2890625"/>
            <a:ext cx="2764155" cy="609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Resultados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06499" y="4291872"/>
            <a:ext cx="8644874" cy="50982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9979173" y="4291872"/>
            <a:ext cx="7474470" cy="50982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6844" y="1087473"/>
            <a:ext cx="6724015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Câncer </a:t>
            </a:r>
            <a:r>
              <a:rPr dirty="0" sz="3100" spc="45" b="1">
                <a:solidFill>
                  <a:srgbClr val="19B3AC"/>
                </a:solidFill>
                <a:latin typeface="Arial"/>
                <a:cs typeface="Arial"/>
              </a:rPr>
              <a:t>de </a:t>
            </a: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Cólon: </a:t>
            </a:r>
            <a:r>
              <a:rPr dirty="0" sz="3100" b="1">
                <a:solidFill>
                  <a:srgbClr val="19B3AC"/>
                </a:solidFill>
                <a:latin typeface="Arial"/>
                <a:cs typeface="Arial"/>
              </a:rPr>
              <a:t>o </a:t>
            </a:r>
            <a:r>
              <a:rPr dirty="0" sz="3100" spc="65" b="1">
                <a:solidFill>
                  <a:srgbClr val="19B3AC"/>
                </a:solidFill>
                <a:latin typeface="Arial"/>
                <a:cs typeface="Arial"/>
              </a:rPr>
              <a:t>lado</a:t>
            </a:r>
            <a:r>
              <a:rPr dirty="0" sz="3100" spc="630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importa?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8030"/>
              </a:lnSpc>
            </a:pPr>
            <a:r>
              <a:rPr dirty="0" spc="175"/>
              <a:t>CALGB/SWOG</a:t>
            </a:r>
            <a:r>
              <a:rPr dirty="0" spc="325"/>
              <a:t> </a:t>
            </a:r>
            <a:r>
              <a:rPr dirty="0" spc="195"/>
              <a:t>80405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00562" y="2890625"/>
            <a:ext cx="2764155" cy="609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Resultados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455853" y="3483660"/>
            <a:ext cx="11185786" cy="75504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6844" y="1087473"/>
            <a:ext cx="6724015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Câncer </a:t>
            </a:r>
            <a:r>
              <a:rPr dirty="0" sz="3100" spc="45" b="1">
                <a:solidFill>
                  <a:srgbClr val="19B3AC"/>
                </a:solidFill>
                <a:latin typeface="Arial"/>
                <a:cs typeface="Arial"/>
              </a:rPr>
              <a:t>de </a:t>
            </a: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Cólon: </a:t>
            </a:r>
            <a:r>
              <a:rPr dirty="0" sz="3100" b="1">
                <a:solidFill>
                  <a:srgbClr val="19B3AC"/>
                </a:solidFill>
                <a:latin typeface="Arial"/>
                <a:cs typeface="Arial"/>
              </a:rPr>
              <a:t>o </a:t>
            </a:r>
            <a:r>
              <a:rPr dirty="0" sz="3100" spc="65" b="1">
                <a:solidFill>
                  <a:srgbClr val="19B3AC"/>
                </a:solidFill>
                <a:latin typeface="Arial"/>
                <a:cs typeface="Arial"/>
              </a:rPr>
              <a:t>lado</a:t>
            </a:r>
            <a:r>
              <a:rPr dirty="0" sz="3100" spc="630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importa?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8030"/>
              </a:lnSpc>
            </a:pPr>
            <a:r>
              <a:rPr dirty="0" spc="175"/>
              <a:t>CALGB/SWOG</a:t>
            </a:r>
            <a:r>
              <a:rPr dirty="0" spc="325"/>
              <a:t> </a:t>
            </a:r>
            <a:r>
              <a:rPr dirty="0" spc="195"/>
              <a:t>80405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00562" y="2890625"/>
            <a:ext cx="2764155" cy="609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Resultados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049852" y="3741705"/>
            <a:ext cx="11106875" cy="75190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6844" y="1087473"/>
            <a:ext cx="6724015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Câncer </a:t>
            </a:r>
            <a:r>
              <a:rPr dirty="0" sz="3100" spc="45" b="1">
                <a:solidFill>
                  <a:srgbClr val="19B3AC"/>
                </a:solidFill>
                <a:latin typeface="Arial"/>
                <a:cs typeface="Arial"/>
              </a:rPr>
              <a:t>de </a:t>
            </a: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Cólon: </a:t>
            </a:r>
            <a:r>
              <a:rPr dirty="0" sz="3100" b="1">
                <a:solidFill>
                  <a:srgbClr val="19B3AC"/>
                </a:solidFill>
                <a:latin typeface="Arial"/>
                <a:cs typeface="Arial"/>
              </a:rPr>
              <a:t>o </a:t>
            </a:r>
            <a:r>
              <a:rPr dirty="0" sz="3100" spc="65" b="1">
                <a:solidFill>
                  <a:srgbClr val="19B3AC"/>
                </a:solidFill>
                <a:latin typeface="Arial"/>
                <a:cs typeface="Arial"/>
              </a:rPr>
              <a:t>lado</a:t>
            </a:r>
            <a:r>
              <a:rPr dirty="0" sz="3100" spc="630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importa?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8030"/>
              </a:lnSpc>
            </a:pPr>
            <a:r>
              <a:rPr dirty="0" spc="175"/>
              <a:t>CALGB/SWOG</a:t>
            </a:r>
            <a:r>
              <a:rPr dirty="0" spc="325"/>
              <a:t> </a:t>
            </a:r>
            <a:r>
              <a:rPr dirty="0" spc="195"/>
              <a:t>80405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00562" y="2890625"/>
            <a:ext cx="2764155" cy="609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Resultados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324670" y="3723267"/>
            <a:ext cx="7399841" cy="67819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9041796" y="3723267"/>
            <a:ext cx="7302468" cy="67819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6844" y="1082181"/>
            <a:ext cx="6724015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Câncer </a:t>
            </a:r>
            <a:r>
              <a:rPr dirty="0" sz="3100" spc="45" b="1">
                <a:solidFill>
                  <a:srgbClr val="19B3AC"/>
                </a:solidFill>
                <a:latin typeface="Arial"/>
                <a:cs typeface="Arial"/>
              </a:rPr>
              <a:t>de </a:t>
            </a: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Cólon: </a:t>
            </a:r>
            <a:r>
              <a:rPr dirty="0" sz="3100" b="1">
                <a:solidFill>
                  <a:srgbClr val="19B3AC"/>
                </a:solidFill>
                <a:latin typeface="Arial"/>
                <a:cs typeface="Arial"/>
              </a:rPr>
              <a:t>o </a:t>
            </a:r>
            <a:r>
              <a:rPr dirty="0" sz="3100" spc="65" b="1">
                <a:solidFill>
                  <a:srgbClr val="19B3AC"/>
                </a:solidFill>
                <a:latin typeface="Arial"/>
                <a:cs typeface="Arial"/>
              </a:rPr>
              <a:t>lado</a:t>
            </a:r>
            <a:r>
              <a:rPr dirty="0" sz="3100" spc="630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importa?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40640">
              <a:lnSpc>
                <a:spcPts val="8030"/>
              </a:lnSpc>
            </a:pPr>
            <a:r>
              <a:rPr dirty="0" spc="175"/>
              <a:t>CALGB/SWOG</a:t>
            </a:r>
            <a:r>
              <a:rPr dirty="0" spc="325"/>
              <a:t> </a:t>
            </a:r>
            <a:r>
              <a:rPr dirty="0" spc="195"/>
              <a:t>80405</a:t>
            </a:r>
          </a:p>
          <a:p>
            <a:pPr marL="173990">
              <a:lnSpc>
                <a:spcPct val="100000"/>
              </a:lnSpc>
              <a:spcBef>
                <a:spcPts val="1125"/>
              </a:spcBef>
            </a:pPr>
            <a:r>
              <a:rPr dirty="0" sz="4000"/>
              <a:t>Conclusões</a:t>
            </a:r>
            <a:endParaRPr sz="4000"/>
          </a:p>
        </p:txBody>
      </p:sp>
      <p:sp>
        <p:nvSpPr>
          <p:cNvPr id="4" name="object 4"/>
          <p:cNvSpPr txBox="1"/>
          <p:nvPr/>
        </p:nvSpPr>
        <p:spPr>
          <a:xfrm>
            <a:off x="1706962" y="3935200"/>
            <a:ext cx="14636115" cy="5377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A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lateralidade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é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prognóstica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no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câncer colorretal metastático K-RAS</a:t>
            </a:r>
            <a:r>
              <a:rPr dirty="0" sz="3200" spc="4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selvagem.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250">
              <a:latin typeface="Times New Roman"/>
              <a:cs typeface="Times New Roman"/>
            </a:endParaRPr>
          </a:p>
          <a:p>
            <a:pPr marL="342900" marR="5080" indent="-330200">
              <a:lnSpc>
                <a:spcPct val="100299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Cetuximabe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e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Bevacizumabe tiveram eficácias distintas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na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análise desta coorte 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de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pacientes com câncer colorretal metastático K-RAS selvagem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de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acordo  com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a</a:t>
            </a:r>
            <a:r>
              <a:rPr dirty="0" sz="3200" spc="-10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lateralidade.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3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A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lateralidade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é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um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provável “surrogate”</a:t>
            </a:r>
            <a:r>
              <a:rPr dirty="0" sz="3200" spc="4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biológico.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350">
              <a:latin typeface="Times New Roman"/>
              <a:cs typeface="Times New Roman"/>
            </a:endParaRPr>
          </a:p>
          <a:p>
            <a:pPr marL="508000">
              <a:lnSpc>
                <a:spcPct val="10000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Distribuição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de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“drivers mutations” não aleatória (ex.:</a:t>
            </a:r>
            <a:r>
              <a:rPr dirty="0" sz="3200" spc="9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BRAF).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250">
              <a:latin typeface="Times New Roman"/>
              <a:cs typeface="Times New Roman"/>
            </a:endParaRPr>
          </a:p>
          <a:p>
            <a:pPr marL="508000">
              <a:lnSpc>
                <a:spcPct val="10000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Outras características genéticas, epigenéticas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e</a:t>
            </a:r>
            <a:r>
              <a:rPr dirty="0" sz="3200" spc="7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imunológicas.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6844" y="1082181"/>
            <a:ext cx="6724015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Câncer </a:t>
            </a:r>
            <a:r>
              <a:rPr dirty="0" sz="3100" spc="45" b="1">
                <a:solidFill>
                  <a:srgbClr val="19B3AC"/>
                </a:solidFill>
                <a:latin typeface="Arial"/>
                <a:cs typeface="Arial"/>
              </a:rPr>
              <a:t>de </a:t>
            </a: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Cólon: </a:t>
            </a:r>
            <a:r>
              <a:rPr dirty="0" sz="3100" b="1">
                <a:solidFill>
                  <a:srgbClr val="19B3AC"/>
                </a:solidFill>
                <a:latin typeface="Arial"/>
                <a:cs typeface="Arial"/>
              </a:rPr>
              <a:t>o </a:t>
            </a:r>
            <a:r>
              <a:rPr dirty="0" sz="3100" spc="65" b="1">
                <a:solidFill>
                  <a:srgbClr val="19B3AC"/>
                </a:solidFill>
                <a:latin typeface="Arial"/>
                <a:cs typeface="Arial"/>
              </a:rPr>
              <a:t>lado</a:t>
            </a:r>
            <a:r>
              <a:rPr dirty="0" sz="3100" spc="630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importa?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40640">
              <a:lnSpc>
                <a:spcPts val="8030"/>
              </a:lnSpc>
            </a:pPr>
            <a:r>
              <a:rPr dirty="0" spc="175"/>
              <a:t>CALGB/SWOG</a:t>
            </a:r>
            <a:r>
              <a:rPr dirty="0" spc="325"/>
              <a:t> </a:t>
            </a:r>
            <a:r>
              <a:rPr dirty="0" spc="195"/>
              <a:t>80405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00562" y="2716000"/>
            <a:ext cx="13131800" cy="64947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Conclusões</a:t>
            </a:r>
            <a:endParaRPr sz="4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350">
              <a:latin typeface="Times New Roman"/>
              <a:cs typeface="Times New Roman"/>
            </a:endParaRPr>
          </a:p>
          <a:p>
            <a:pPr marL="419100">
              <a:lnSpc>
                <a:spcPct val="10000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Limitações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do</a:t>
            </a:r>
            <a:r>
              <a:rPr dirty="0" sz="3200" spc="-49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estudo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350">
              <a:latin typeface="Times New Roman"/>
              <a:cs typeface="Times New Roman"/>
            </a:endParaRPr>
          </a:p>
          <a:p>
            <a:pPr marL="914400">
              <a:lnSpc>
                <a:spcPct val="10000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Dados exploratórios: análise </a:t>
            </a:r>
            <a:r>
              <a:rPr dirty="0" sz="3200" spc="-10" i="1">
                <a:solidFill>
                  <a:srgbClr val="919191"/>
                </a:solidFill>
                <a:latin typeface="Arial"/>
                <a:cs typeface="Arial"/>
              </a:rPr>
              <a:t>post</a:t>
            </a:r>
            <a:r>
              <a:rPr dirty="0" sz="3200" spc="-455" i="1">
                <a:solidFill>
                  <a:srgbClr val="919191"/>
                </a:solidFill>
                <a:latin typeface="Arial"/>
                <a:cs typeface="Arial"/>
              </a:rPr>
              <a:t> </a:t>
            </a:r>
            <a:r>
              <a:rPr dirty="0" sz="3200" spc="-10" i="1">
                <a:solidFill>
                  <a:srgbClr val="919191"/>
                </a:solidFill>
                <a:latin typeface="Arial"/>
                <a:cs typeface="Arial"/>
              </a:rPr>
              <a:t>hoc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350">
              <a:latin typeface="Times New Roman"/>
              <a:cs typeface="Times New Roman"/>
            </a:endParaRPr>
          </a:p>
          <a:p>
            <a:pPr marL="914400">
              <a:lnSpc>
                <a:spcPct val="10000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Apenas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as terapias de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primeira linha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foram</a:t>
            </a:r>
            <a:r>
              <a:rPr dirty="0" sz="3200" spc="-51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analisadas.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250">
              <a:latin typeface="Times New Roman"/>
              <a:cs typeface="Times New Roman"/>
            </a:endParaRPr>
          </a:p>
          <a:p>
            <a:pPr marL="914400">
              <a:lnSpc>
                <a:spcPct val="10000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80% dos pacientes com doença avançada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ao</a:t>
            </a:r>
            <a:r>
              <a:rPr dirty="0" sz="3200" spc="-44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diagnóstico.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350">
              <a:latin typeface="Times New Roman"/>
              <a:cs typeface="Times New Roman"/>
            </a:endParaRPr>
          </a:p>
          <a:p>
            <a:pPr marL="914400">
              <a:lnSpc>
                <a:spcPct val="10000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Todos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os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pacientes eram K-RAS</a:t>
            </a:r>
            <a:r>
              <a:rPr dirty="0" sz="3200" spc="-49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WT.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350">
              <a:latin typeface="Times New Roman"/>
              <a:cs typeface="Times New Roman"/>
            </a:endParaRPr>
          </a:p>
          <a:p>
            <a:pPr marL="419100">
              <a:lnSpc>
                <a:spcPct val="10000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Novos estudos com avaliações moleculares amplas são</a:t>
            </a:r>
            <a:r>
              <a:rPr dirty="0" sz="3200" spc="-44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necessários.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0969" y="1087473"/>
            <a:ext cx="6724015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Câncer </a:t>
            </a:r>
            <a:r>
              <a:rPr dirty="0" sz="3100" spc="45" b="1">
                <a:solidFill>
                  <a:srgbClr val="19B3AC"/>
                </a:solidFill>
                <a:latin typeface="Arial"/>
                <a:cs typeface="Arial"/>
              </a:rPr>
              <a:t>de </a:t>
            </a: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Cólon: </a:t>
            </a:r>
            <a:r>
              <a:rPr dirty="0" sz="3100" b="1">
                <a:solidFill>
                  <a:srgbClr val="19B3AC"/>
                </a:solidFill>
                <a:latin typeface="Arial"/>
                <a:cs typeface="Arial"/>
              </a:rPr>
              <a:t>o </a:t>
            </a:r>
            <a:r>
              <a:rPr dirty="0" sz="3100" spc="65" b="1">
                <a:solidFill>
                  <a:srgbClr val="19B3AC"/>
                </a:solidFill>
                <a:latin typeface="Arial"/>
                <a:cs typeface="Arial"/>
              </a:rPr>
              <a:t>lado</a:t>
            </a:r>
            <a:r>
              <a:rPr dirty="0" sz="3100" spc="630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importa?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4765">
              <a:lnSpc>
                <a:spcPts val="8030"/>
              </a:lnSpc>
            </a:pPr>
            <a:r>
              <a:rPr dirty="0" spc="155"/>
              <a:t>DADOS </a:t>
            </a:r>
            <a:r>
              <a:rPr dirty="0" spc="95"/>
              <a:t>DO</a:t>
            </a:r>
            <a:r>
              <a:rPr dirty="0" spc="565"/>
              <a:t> </a:t>
            </a:r>
            <a:r>
              <a:rPr dirty="0" spc="200"/>
              <a:t>SEER</a:t>
            </a:r>
          </a:p>
        </p:txBody>
      </p:sp>
      <p:sp>
        <p:nvSpPr>
          <p:cNvPr id="4" name="object 4"/>
          <p:cNvSpPr/>
          <p:nvPr/>
        </p:nvSpPr>
        <p:spPr>
          <a:xfrm>
            <a:off x="1567318" y="4148614"/>
            <a:ext cx="14931110" cy="58734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0969" y="1087473"/>
            <a:ext cx="6724015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Câncer </a:t>
            </a:r>
            <a:r>
              <a:rPr dirty="0" sz="3100" spc="45" b="1">
                <a:solidFill>
                  <a:srgbClr val="19B3AC"/>
                </a:solidFill>
                <a:latin typeface="Arial"/>
                <a:cs typeface="Arial"/>
              </a:rPr>
              <a:t>de </a:t>
            </a: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Cólon: </a:t>
            </a:r>
            <a:r>
              <a:rPr dirty="0" sz="3100" b="1">
                <a:solidFill>
                  <a:srgbClr val="19B3AC"/>
                </a:solidFill>
                <a:latin typeface="Arial"/>
                <a:cs typeface="Arial"/>
              </a:rPr>
              <a:t>o </a:t>
            </a:r>
            <a:r>
              <a:rPr dirty="0" sz="3100" spc="65" b="1">
                <a:solidFill>
                  <a:srgbClr val="19B3AC"/>
                </a:solidFill>
                <a:latin typeface="Arial"/>
                <a:cs typeface="Arial"/>
              </a:rPr>
              <a:t>lado</a:t>
            </a:r>
            <a:r>
              <a:rPr dirty="0" sz="3100" spc="630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importa?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4765">
              <a:lnSpc>
                <a:spcPts val="8030"/>
              </a:lnSpc>
            </a:pPr>
            <a:r>
              <a:rPr dirty="0" spc="155"/>
              <a:t>DADOS </a:t>
            </a:r>
            <a:r>
              <a:rPr dirty="0" spc="95"/>
              <a:t>DO</a:t>
            </a:r>
            <a:r>
              <a:rPr dirty="0" spc="565"/>
              <a:t> </a:t>
            </a:r>
            <a:r>
              <a:rPr dirty="0" spc="200"/>
              <a:t>SEER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84687" y="2890625"/>
            <a:ext cx="15114269" cy="4662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Contexto</a:t>
            </a:r>
            <a:endParaRPr sz="4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4450">
              <a:latin typeface="Times New Roman"/>
              <a:cs typeface="Times New Roman"/>
            </a:endParaRPr>
          </a:p>
          <a:p>
            <a:pPr marL="749300" marR="5080" indent="-330200">
              <a:lnSpc>
                <a:spcPts val="380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Análise </a:t>
            </a:r>
            <a:r>
              <a:rPr dirty="0" sz="3200" spc="-10" i="1">
                <a:solidFill>
                  <a:srgbClr val="919191"/>
                </a:solidFill>
                <a:latin typeface="Arial"/>
                <a:cs typeface="Arial"/>
              </a:rPr>
              <a:t>post hoc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do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estudo CALGB/SWOG 80405 corroboram dados prévios de  pior prognóstico para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o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câncer colorretal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de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origem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no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cólon</a:t>
            </a:r>
            <a:r>
              <a:rPr dirty="0" sz="3200" spc="-10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direito.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250">
              <a:latin typeface="Times New Roman"/>
              <a:cs typeface="Times New Roman"/>
            </a:endParaRPr>
          </a:p>
          <a:p>
            <a:pPr marL="914400">
              <a:lnSpc>
                <a:spcPct val="10000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População avaliada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é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restrita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a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pacientes estádio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IV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K-RAS</a:t>
            </a:r>
            <a:r>
              <a:rPr dirty="0" sz="3200" spc="3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WT.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450">
              <a:latin typeface="Times New Roman"/>
              <a:cs typeface="Times New Roman"/>
            </a:endParaRPr>
          </a:p>
          <a:p>
            <a:pPr marL="749300" marR="1064895" indent="-330200">
              <a:lnSpc>
                <a:spcPts val="3800"/>
              </a:lnSpc>
              <a:tabLst>
                <a:tab pos="855980" algn="l"/>
              </a:tabLst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		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O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objetivo dessa análise populacional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é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corroborar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os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achados</a:t>
            </a:r>
            <a:r>
              <a:rPr dirty="0" sz="3200" spc="-11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do</a:t>
            </a:r>
            <a:r>
              <a:rPr dirty="0" sz="3200" spc="-2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estudo  CALGB/SWOG 80405, inclusive para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a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doença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em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estádio</a:t>
            </a:r>
            <a:r>
              <a:rPr dirty="0" sz="3200" spc="-9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III.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0969" y="1087473"/>
            <a:ext cx="6724015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Câncer </a:t>
            </a:r>
            <a:r>
              <a:rPr dirty="0" sz="3100" spc="45" b="1">
                <a:solidFill>
                  <a:srgbClr val="19B3AC"/>
                </a:solidFill>
                <a:latin typeface="Arial"/>
                <a:cs typeface="Arial"/>
              </a:rPr>
              <a:t>de </a:t>
            </a: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Cólon: </a:t>
            </a:r>
            <a:r>
              <a:rPr dirty="0" sz="3100" b="1">
                <a:solidFill>
                  <a:srgbClr val="19B3AC"/>
                </a:solidFill>
                <a:latin typeface="Arial"/>
                <a:cs typeface="Arial"/>
              </a:rPr>
              <a:t>o </a:t>
            </a:r>
            <a:r>
              <a:rPr dirty="0" sz="3100" spc="65" b="1">
                <a:solidFill>
                  <a:srgbClr val="19B3AC"/>
                </a:solidFill>
                <a:latin typeface="Arial"/>
                <a:cs typeface="Arial"/>
              </a:rPr>
              <a:t>lado</a:t>
            </a:r>
            <a:r>
              <a:rPr dirty="0" sz="3100" spc="630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importa?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030"/>
              </a:lnSpc>
            </a:pPr>
            <a:r>
              <a:rPr dirty="0" spc="155"/>
              <a:t>DADOS </a:t>
            </a:r>
            <a:r>
              <a:rPr dirty="0" spc="95"/>
              <a:t>DO</a:t>
            </a:r>
            <a:r>
              <a:rPr dirty="0" spc="565"/>
              <a:t> </a:t>
            </a:r>
            <a:r>
              <a:rPr dirty="0" spc="200"/>
              <a:t>SEER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84687" y="2890625"/>
            <a:ext cx="4795520" cy="609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Desenho do</a:t>
            </a:r>
            <a:r>
              <a:rPr dirty="0" sz="4000" spc="-55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Estudo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634184" y="3899324"/>
            <a:ext cx="12797382" cy="67190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0969" y="1087473"/>
            <a:ext cx="6724015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Câncer </a:t>
            </a:r>
            <a:r>
              <a:rPr dirty="0" sz="3100" spc="45" b="1">
                <a:solidFill>
                  <a:srgbClr val="19B3AC"/>
                </a:solidFill>
                <a:latin typeface="Arial"/>
                <a:cs typeface="Arial"/>
              </a:rPr>
              <a:t>de </a:t>
            </a: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Cólon: </a:t>
            </a:r>
            <a:r>
              <a:rPr dirty="0" sz="3100" b="1">
                <a:solidFill>
                  <a:srgbClr val="19B3AC"/>
                </a:solidFill>
                <a:latin typeface="Arial"/>
                <a:cs typeface="Arial"/>
              </a:rPr>
              <a:t>o </a:t>
            </a:r>
            <a:r>
              <a:rPr dirty="0" sz="3100" spc="65" b="1">
                <a:solidFill>
                  <a:srgbClr val="19B3AC"/>
                </a:solidFill>
                <a:latin typeface="Arial"/>
                <a:cs typeface="Arial"/>
              </a:rPr>
              <a:t>lado</a:t>
            </a:r>
            <a:r>
              <a:rPr dirty="0" sz="3100" spc="630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importa?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030"/>
              </a:lnSpc>
            </a:pPr>
            <a:r>
              <a:rPr dirty="0" spc="155"/>
              <a:t>DADOS </a:t>
            </a:r>
            <a:r>
              <a:rPr dirty="0" spc="95"/>
              <a:t>DO</a:t>
            </a:r>
            <a:r>
              <a:rPr dirty="0" spc="565"/>
              <a:t> </a:t>
            </a:r>
            <a:r>
              <a:rPr dirty="0" spc="200"/>
              <a:t>SEER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84687" y="2890625"/>
            <a:ext cx="4795520" cy="609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Desenho do</a:t>
            </a:r>
            <a:r>
              <a:rPr dirty="0" sz="4000" spc="-55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Estudo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84898" y="3863978"/>
            <a:ext cx="13460422" cy="67897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0969" y="1087473"/>
            <a:ext cx="3206750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IMUNOTERAPIA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4765">
              <a:lnSpc>
                <a:spcPts val="8030"/>
              </a:lnSpc>
            </a:pPr>
            <a:r>
              <a:rPr dirty="0" spc="200"/>
              <a:t>IMUNOSCORE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84687" y="3123460"/>
            <a:ext cx="14991715" cy="41795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Contexto</a:t>
            </a:r>
            <a:endParaRPr sz="4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4450">
              <a:latin typeface="Times New Roman"/>
              <a:cs typeface="Times New Roman"/>
            </a:endParaRPr>
          </a:p>
          <a:p>
            <a:pPr marL="749300" marR="672465" indent="-330200">
              <a:lnSpc>
                <a:spcPts val="380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Um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volume crescente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de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evidências parece indicar que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a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reação linfocitária  intratumoral pode ser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um fator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prognóstico para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o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câncer</a:t>
            </a:r>
            <a:r>
              <a:rPr dirty="0" sz="3200" spc="-7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colorretal.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200">
              <a:latin typeface="Times New Roman"/>
              <a:cs typeface="Times New Roman"/>
            </a:endParaRPr>
          </a:p>
          <a:p>
            <a:pPr marL="774700" marR="5080" indent="-317500">
              <a:lnSpc>
                <a:spcPct val="100299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A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metodologia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do Imunoscore foi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desenvolvida por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um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consórcio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da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Sociedade  para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Imunoterapia do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Câncer com objetivo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de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quantificar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a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reação imune  tumoral.</a:t>
            </a:r>
            <a:endParaRPr sz="32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123022" y="7595153"/>
            <a:ext cx="7819699" cy="31370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0969" y="1087473"/>
            <a:ext cx="6724015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Câncer </a:t>
            </a:r>
            <a:r>
              <a:rPr dirty="0" sz="3100" spc="45" b="1">
                <a:solidFill>
                  <a:srgbClr val="19B3AC"/>
                </a:solidFill>
                <a:latin typeface="Arial"/>
                <a:cs typeface="Arial"/>
              </a:rPr>
              <a:t>de </a:t>
            </a: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Cólon: </a:t>
            </a:r>
            <a:r>
              <a:rPr dirty="0" sz="3100" b="1">
                <a:solidFill>
                  <a:srgbClr val="19B3AC"/>
                </a:solidFill>
                <a:latin typeface="Arial"/>
                <a:cs typeface="Arial"/>
              </a:rPr>
              <a:t>o </a:t>
            </a:r>
            <a:r>
              <a:rPr dirty="0" sz="3100" spc="65" b="1">
                <a:solidFill>
                  <a:srgbClr val="19B3AC"/>
                </a:solidFill>
                <a:latin typeface="Arial"/>
                <a:cs typeface="Arial"/>
              </a:rPr>
              <a:t>lado</a:t>
            </a:r>
            <a:r>
              <a:rPr dirty="0" sz="3100" spc="630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importa?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030"/>
              </a:lnSpc>
            </a:pPr>
            <a:r>
              <a:rPr dirty="0" spc="155"/>
              <a:t>DADOS </a:t>
            </a:r>
            <a:r>
              <a:rPr dirty="0" spc="95"/>
              <a:t>DO</a:t>
            </a:r>
            <a:r>
              <a:rPr dirty="0" spc="565"/>
              <a:t> </a:t>
            </a:r>
            <a:r>
              <a:rPr dirty="0" spc="200"/>
              <a:t>SEER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84687" y="2890625"/>
            <a:ext cx="4795520" cy="609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Desenho do</a:t>
            </a:r>
            <a:r>
              <a:rPr dirty="0" sz="4000" spc="-55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Estudo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524704" y="3872730"/>
            <a:ext cx="13016336" cy="67722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0969" y="1087473"/>
            <a:ext cx="6724015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Câncer </a:t>
            </a:r>
            <a:r>
              <a:rPr dirty="0" sz="3100" spc="45" b="1">
                <a:solidFill>
                  <a:srgbClr val="19B3AC"/>
                </a:solidFill>
                <a:latin typeface="Arial"/>
                <a:cs typeface="Arial"/>
              </a:rPr>
              <a:t>de </a:t>
            </a: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Cólon: </a:t>
            </a:r>
            <a:r>
              <a:rPr dirty="0" sz="3100" b="1">
                <a:solidFill>
                  <a:srgbClr val="19B3AC"/>
                </a:solidFill>
                <a:latin typeface="Arial"/>
                <a:cs typeface="Arial"/>
              </a:rPr>
              <a:t>o </a:t>
            </a:r>
            <a:r>
              <a:rPr dirty="0" sz="3100" spc="65" b="1">
                <a:solidFill>
                  <a:srgbClr val="19B3AC"/>
                </a:solidFill>
                <a:latin typeface="Arial"/>
                <a:cs typeface="Arial"/>
              </a:rPr>
              <a:t>lado</a:t>
            </a:r>
            <a:r>
              <a:rPr dirty="0" sz="3100" spc="630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importa?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030"/>
              </a:lnSpc>
            </a:pPr>
            <a:r>
              <a:rPr dirty="0" spc="155"/>
              <a:t>DADOS </a:t>
            </a:r>
            <a:r>
              <a:rPr dirty="0" spc="95"/>
              <a:t>DO</a:t>
            </a:r>
            <a:r>
              <a:rPr dirty="0" spc="565"/>
              <a:t> </a:t>
            </a:r>
            <a:r>
              <a:rPr dirty="0" spc="200"/>
              <a:t>SEER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84687" y="2890625"/>
            <a:ext cx="2764155" cy="609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Resultados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444731" y="3750853"/>
            <a:ext cx="14540758" cy="70160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0969" y="1087473"/>
            <a:ext cx="6724015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Câncer </a:t>
            </a:r>
            <a:r>
              <a:rPr dirty="0" sz="3100" spc="45" b="1">
                <a:solidFill>
                  <a:srgbClr val="19B3AC"/>
                </a:solidFill>
                <a:latin typeface="Arial"/>
                <a:cs typeface="Arial"/>
              </a:rPr>
              <a:t>de </a:t>
            </a: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Cólon: </a:t>
            </a:r>
            <a:r>
              <a:rPr dirty="0" sz="3100" b="1">
                <a:solidFill>
                  <a:srgbClr val="19B3AC"/>
                </a:solidFill>
                <a:latin typeface="Arial"/>
                <a:cs typeface="Arial"/>
              </a:rPr>
              <a:t>o </a:t>
            </a:r>
            <a:r>
              <a:rPr dirty="0" sz="3100" spc="65" b="1">
                <a:solidFill>
                  <a:srgbClr val="19B3AC"/>
                </a:solidFill>
                <a:latin typeface="Arial"/>
                <a:cs typeface="Arial"/>
              </a:rPr>
              <a:t>lado</a:t>
            </a:r>
            <a:r>
              <a:rPr dirty="0" sz="3100" spc="630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importa?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030"/>
              </a:lnSpc>
            </a:pPr>
            <a:r>
              <a:rPr dirty="0" spc="155"/>
              <a:t>DADOS </a:t>
            </a:r>
            <a:r>
              <a:rPr dirty="0" spc="95"/>
              <a:t>DO</a:t>
            </a:r>
            <a:r>
              <a:rPr dirty="0" spc="565"/>
              <a:t> </a:t>
            </a:r>
            <a:r>
              <a:rPr dirty="0" spc="200"/>
              <a:t>SEER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84687" y="2890625"/>
            <a:ext cx="2764155" cy="609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Resultados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652692" y="3754401"/>
            <a:ext cx="13196641" cy="70089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0969" y="1087473"/>
            <a:ext cx="6724015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Câncer </a:t>
            </a:r>
            <a:r>
              <a:rPr dirty="0" sz="3100" spc="45" b="1">
                <a:solidFill>
                  <a:srgbClr val="19B3AC"/>
                </a:solidFill>
                <a:latin typeface="Arial"/>
                <a:cs typeface="Arial"/>
              </a:rPr>
              <a:t>de </a:t>
            </a: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Cólon: </a:t>
            </a:r>
            <a:r>
              <a:rPr dirty="0" sz="3100" b="1">
                <a:solidFill>
                  <a:srgbClr val="19B3AC"/>
                </a:solidFill>
                <a:latin typeface="Arial"/>
                <a:cs typeface="Arial"/>
              </a:rPr>
              <a:t>o </a:t>
            </a:r>
            <a:r>
              <a:rPr dirty="0" sz="3100" spc="65" b="1">
                <a:solidFill>
                  <a:srgbClr val="19B3AC"/>
                </a:solidFill>
                <a:latin typeface="Arial"/>
                <a:cs typeface="Arial"/>
              </a:rPr>
              <a:t>lado</a:t>
            </a:r>
            <a:r>
              <a:rPr dirty="0" sz="3100" spc="630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importa?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030"/>
              </a:lnSpc>
            </a:pPr>
            <a:r>
              <a:rPr dirty="0" spc="155"/>
              <a:t>DADOS </a:t>
            </a:r>
            <a:r>
              <a:rPr dirty="0" spc="95"/>
              <a:t>DO</a:t>
            </a:r>
            <a:r>
              <a:rPr dirty="0" spc="565"/>
              <a:t> </a:t>
            </a:r>
            <a:r>
              <a:rPr dirty="0" spc="200"/>
              <a:t>SEER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84687" y="2890625"/>
            <a:ext cx="2764155" cy="609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Resultados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027414" y="3756700"/>
            <a:ext cx="13375387" cy="70043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35094" y="1087473"/>
            <a:ext cx="6724015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Câncer </a:t>
            </a:r>
            <a:r>
              <a:rPr dirty="0" sz="3100" spc="45" b="1">
                <a:solidFill>
                  <a:srgbClr val="19B3AC"/>
                </a:solidFill>
                <a:latin typeface="Arial"/>
                <a:cs typeface="Arial"/>
              </a:rPr>
              <a:t>de </a:t>
            </a: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Cólon: </a:t>
            </a:r>
            <a:r>
              <a:rPr dirty="0" sz="3100" b="1">
                <a:solidFill>
                  <a:srgbClr val="19B3AC"/>
                </a:solidFill>
                <a:latin typeface="Arial"/>
                <a:cs typeface="Arial"/>
              </a:rPr>
              <a:t>o </a:t>
            </a:r>
            <a:r>
              <a:rPr dirty="0" sz="3100" spc="65" b="1">
                <a:solidFill>
                  <a:srgbClr val="19B3AC"/>
                </a:solidFill>
                <a:latin typeface="Arial"/>
                <a:cs typeface="Arial"/>
              </a:rPr>
              <a:t>lado</a:t>
            </a:r>
            <a:r>
              <a:rPr dirty="0" sz="3100" spc="630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importa?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030"/>
              </a:lnSpc>
            </a:pPr>
            <a:r>
              <a:rPr dirty="0" spc="155"/>
              <a:t>DADOS </a:t>
            </a:r>
            <a:r>
              <a:rPr dirty="0" spc="95"/>
              <a:t>DO</a:t>
            </a:r>
            <a:r>
              <a:rPr dirty="0" spc="565"/>
              <a:t> </a:t>
            </a:r>
            <a:r>
              <a:rPr dirty="0" spc="200"/>
              <a:t>SEER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68812" y="2890625"/>
            <a:ext cx="2764155" cy="609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Resultados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16588" y="3788023"/>
            <a:ext cx="14200816" cy="69416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0969" y="1087473"/>
            <a:ext cx="6724015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Câncer </a:t>
            </a:r>
            <a:r>
              <a:rPr dirty="0" sz="3100" spc="45" b="1">
                <a:solidFill>
                  <a:srgbClr val="19B3AC"/>
                </a:solidFill>
                <a:latin typeface="Arial"/>
                <a:cs typeface="Arial"/>
              </a:rPr>
              <a:t>de </a:t>
            </a: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Cólon: </a:t>
            </a:r>
            <a:r>
              <a:rPr dirty="0" sz="3100" b="1">
                <a:solidFill>
                  <a:srgbClr val="19B3AC"/>
                </a:solidFill>
                <a:latin typeface="Arial"/>
                <a:cs typeface="Arial"/>
              </a:rPr>
              <a:t>o </a:t>
            </a:r>
            <a:r>
              <a:rPr dirty="0" sz="3100" spc="65" b="1">
                <a:solidFill>
                  <a:srgbClr val="19B3AC"/>
                </a:solidFill>
                <a:latin typeface="Arial"/>
                <a:cs typeface="Arial"/>
              </a:rPr>
              <a:t>lado</a:t>
            </a:r>
            <a:r>
              <a:rPr dirty="0" sz="3100" spc="630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importa?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030"/>
              </a:lnSpc>
            </a:pPr>
            <a:r>
              <a:rPr dirty="0" spc="155"/>
              <a:t>DADOS </a:t>
            </a:r>
            <a:r>
              <a:rPr dirty="0" spc="95"/>
              <a:t>DO</a:t>
            </a:r>
            <a:r>
              <a:rPr dirty="0" spc="565"/>
              <a:t> </a:t>
            </a:r>
            <a:r>
              <a:rPr dirty="0" spc="200"/>
              <a:t>SEER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84687" y="2890625"/>
            <a:ext cx="2764155" cy="609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Resultados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870515" y="3763248"/>
            <a:ext cx="13391921" cy="69912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0969" y="1087473"/>
            <a:ext cx="6724015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Câncer </a:t>
            </a:r>
            <a:r>
              <a:rPr dirty="0" sz="3100" spc="45" b="1">
                <a:solidFill>
                  <a:srgbClr val="19B3AC"/>
                </a:solidFill>
                <a:latin typeface="Arial"/>
                <a:cs typeface="Arial"/>
              </a:rPr>
              <a:t>de </a:t>
            </a: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Cólon: </a:t>
            </a:r>
            <a:r>
              <a:rPr dirty="0" sz="3100" b="1">
                <a:solidFill>
                  <a:srgbClr val="19B3AC"/>
                </a:solidFill>
                <a:latin typeface="Arial"/>
                <a:cs typeface="Arial"/>
              </a:rPr>
              <a:t>o </a:t>
            </a:r>
            <a:r>
              <a:rPr dirty="0" sz="3100" spc="65" b="1">
                <a:solidFill>
                  <a:srgbClr val="19B3AC"/>
                </a:solidFill>
                <a:latin typeface="Arial"/>
                <a:cs typeface="Arial"/>
              </a:rPr>
              <a:t>lado</a:t>
            </a:r>
            <a:r>
              <a:rPr dirty="0" sz="3100" spc="630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importa?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030"/>
              </a:lnSpc>
            </a:pPr>
            <a:r>
              <a:rPr dirty="0" spc="155"/>
              <a:t>DADOS </a:t>
            </a:r>
            <a:r>
              <a:rPr dirty="0" spc="95"/>
              <a:t>DO</a:t>
            </a:r>
            <a:r>
              <a:rPr dirty="0" spc="565"/>
              <a:t> </a:t>
            </a:r>
            <a:r>
              <a:rPr dirty="0" spc="200"/>
              <a:t>SEER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84687" y="2890625"/>
            <a:ext cx="2764155" cy="609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Resultados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131902" y="3619446"/>
            <a:ext cx="13801940" cy="72788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35094" y="1087473"/>
            <a:ext cx="6724015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Câncer </a:t>
            </a:r>
            <a:r>
              <a:rPr dirty="0" sz="3100" spc="45" b="1">
                <a:solidFill>
                  <a:srgbClr val="19B3AC"/>
                </a:solidFill>
                <a:latin typeface="Arial"/>
                <a:cs typeface="Arial"/>
              </a:rPr>
              <a:t>de </a:t>
            </a: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Cólon: </a:t>
            </a:r>
            <a:r>
              <a:rPr dirty="0" sz="3100" b="1">
                <a:solidFill>
                  <a:srgbClr val="19B3AC"/>
                </a:solidFill>
                <a:latin typeface="Arial"/>
                <a:cs typeface="Arial"/>
              </a:rPr>
              <a:t>o </a:t>
            </a:r>
            <a:r>
              <a:rPr dirty="0" sz="3100" spc="65" b="1">
                <a:solidFill>
                  <a:srgbClr val="19B3AC"/>
                </a:solidFill>
                <a:latin typeface="Arial"/>
                <a:cs typeface="Arial"/>
              </a:rPr>
              <a:t>lado</a:t>
            </a:r>
            <a:r>
              <a:rPr dirty="0" sz="3100" spc="630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importa?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030"/>
              </a:lnSpc>
            </a:pPr>
            <a:r>
              <a:rPr dirty="0" spc="155"/>
              <a:t>DADOS </a:t>
            </a:r>
            <a:r>
              <a:rPr dirty="0" spc="95"/>
              <a:t>DO</a:t>
            </a:r>
            <a:r>
              <a:rPr dirty="0" spc="565"/>
              <a:t> </a:t>
            </a:r>
            <a:r>
              <a:rPr dirty="0" spc="200"/>
              <a:t>SEER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68812" y="2890625"/>
            <a:ext cx="2764155" cy="609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Resultados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250974" y="4048706"/>
            <a:ext cx="12896518" cy="67320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0969" y="1087473"/>
            <a:ext cx="6724015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Câncer </a:t>
            </a:r>
            <a:r>
              <a:rPr dirty="0" sz="3100" spc="45" b="1">
                <a:solidFill>
                  <a:srgbClr val="19B3AC"/>
                </a:solidFill>
                <a:latin typeface="Arial"/>
                <a:cs typeface="Arial"/>
              </a:rPr>
              <a:t>de </a:t>
            </a: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Cólon: </a:t>
            </a:r>
            <a:r>
              <a:rPr dirty="0" sz="3100" b="1">
                <a:solidFill>
                  <a:srgbClr val="19B3AC"/>
                </a:solidFill>
                <a:latin typeface="Arial"/>
                <a:cs typeface="Arial"/>
              </a:rPr>
              <a:t>o </a:t>
            </a:r>
            <a:r>
              <a:rPr dirty="0" sz="3100" spc="65" b="1">
                <a:solidFill>
                  <a:srgbClr val="19B3AC"/>
                </a:solidFill>
                <a:latin typeface="Arial"/>
                <a:cs typeface="Arial"/>
              </a:rPr>
              <a:t>lado</a:t>
            </a:r>
            <a:r>
              <a:rPr dirty="0" sz="3100" spc="630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importa?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4765">
              <a:lnSpc>
                <a:spcPts val="7925"/>
              </a:lnSpc>
            </a:pPr>
            <a:r>
              <a:rPr dirty="0" spc="155"/>
              <a:t>DADOS </a:t>
            </a:r>
            <a:r>
              <a:rPr dirty="0" spc="95"/>
              <a:t>DO</a:t>
            </a:r>
            <a:r>
              <a:rPr dirty="0" spc="565"/>
              <a:t> </a:t>
            </a:r>
            <a:r>
              <a:rPr dirty="0" spc="200"/>
              <a:t>SEER</a:t>
            </a:r>
          </a:p>
          <a:p>
            <a:pPr marL="158115">
              <a:lnSpc>
                <a:spcPts val="4695"/>
              </a:lnSpc>
            </a:pPr>
            <a:r>
              <a:rPr dirty="0" sz="4000"/>
              <a:t>Conclusões</a:t>
            </a:r>
            <a:endParaRPr sz="4000"/>
          </a:p>
        </p:txBody>
      </p:sp>
      <p:sp>
        <p:nvSpPr>
          <p:cNvPr id="4" name="object 4"/>
          <p:cNvSpPr txBox="1"/>
          <p:nvPr/>
        </p:nvSpPr>
        <p:spPr>
          <a:xfrm>
            <a:off x="1691087" y="3796559"/>
            <a:ext cx="13917930" cy="58559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A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localização dos tumores estádio III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e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IV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não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se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alterou com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o</a:t>
            </a:r>
            <a:r>
              <a:rPr dirty="0" sz="3200" spc="3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tempo.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450">
              <a:latin typeface="Times New Roman"/>
              <a:cs typeface="Times New Roman"/>
            </a:endParaRPr>
          </a:p>
          <a:p>
            <a:pPr marL="342900" marR="410209" indent="-330200">
              <a:lnSpc>
                <a:spcPts val="380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O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prognóstico tem melhorado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ao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longo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do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tempo para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o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câncer colorretal  independente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do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lado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de</a:t>
            </a:r>
            <a:r>
              <a:rPr dirty="0" sz="3200" spc="-10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origem.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2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A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relação entre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a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lateralidade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e o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prognóstico varia com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o</a:t>
            </a:r>
            <a:r>
              <a:rPr dirty="0" sz="3200" spc="3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estádio.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450">
              <a:latin typeface="Times New Roman"/>
              <a:cs typeface="Times New Roman"/>
            </a:endParaRPr>
          </a:p>
          <a:p>
            <a:pPr marL="825500" marR="5080" indent="-317500">
              <a:lnSpc>
                <a:spcPts val="380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Tumores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do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cólon direito têm pior prognóstico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em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pacientes com doença  metastática (estádio</a:t>
            </a:r>
            <a:r>
              <a:rPr dirty="0" sz="3200" spc="-10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IV).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350">
              <a:latin typeface="Times New Roman"/>
              <a:cs typeface="Times New Roman"/>
            </a:endParaRPr>
          </a:p>
          <a:p>
            <a:pPr marL="825500" marR="951865" indent="-317500">
              <a:lnSpc>
                <a:spcPts val="380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Essa associação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é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mais fraca para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o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estádio III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e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inexistente para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o 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estádio</a:t>
            </a:r>
            <a:r>
              <a:rPr dirty="0" sz="3200" spc="-10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II.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8594" y="1087473"/>
            <a:ext cx="6724015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Câncer </a:t>
            </a:r>
            <a:r>
              <a:rPr dirty="0" sz="3100" spc="45" b="1">
                <a:solidFill>
                  <a:srgbClr val="19B3AC"/>
                </a:solidFill>
                <a:latin typeface="Arial"/>
                <a:cs typeface="Arial"/>
              </a:rPr>
              <a:t>de </a:t>
            </a: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Cólon: </a:t>
            </a:r>
            <a:r>
              <a:rPr dirty="0" sz="3100" b="1">
                <a:solidFill>
                  <a:srgbClr val="19B3AC"/>
                </a:solidFill>
                <a:latin typeface="Arial"/>
                <a:cs typeface="Arial"/>
              </a:rPr>
              <a:t>o </a:t>
            </a:r>
            <a:r>
              <a:rPr dirty="0" sz="3100" spc="65" b="1">
                <a:solidFill>
                  <a:srgbClr val="19B3AC"/>
                </a:solidFill>
                <a:latin typeface="Arial"/>
                <a:cs typeface="Arial"/>
              </a:rPr>
              <a:t>lado</a:t>
            </a:r>
            <a:r>
              <a:rPr dirty="0" sz="3100" spc="630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importa?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72390">
              <a:lnSpc>
                <a:spcPts val="8030"/>
              </a:lnSpc>
            </a:pPr>
            <a:r>
              <a:rPr dirty="0" spc="170"/>
              <a:t>AVALIAÇÃO</a:t>
            </a:r>
            <a:r>
              <a:rPr dirty="0" spc="340"/>
              <a:t> </a:t>
            </a:r>
            <a:r>
              <a:rPr dirty="0" spc="200"/>
              <a:t>MOLECULAR</a:t>
            </a:r>
          </a:p>
        </p:txBody>
      </p:sp>
      <p:sp>
        <p:nvSpPr>
          <p:cNvPr id="4" name="object 4"/>
          <p:cNvSpPr/>
          <p:nvPr/>
        </p:nvSpPr>
        <p:spPr>
          <a:xfrm>
            <a:off x="1791936" y="3192851"/>
            <a:ext cx="14577118" cy="72350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5064" y="1087121"/>
            <a:ext cx="3206750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IMUNOTERAPIA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635">
              <a:lnSpc>
                <a:spcPts val="8030"/>
              </a:lnSpc>
            </a:pPr>
            <a:r>
              <a:rPr dirty="0" spc="200"/>
              <a:t>IMUNOSCORE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95812" y="3171084"/>
            <a:ext cx="4795520" cy="609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Desenho do</a:t>
            </a:r>
            <a:r>
              <a:rPr dirty="0" sz="4000" spc="-55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Estudo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463195" y="4305603"/>
            <a:ext cx="12726073" cy="65889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14469" y="1087473"/>
            <a:ext cx="6724015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Câncer </a:t>
            </a:r>
            <a:r>
              <a:rPr dirty="0" sz="3100" spc="45" b="1">
                <a:solidFill>
                  <a:srgbClr val="19B3AC"/>
                </a:solidFill>
                <a:latin typeface="Arial"/>
                <a:cs typeface="Arial"/>
              </a:rPr>
              <a:t>de </a:t>
            </a: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Cólon: </a:t>
            </a:r>
            <a:r>
              <a:rPr dirty="0" sz="3100" b="1">
                <a:solidFill>
                  <a:srgbClr val="19B3AC"/>
                </a:solidFill>
                <a:latin typeface="Arial"/>
                <a:cs typeface="Arial"/>
              </a:rPr>
              <a:t>o </a:t>
            </a:r>
            <a:r>
              <a:rPr dirty="0" sz="3100" spc="65" b="1">
                <a:solidFill>
                  <a:srgbClr val="19B3AC"/>
                </a:solidFill>
                <a:latin typeface="Arial"/>
                <a:cs typeface="Arial"/>
              </a:rPr>
              <a:t>lado</a:t>
            </a:r>
            <a:r>
              <a:rPr dirty="0" sz="3100" spc="630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importa?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88265">
              <a:lnSpc>
                <a:spcPts val="8030"/>
              </a:lnSpc>
            </a:pPr>
            <a:r>
              <a:rPr dirty="0" spc="170"/>
              <a:t>AVALIAÇÃO</a:t>
            </a:r>
            <a:r>
              <a:rPr dirty="0" spc="340"/>
              <a:t> </a:t>
            </a:r>
            <a:r>
              <a:rPr dirty="0" spc="200"/>
              <a:t>MOLECULAR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48187" y="2890625"/>
            <a:ext cx="14625319" cy="7612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Contexto</a:t>
            </a:r>
            <a:endParaRPr sz="4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4450">
              <a:latin typeface="Times New Roman"/>
              <a:cs typeface="Times New Roman"/>
            </a:endParaRPr>
          </a:p>
          <a:p>
            <a:pPr marL="673100" marR="1021080" indent="-254000">
              <a:lnSpc>
                <a:spcPts val="380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O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papel prognóstico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e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preditivo da lateralidade do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câncer colorretal</a:t>
            </a:r>
            <a:r>
              <a:rPr dirty="0" sz="3200" spc="-52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está  emergindo.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350">
              <a:latin typeface="Times New Roman"/>
              <a:cs typeface="Times New Roman"/>
            </a:endParaRPr>
          </a:p>
          <a:p>
            <a:pPr marL="673100" marR="5080" indent="-254000">
              <a:lnSpc>
                <a:spcPts val="380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Is</a:t>
            </a:r>
            <a:r>
              <a:rPr dirty="0" sz="3200" spc="-5">
                <a:solidFill>
                  <a:srgbClr val="919191"/>
                </a:solidFill>
                <a:latin typeface="Arial"/>
                <a:cs typeface="Arial"/>
              </a:rPr>
              <a:t>s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o provavelmente está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relacionado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à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grande heterogeneidade biológica</a:t>
            </a:r>
            <a:r>
              <a:rPr dirty="0" sz="3200" spc="-51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dos 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tumores</a:t>
            </a:r>
            <a:r>
              <a:rPr dirty="0" sz="3200" spc="-9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colorretais.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250">
              <a:latin typeface="Times New Roman"/>
              <a:cs typeface="Times New Roman"/>
            </a:endParaRPr>
          </a:p>
          <a:p>
            <a:pPr marL="914400">
              <a:lnSpc>
                <a:spcPct val="10000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Mutações</a:t>
            </a:r>
            <a:r>
              <a:rPr dirty="0" sz="3200" spc="-49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específicas.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350">
              <a:latin typeface="Times New Roman"/>
              <a:cs typeface="Times New Roman"/>
            </a:endParaRPr>
          </a:p>
          <a:p>
            <a:pPr marL="914400">
              <a:lnSpc>
                <a:spcPct val="10000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Fenótipo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metilador das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ilhas CpG</a:t>
            </a:r>
            <a:r>
              <a:rPr dirty="0" sz="3200" spc="-48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(CIMP).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350">
              <a:latin typeface="Times New Roman"/>
              <a:cs typeface="Times New Roman"/>
            </a:endParaRPr>
          </a:p>
          <a:p>
            <a:pPr marL="914400">
              <a:lnSpc>
                <a:spcPct val="10000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Instabilidade de</a:t>
            </a:r>
            <a:r>
              <a:rPr dirty="0" sz="3200" spc="-49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microssatélites.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350">
              <a:latin typeface="Times New Roman"/>
              <a:cs typeface="Times New Roman"/>
            </a:endParaRPr>
          </a:p>
          <a:p>
            <a:pPr marL="914400">
              <a:lnSpc>
                <a:spcPct val="10000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Perfil de expressão genética</a:t>
            </a:r>
            <a:r>
              <a:rPr dirty="0" sz="3200" spc="-509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molecular.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14469" y="1087473"/>
            <a:ext cx="6724015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Câncer </a:t>
            </a:r>
            <a:r>
              <a:rPr dirty="0" sz="3100" spc="45" b="1">
                <a:solidFill>
                  <a:srgbClr val="19B3AC"/>
                </a:solidFill>
                <a:latin typeface="Arial"/>
                <a:cs typeface="Arial"/>
              </a:rPr>
              <a:t>de </a:t>
            </a: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Cólon: </a:t>
            </a:r>
            <a:r>
              <a:rPr dirty="0" sz="3100" b="1">
                <a:solidFill>
                  <a:srgbClr val="19B3AC"/>
                </a:solidFill>
                <a:latin typeface="Arial"/>
                <a:cs typeface="Arial"/>
              </a:rPr>
              <a:t>o </a:t>
            </a:r>
            <a:r>
              <a:rPr dirty="0" sz="3100" spc="65" b="1">
                <a:solidFill>
                  <a:srgbClr val="19B3AC"/>
                </a:solidFill>
                <a:latin typeface="Arial"/>
                <a:cs typeface="Arial"/>
              </a:rPr>
              <a:t>lado</a:t>
            </a:r>
            <a:r>
              <a:rPr dirty="0" sz="3100" spc="630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importa?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88265">
              <a:lnSpc>
                <a:spcPts val="8030"/>
              </a:lnSpc>
            </a:pPr>
            <a:r>
              <a:rPr dirty="0" spc="170"/>
              <a:t>AVALIAÇÃO</a:t>
            </a:r>
            <a:r>
              <a:rPr dirty="0" spc="340"/>
              <a:t> </a:t>
            </a:r>
            <a:r>
              <a:rPr dirty="0" spc="200"/>
              <a:t>MOLECULAR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48187" y="2890625"/>
            <a:ext cx="14116050" cy="56400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Contexto</a:t>
            </a:r>
            <a:endParaRPr sz="4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4300">
              <a:latin typeface="Times New Roman"/>
              <a:cs typeface="Times New Roman"/>
            </a:endParaRPr>
          </a:p>
          <a:p>
            <a:pPr marL="419100">
              <a:lnSpc>
                <a:spcPct val="10000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A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avaliação integrada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de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todos estes fatores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é</a:t>
            </a:r>
            <a:r>
              <a:rPr dirty="0" sz="3200" spc="-35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necessária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350">
              <a:latin typeface="Times New Roman"/>
              <a:cs typeface="Times New Roman"/>
            </a:endParaRPr>
          </a:p>
          <a:p>
            <a:pPr marL="914400">
              <a:lnSpc>
                <a:spcPct val="10000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Lateralidade; CIMP; BRAF: associados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à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sobrevida</a:t>
            </a:r>
            <a:r>
              <a:rPr dirty="0" sz="3200" spc="-33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global.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200">
              <a:latin typeface="Times New Roman"/>
              <a:cs typeface="Times New Roman"/>
            </a:endParaRPr>
          </a:p>
          <a:p>
            <a:pPr marL="1181100" marR="927735" indent="-266700">
              <a:lnSpc>
                <a:spcPct val="10160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Lateralidade; CIMP; BRAF, NRAS: associados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à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sobrevida livre</a:t>
            </a:r>
            <a:r>
              <a:rPr dirty="0" sz="3200" spc="-31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de  progressão com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o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uso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da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terapia</a:t>
            </a:r>
            <a:r>
              <a:rPr dirty="0" sz="3200" spc="-114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anti-EGFR.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450">
              <a:latin typeface="Times New Roman"/>
              <a:cs typeface="Times New Roman"/>
            </a:endParaRPr>
          </a:p>
          <a:p>
            <a:pPr marL="1181100" marR="5080" indent="-266700">
              <a:lnSpc>
                <a:spcPts val="3800"/>
              </a:lnSpc>
            </a:pP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-</a:t>
            </a:r>
            <a:r>
              <a:rPr dirty="0" sz="3200">
                <a:solidFill>
                  <a:srgbClr val="919191"/>
                </a:solidFill>
                <a:latin typeface="Helvetica"/>
                <a:cs typeface="Helvetica"/>
              </a:rPr>
              <a:t> 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Perfil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de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assinatura genética; metilação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e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expressão </a:t>
            </a:r>
            <a:r>
              <a:rPr dirty="0" sz="3200" spc="-5">
                <a:solidFill>
                  <a:srgbClr val="7F7F7F"/>
                </a:solidFill>
                <a:latin typeface="Arial"/>
                <a:cs typeface="Arial"/>
              </a:rPr>
              <a:t>de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AREG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e</a:t>
            </a:r>
            <a:r>
              <a:rPr dirty="0" sz="3200" spc="-36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EREG:  biomarcadores adicionais associados </a:t>
            </a:r>
            <a:r>
              <a:rPr dirty="0" sz="3200">
                <a:solidFill>
                  <a:srgbClr val="7F7F7F"/>
                </a:solidFill>
                <a:latin typeface="Arial"/>
                <a:cs typeface="Arial"/>
              </a:rPr>
              <a:t>à</a:t>
            </a:r>
            <a:r>
              <a:rPr dirty="0" sz="3200" spc="-9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7F7F7F"/>
                </a:solidFill>
                <a:latin typeface="Arial"/>
                <a:cs typeface="Arial"/>
              </a:rPr>
              <a:t>lateralidade.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14469" y="1087473"/>
            <a:ext cx="6724015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Câncer </a:t>
            </a:r>
            <a:r>
              <a:rPr dirty="0" sz="3100" spc="45" b="1">
                <a:solidFill>
                  <a:srgbClr val="19B3AC"/>
                </a:solidFill>
                <a:latin typeface="Arial"/>
                <a:cs typeface="Arial"/>
              </a:rPr>
              <a:t>de </a:t>
            </a: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Cólon: </a:t>
            </a:r>
            <a:r>
              <a:rPr dirty="0" sz="3100" b="1">
                <a:solidFill>
                  <a:srgbClr val="19B3AC"/>
                </a:solidFill>
                <a:latin typeface="Arial"/>
                <a:cs typeface="Arial"/>
              </a:rPr>
              <a:t>o </a:t>
            </a:r>
            <a:r>
              <a:rPr dirty="0" sz="3100" spc="65" b="1">
                <a:solidFill>
                  <a:srgbClr val="19B3AC"/>
                </a:solidFill>
                <a:latin typeface="Arial"/>
                <a:cs typeface="Arial"/>
              </a:rPr>
              <a:t>lado</a:t>
            </a:r>
            <a:r>
              <a:rPr dirty="0" sz="3100" spc="630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importa?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60325">
              <a:lnSpc>
                <a:spcPts val="8030"/>
              </a:lnSpc>
            </a:pPr>
            <a:r>
              <a:rPr dirty="0" spc="170"/>
              <a:t>AVALIAÇÃO</a:t>
            </a:r>
            <a:r>
              <a:rPr dirty="0" spc="340"/>
              <a:t> </a:t>
            </a:r>
            <a:r>
              <a:rPr dirty="0" spc="200"/>
              <a:t>MOLECULAR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48187" y="2890625"/>
            <a:ext cx="4795520" cy="609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Desenho do</a:t>
            </a:r>
            <a:r>
              <a:rPr dirty="0" sz="4000" spc="-55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Estudo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106473" y="4331759"/>
            <a:ext cx="11979802" cy="63569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14469" y="1087473"/>
            <a:ext cx="6724015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Câncer </a:t>
            </a:r>
            <a:r>
              <a:rPr dirty="0" sz="3100" spc="45" b="1">
                <a:solidFill>
                  <a:srgbClr val="19B3AC"/>
                </a:solidFill>
                <a:latin typeface="Arial"/>
                <a:cs typeface="Arial"/>
              </a:rPr>
              <a:t>de </a:t>
            </a: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Cólon: </a:t>
            </a:r>
            <a:r>
              <a:rPr dirty="0" sz="3100" b="1">
                <a:solidFill>
                  <a:srgbClr val="19B3AC"/>
                </a:solidFill>
                <a:latin typeface="Arial"/>
                <a:cs typeface="Arial"/>
              </a:rPr>
              <a:t>o </a:t>
            </a:r>
            <a:r>
              <a:rPr dirty="0" sz="3100" spc="65" b="1">
                <a:solidFill>
                  <a:srgbClr val="19B3AC"/>
                </a:solidFill>
                <a:latin typeface="Arial"/>
                <a:cs typeface="Arial"/>
              </a:rPr>
              <a:t>lado</a:t>
            </a:r>
            <a:r>
              <a:rPr dirty="0" sz="3100" spc="630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importa?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60325">
              <a:lnSpc>
                <a:spcPts val="8030"/>
              </a:lnSpc>
            </a:pPr>
            <a:r>
              <a:rPr dirty="0" spc="170"/>
              <a:t>AVALIAÇÃO</a:t>
            </a:r>
            <a:r>
              <a:rPr dirty="0" spc="340"/>
              <a:t> </a:t>
            </a:r>
            <a:r>
              <a:rPr dirty="0" spc="200"/>
              <a:t>MOLECULAR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48187" y="2890625"/>
            <a:ext cx="2764155" cy="609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Resultados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314350" y="3936855"/>
            <a:ext cx="13564040" cy="66440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8594" y="1087473"/>
            <a:ext cx="6724015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Câncer </a:t>
            </a:r>
            <a:r>
              <a:rPr dirty="0" sz="3100" spc="45" b="1">
                <a:solidFill>
                  <a:srgbClr val="19B3AC"/>
                </a:solidFill>
                <a:latin typeface="Arial"/>
                <a:cs typeface="Arial"/>
              </a:rPr>
              <a:t>de </a:t>
            </a: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Cólon: </a:t>
            </a:r>
            <a:r>
              <a:rPr dirty="0" sz="3100" b="1">
                <a:solidFill>
                  <a:srgbClr val="19B3AC"/>
                </a:solidFill>
                <a:latin typeface="Arial"/>
                <a:cs typeface="Arial"/>
              </a:rPr>
              <a:t>o </a:t>
            </a:r>
            <a:r>
              <a:rPr dirty="0" sz="3100" spc="65" b="1">
                <a:solidFill>
                  <a:srgbClr val="19B3AC"/>
                </a:solidFill>
                <a:latin typeface="Arial"/>
                <a:cs typeface="Arial"/>
              </a:rPr>
              <a:t>lado</a:t>
            </a:r>
            <a:r>
              <a:rPr dirty="0" sz="3100" spc="630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importa?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44450">
              <a:lnSpc>
                <a:spcPts val="8030"/>
              </a:lnSpc>
            </a:pPr>
            <a:r>
              <a:rPr dirty="0" spc="170"/>
              <a:t>AVALIAÇÃO</a:t>
            </a:r>
            <a:r>
              <a:rPr dirty="0" spc="340"/>
              <a:t> </a:t>
            </a:r>
            <a:r>
              <a:rPr dirty="0" spc="200"/>
              <a:t>MOLECULAR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32312" y="2890625"/>
            <a:ext cx="2764155" cy="609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Resultados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06499" y="5124837"/>
            <a:ext cx="7059451" cy="37853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452311" y="5124837"/>
            <a:ext cx="8518062" cy="37871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14469" y="1103348"/>
            <a:ext cx="6724015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Câncer </a:t>
            </a:r>
            <a:r>
              <a:rPr dirty="0" sz="3100" spc="45" b="1">
                <a:solidFill>
                  <a:srgbClr val="19B3AC"/>
                </a:solidFill>
                <a:latin typeface="Arial"/>
                <a:cs typeface="Arial"/>
              </a:rPr>
              <a:t>de </a:t>
            </a: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Cólon: </a:t>
            </a:r>
            <a:r>
              <a:rPr dirty="0" sz="3100" b="1">
                <a:solidFill>
                  <a:srgbClr val="19B3AC"/>
                </a:solidFill>
                <a:latin typeface="Arial"/>
                <a:cs typeface="Arial"/>
              </a:rPr>
              <a:t>o </a:t>
            </a:r>
            <a:r>
              <a:rPr dirty="0" sz="3100" spc="65" b="1">
                <a:solidFill>
                  <a:srgbClr val="19B3AC"/>
                </a:solidFill>
                <a:latin typeface="Arial"/>
                <a:cs typeface="Arial"/>
              </a:rPr>
              <a:t>lado</a:t>
            </a:r>
            <a:r>
              <a:rPr dirty="0" sz="3100" spc="630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importa?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60325">
              <a:lnSpc>
                <a:spcPts val="8030"/>
              </a:lnSpc>
            </a:pPr>
            <a:r>
              <a:rPr dirty="0" spc="170"/>
              <a:t>AVALIAÇÃO</a:t>
            </a:r>
            <a:r>
              <a:rPr dirty="0" spc="340"/>
              <a:t> </a:t>
            </a:r>
            <a:r>
              <a:rPr dirty="0" spc="200"/>
              <a:t>MOLECULAR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48187" y="2906500"/>
            <a:ext cx="2764155" cy="609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Resultados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654332" y="4257581"/>
            <a:ext cx="12884078" cy="60343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14469" y="1087473"/>
            <a:ext cx="6724015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Câncer </a:t>
            </a:r>
            <a:r>
              <a:rPr dirty="0" sz="3100" spc="45" b="1">
                <a:solidFill>
                  <a:srgbClr val="19B3AC"/>
                </a:solidFill>
                <a:latin typeface="Arial"/>
                <a:cs typeface="Arial"/>
              </a:rPr>
              <a:t>de </a:t>
            </a: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Cólon: </a:t>
            </a:r>
            <a:r>
              <a:rPr dirty="0" sz="3100" b="1">
                <a:solidFill>
                  <a:srgbClr val="19B3AC"/>
                </a:solidFill>
                <a:latin typeface="Arial"/>
                <a:cs typeface="Arial"/>
              </a:rPr>
              <a:t>o </a:t>
            </a:r>
            <a:r>
              <a:rPr dirty="0" sz="3100" spc="65" b="1">
                <a:solidFill>
                  <a:srgbClr val="19B3AC"/>
                </a:solidFill>
                <a:latin typeface="Arial"/>
                <a:cs typeface="Arial"/>
              </a:rPr>
              <a:t>lado</a:t>
            </a:r>
            <a:r>
              <a:rPr dirty="0" sz="3100" spc="630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importa?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60325">
              <a:lnSpc>
                <a:spcPts val="8030"/>
              </a:lnSpc>
            </a:pPr>
            <a:r>
              <a:rPr dirty="0" spc="170"/>
              <a:t>AVALIAÇÃO</a:t>
            </a:r>
            <a:r>
              <a:rPr dirty="0" spc="340"/>
              <a:t> </a:t>
            </a:r>
            <a:r>
              <a:rPr dirty="0" spc="200"/>
              <a:t>MOLECULAR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48187" y="2890625"/>
            <a:ext cx="2764155" cy="609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Resultados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120967" y="3944289"/>
            <a:ext cx="13315285" cy="66291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14469" y="1087473"/>
            <a:ext cx="6724015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Câncer </a:t>
            </a:r>
            <a:r>
              <a:rPr dirty="0" sz="3100" spc="45" b="1">
                <a:solidFill>
                  <a:srgbClr val="19B3AC"/>
                </a:solidFill>
                <a:latin typeface="Arial"/>
                <a:cs typeface="Arial"/>
              </a:rPr>
              <a:t>de </a:t>
            </a: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Cólon: </a:t>
            </a:r>
            <a:r>
              <a:rPr dirty="0" sz="3100" b="1">
                <a:solidFill>
                  <a:srgbClr val="19B3AC"/>
                </a:solidFill>
                <a:latin typeface="Arial"/>
                <a:cs typeface="Arial"/>
              </a:rPr>
              <a:t>o </a:t>
            </a:r>
            <a:r>
              <a:rPr dirty="0" sz="3100" spc="65" b="1">
                <a:solidFill>
                  <a:srgbClr val="19B3AC"/>
                </a:solidFill>
                <a:latin typeface="Arial"/>
                <a:cs typeface="Arial"/>
              </a:rPr>
              <a:t>lado</a:t>
            </a:r>
            <a:r>
              <a:rPr dirty="0" sz="3100" spc="630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importa?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60325">
              <a:lnSpc>
                <a:spcPts val="8030"/>
              </a:lnSpc>
            </a:pPr>
            <a:r>
              <a:rPr dirty="0" spc="170"/>
              <a:t>AVALIAÇÃO</a:t>
            </a:r>
            <a:r>
              <a:rPr dirty="0" spc="340"/>
              <a:t> </a:t>
            </a:r>
            <a:r>
              <a:rPr dirty="0" spc="200"/>
              <a:t>MOLECULAR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48187" y="2890625"/>
            <a:ext cx="2764155" cy="609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Resultados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06499" y="4394799"/>
            <a:ext cx="7940264" cy="41900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9211986" y="5943393"/>
            <a:ext cx="7726638" cy="39189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8594" y="1103348"/>
            <a:ext cx="6724015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Câncer </a:t>
            </a:r>
            <a:r>
              <a:rPr dirty="0" sz="3100" spc="45" b="1">
                <a:solidFill>
                  <a:srgbClr val="19B3AC"/>
                </a:solidFill>
                <a:latin typeface="Arial"/>
                <a:cs typeface="Arial"/>
              </a:rPr>
              <a:t>de </a:t>
            </a: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Cólon: </a:t>
            </a:r>
            <a:r>
              <a:rPr dirty="0" sz="3100" b="1">
                <a:solidFill>
                  <a:srgbClr val="19B3AC"/>
                </a:solidFill>
                <a:latin typeface="Arial"/>
                <a:cs typeface="Arial"/>
              </a:rPr>
              <a:t>o </a:t>
            </a:r>
            <a:r>
              <a:rPr dirty="0" sz="3100" spc="65" b="1">
                <a:solidFill>
                  <a:srgbClr val="19B3AC"/>
                </a:solidFill>
                <a:latin typeface="Arial"/>
                <a:cs typeface="Arial"/>
              </a:rPr>
              <a:t>lado</a:t>
            </a:r>
            <a:r>
              <a:rPr dirty="0" sz="3100" spc="630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importa?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44450">
              <a:lnSpc>
                <a:spcPts val="8030"/>
              </a:lnSpc>
            </a:pPr>
            <a:r>
              <a:rPr dirty="0" spc="170"/>
              <a:t>AVALIAÇÃO</a:t>
            </a:r>
            <a:r>
              <a:rPr dirty="0" spc="340"/>
              <a:t> </a:t>
            </a:r>
            <a:r>
              <a:rPr dirty="0" spc="200"/>
              <a:t>MOLECULAR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32312" y="2906500"/>
            <a:ext cx="2764155" cy="609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Resultados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769246" y="3808803"/>
            <a:ext cx="12622505" cy="69318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14469" y="1087473"/>
            <a:ext cx="6724015" cy="471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10"/>
              </a:lnSpc>
            </a:pP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Câncer </a:t>
            </a:r>
            <a:r>
              <a:rPr dirty="0" sz="3100" spc="45" b="1">
                <a:solidFill>
                  <a:srgbClr val="19B3AC"/>
                </a:solidFill>
                <a:latin typeface="Arial"/>
                <a:cs typeface="Arial"/>
              </a:rPr>
              <a:t>de </a:t>
            </a:r>
            <a:r>
              <a:rPr dirty="0" sz="3100" spc="75" b="1">
                <a:solidFill>
                  <a:srgbClr val="19B3AC"/>
                </a:solidFill>
                <a:latin typeface="Arial"/>
                <a:cs typeface="Arial"/>
              </a:rPr>
              <a:t>Cólon: </a:t>
            </a:r>
            <a:r>
              <a:rPr dirty="0" sz="3100" b="1">
                <a:solidFill>
                  <a:srgbClr val="19B3AC"/>
                </a:solidFill>
                <a:latin typeface="Arial"/>
                <a:cs typeface="Arial"/>
              </a:rPr>
              <a:t>o </a:t>
            </a:r>
            <a:r>
              <a:rPr dirty="0" sz="3100" spc="65" b="1">
                <a:solidFill>
                  <a:srgbClr val="19B3AC"/>
                </a:solidFill>
                <a:latin typeface="Arial"/>
                <a:cs typeface="Arial"/>
              </a:rPr>
              <a:t>lado</a:t>
            </a:r>
            <a:r>
              <a:rPr dirty="0" sz="3100" spc="630" b="1">
                <a:solidFill>
                  <a:srgbClr val="19B3AC"/>
                </a:solidFill>
                <a:latin typeface="Arial"/>
                <a:cs typeface="Arial"/>
              </a:rPr>
              <a:t> </a:t>
            </a:r>
            <a:r>
              <a:rPr dirty="0" sz="3100" spc="90" b="1">
                <a:solidFill>
                  <a:srgbClr val="19B3AC"/>
                </a:solidFill>
                <a:latin typeface="Arial"/>
                <a:cs typeface="Arial"/>
              </a:rPr>
              <a:t>importa?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60325">
              <a:lnSpc>
                <a:spcPts val="8030"/>
              </a:lnSpc>
            </a:pPr>
            <a:r>
              <a:rPr dirty="0" spc="170"/>
              <a:t>AVALIAÇÃO</a:t>
            </a:r>
            <a:r>
              <a:rPr dirty="0" spc="340"/>
              <a:t> </a:t>
            </a:r>
            <a:r>
              <a:rPr dirty="0" spc="200"/>
              <a:t>MOLECULAR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48187" y="2890625"/>
            <a:ext cx="2764155" cy="609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b="1">
                <a:solidFill>
                  <a:srgbClr val="19B3AC"/>
                </a:solidFill>
                <a:latin typeface="Arial"/>
                <a:cs typeface="Arial"/>
              </a:rPr>
              <a:t>Resultados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760108" y="3927705"/>
            <a:ext cx="14672536" cy="63152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2016-06-24T16:41:39Z</dcterms:created>
  <dcterms:modified xsi:type="dcterms:W3CDTF">2016-06-24T16:41:39Z</dcterms:modified>
</cp:coreProperties>
</file>